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F5A"/>
    <a:srgbClr val="FFA7AC"/>
    <a:srgbClr val="FFFFFF"/>
    <a:srgbClr val="FFD873"/>
    <a:srgbClr val="E4A5C2"/>
    <a:srgbClr val="C4202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5685"/>
            <a:ext cx="9144000" cy="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684534" y="1123951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8259" y="2787390"/>
            <a:ext cx="2182133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1" y="438151"/>
            <a:ext cx="2673425" cy="3695503"/>
            <a:chOff x="609601" y="438151"/>
            <a:chExt cx="2673425" cy="3695503"/>
          </a:xfrm>
        </p:grpSpPr>
        <p:sp>
          <p:nvSpPr>
            <p:cNvPr id="16" name="Cube 15"/>
            <p:cNvSpPr/>
            <p:nvPr/>
          </p:nvSpPr>
          <p:spPr>
            <a:xfrm>
              <a:off x="609601" y="438151"/>
              <a:ext cx="2673425" cy="3695503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1" y="541905"/>
              <a:ext cx="2514599" cy="3591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915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149809" y="513060"/>
            <a:ext cx="3606970" cy="787104"/>
            <a:chOff x="1328123" y="545950"/>
            <a:chExt cx="3481360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28123" y="545950"/>
              <a:ext cx="3462226" cy="890291"/>
              <a:chOff x="1328123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28123" y="581712"/>
                <a:ext cx="3462226" cy="835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Language,</a:t>
                </a:r>
              </a:p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Lens of Understanding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2620" y="19966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42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1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13385" y="12581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333" y="4105930"/>
            <a:ext cx="2392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4" r="3899"/>
          <a:stretch/>
        </p:blipFill>
        <p:spPr>
          <a:xfrm>
            <a:off x="381000" y="-1"/>
            <a:ext cx="8686800" cy="41160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60799"/>
            <a:ext cx="8610600" cy="72747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 is an important part of human life. It enables people </a:t>
            </a:r>
            <a:r>
              <a:rPr lang="en-US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communicate</a:t>
            </a:r>
            <a:r>
              <a:rPr lang="en-US" sz="2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With language, people can understand each other.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44500" y="3257550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 freepik.com/</a:t>
            </a:r>
            <a:r>
              <a:rPr lang="en-US" sz="1400" dirty="0" err="1">
                <a:solidFill>
                  <a:schemeClr val="tx1"/>
                </a:solidFill>
              </a:rPr>
              <a:t>pch.vector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6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FF4F5A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Starting a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3200400" cy="3165872"/>
          </a:xfrm>
          <a:prstGeom prst="foldedCorner">
            <a:avLst>
              <a:gd name="adj" fmla="val 11013"/>
            </a:avLst>
          </a:prstGeom>
          <a:noFill/>
          <a:ln w="952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FF4F5A"/>
                </a:solidFill>
              </a:rPr>
              <a:t>The only way to find out what people are thinking is to </a:t>
            </a:r>
            <a:r>
              <a:rPr lang="en-US" sz="2000" b="1" dirty="0">
                <a:solidFill>
                  <a:srgbClr val="FF4F5A"/>
                </a:solidFill>
              </a:rPr>
              <a:t>ask</a:t>
            </a:r>
            <a:r>
              <a:rPr lang="en-US" sz="2000" dirty="0">
                <a:solidFill>
                  <a:srgbClr val="FF4F5A"/>
                </a:solidFill>
              </a:rPr>
              <a:t> them. Use ‘</a:t>
            </a:r>
            <a:r>
              <a:rPr lang="en-US" sz="2000" i="1" dirty="0">
                <a:solidFill>
                  <a:srgbClr val="FF4F5A"/>
                </a:solidFill>
              </a:rPr>
              <a:t>cliché</a:t>
            </a:r>
            <a:r>
              <a:rPr lang="en-US" sz="2000" dirty="0">
                <a:solidFill>
                  <a:srgbClr val="FF4F5A"/>
                </a:solidFill>
              </a:rPr>
              <a:t>’ or stereotype questions as a strategy for starting a conversation. Then, sustain your conversation by adding an open-ended follow-up question which requires a longer response.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823405" y="2484967"/>
            <a:ext cx="1497189" cy="65484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For Example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5254978" y="1350289"/>
            <a:ext cx="3429000" cy="533400"/>
          </a:xfrm>
          <a:prstGeom prst="wedgeRoundRectCallout">
            <a:avLst>
              <a:gd name="adj1" fmla="val -61610"/>
              <a:gd name="adj2" fmla="val 50860"/>
              <a:gd name="adj3" fmla="val 16667"/>
            </a:avLst>
          </a:prstGeom>
          <a:solidFill>
            <a:srgbClr val="FF4F5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How was the end of the story?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5703711" y="2134767"/>
            <a:ext cx="2980267" cy="533400"/>
          </a:xfrm>
          <a:prstGeom prst="wedgeRoundRectCallout">
            <a:avLst>
              <a:gd name="adj1" fmla="val -61592"/>
              <a:gd name="adj2" fmla="val 34458"/>
              <a:gd name="adj3" fmla="val 16667"/>
            </a:avLst>
          </a:prstGeom>
          <a:solidFill>
            <a:srgbClr val="FF4F5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How was the story?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486399" y="2869394"/>
            <a:ext cx="3214511" cy="691157"/>
          </a:xfrm>
          <a:prstGeom prst="wedgeRoundRectCallout">
            <a:avLst>
              <a:gd name="adj1" fmla="val -56020"/>
              <a:gd name="adj2" fmla="val -37823"/>
              <a:gd name="adj3" fmla="val 16667"/>
            </a:avLst>
          </a:prstGeom>
          <a:solidFill>
            <a:srgbClr val="FF4F5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How did the main character win the competition?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5486400" y="3761779"/>
            <a:ext cx="3214511" cy="756643"/>
          </a:xfrm>
          <a:prstGeom prst="wedgeRoundRectCallout">
            <a:avLst>
              <a:gd name="adj1" fmla="val -66556"/>
              <a:gd name="adj2" fmla="val -55962"/>
              <a:gd name="adj3" fmla="val 16667"/>
            </a:avLst>
          </a:prstGeom>
          <a:solidFill>
            <a:srgbClr val="FF4F5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What else? Please tell me what happened next?</a:t>
            </a:r>
          </a:p>
        </p:txBody>
      </p:sp>
    </p:spTree>
    <p:extLst>
      <p:ext uri="{BB962C8B-B14F-4D97-AF65-F5344CB8AC3E}">
        <p14:creationId xmlns:p14="http://schemas.microsoft.com/office/powerpoint/2010/main" val="1499973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419600" cy="857250"/>
          </a:xfrm>
          <a:solidFill>
            <a:srgbClr val="FF4F5A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49"/>
            <a:ext cx="4419600" cy="3124201"/>
          </a:xfrm>
          <a:prstGeom prst="foldedCorner">
            <a:avLst>
              <a:gd name="adj" fmla="val 22935"/>
            </a:avLst>
          </a:prstGeom>
          <a:noFill/>
          <a:ln w="952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4F5A"/>
                </a:solidFill>
              </a:rPr>
              <a:t>The expressions of showing surprise are:</a:t>
            </a:r>
          </a:p>
          <a:p>
            <a:r>
              <a:rPr lang="en-US" sz="2000" dirty="0">
                <a:solidFill>
                  <a:srgbClr val="FF4F5A"/>
                </a:solidFill>
              </a:rPr>
              <a:t>Really? Here? Is he?</a:t>
            </a:r>
          </a:p>
          <a:p>
            <a:r>
              <a:rPr lang="en-US" sz="2000" dirty="0">
                <a:solidFill>
                  <a:srgbClr val="FF4F5A"/>
                </a:solidFill>
              </a:rPr>
              <a:t>What a surprise!</a:t>
            </a:r>
          </a:p>
          <a:p>
            <a:r>
              <a:rPr lang="en-US" sz="2000" dirty="0">
                <a:solidFill>
                  <a:srgbClr val="FF4F5A"/>
                </a:solidFill>
              </a:rPr>
              <a:t>What?</a:t>
            </a:r>
          </a:p>
          <a:p>
            <a:r>
              <a:rPr lang="en-US" sz="2000" dirty="0">
                <a:solidFill>
                  <a:srgbClr val="FF4F5A"/>
                </a:solidFill>
              </a:rPr>
              <a:t>No, I don’t believe it!</a:t>
            </a:r>
          </a:p>
          <a:p>
            <a:r>
              <a:rPr lang="en-US" sz="2000" dirty="0">
                <a:solidFill>
                  <a:srgbClr val="FF4F5A"/>
                </a:solidFill>
              </a:rPr>
              <a:t>Are you serious? You’re kidding!</a:t>
            </a:r>
          </a:p>
          <a:p>
            <a:r>
              <a:rPr lang="en-US" sz="2000" dirty="0">
                <a:solidFill>
                  <a:srgbClr val="FF4F5A"/>
                </a:solidFill>
              </a:rPr>
              <a:t>Indeed?</a:t>
            </a:r>
          </a:p>
          <a:p>
            <a:r>
              <a:rPr lang="en-US" sz="2000" dirty="0">
                <a:solidFill>
                  <a:srgbClr val="FF4F5A"/>
                </a:solidFill>
              </a:rPr>
              <a:t>You must be joking!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742950"/>
            <a:ext cx="3657601" cy="36576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10200" y="42481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storyset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094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Narratives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29"/>
            <a:ext cx="8229600" cy="143232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/>
              <a:t>Stories such as myths and legends are referred to as </a:t>
            </a:r>
            <a:r>
              <a:rPr lang="en-US" sz="2200" b="1" dirty="0"/>
              <a:t>narratives</a:t>
            </a:r>
            <a:r>
              <a:rPr lang="en-US" sz="2200" dirty="0"/>
              <a:t>. They are about retelling imaginary stories. The story is sometimes set in an imaginary place. It is set out to entertain and amuse readers or listeners.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647950"/>
            <a:ext cx="8229600" cy="19014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There are some characters in narratives:</a:t>
            </a:r>
          </a:p>
          <a:p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Dynamic or developing characters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. The characters changes throughout the story. The changes can be good or bad.</a:t>
            </a:r>
          </a:p>
          <a:p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Foil characters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. The main characters can be sweet but the foil one is the opposite of the main characters.</a:t>
            </a:r>
          </a:p>
        </p:txBody>
      </p:sp>
    </p:spTree>
    <p:extLst>
      <p:ext uri="{BB962C8B-B14F-4D97-AF65-F5344CB8AC3E}">
        <p14:creationId xmlns:p14="http://schemas.microsoft.com/office/powerpoint/2010/main" val="274830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Narratives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29"/>
            <a:ext cx="8229600" cy="158472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Narratives usually consist of the following three parts:</a:t>
            </a:r>
          </a:p>
          <a:p>
            <a:r>
              <a:rPr lang="en-US" sz="2000" dirty="0">
                <a:solidFill>
                  <a:srgbClr val="FFFFFF"/>
                </a:solidFill>
              </a:rPr>
              <a:t>Orientation</a:t>
            </a:r>
          </a:p>
          <a:p>
            <a:r>
              <a:rPr lang="en-US" sz="2000" dirty="0">
                <a:solidFill>
                  <a:srgbClr val="FFFFFF"/>
                </a:solidFill>
              </a:rPr>
              <a:t>Complication</a:t>
            </a:r>
          </a:p>
          <a:p>
            <a:r>
              <a:rPr lang="en-US" sz="2000" dirty="0">
                <a:solidFill>
                  <a:srgbClr val="FFFFFF"/>
                </a:solidFill>
              </a:rPr>
              <a:t>Resolution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800350"/>
            <a:ext cx="8229600" cy="17490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Narratives usually use idioms. An idiom is a fixed combination of words that has a special meaning. It cannot be guessed from the meaning of the individual words themselves. Example: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He beat all hollow.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Beggars can’t be choosers.</a:t>
            </a:r>
          </a:p>
        </p:txBody>
      </p:sp>
    </p:spTree>
    <p:extLst>
      <p:ext uri="{BB962C8B-B14F-4D97-AF65-F5344CB8AC3E}">
        <p14:creationId xmlns:p14="http://schemas.microsoft.com/office/powerpoint/2010/main" val="650067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322</Words>
  <Application>Microsoft Office PowerPoint</Application>
  <PresentationFormat>On-screen Show (16:9)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Starting a Conversation</vt:lpstr>
      <vt:lpstr>Remember!</vt:lpstr>
      <vt:lpstr>Narratives</vt:lpstr>
      <vt:lpstr>Narratives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82</cp:revision>
  <dcterms:created xsi:type="dcterms:W3CDTF">2020-01-31T07:09:35Z</dcterms:created>
  <dcterms:modified xsi:type="dcterms:W3CDTF">2022-05-18T07:56:30Z</dcterms:modified>
</cp:coreProperties>
</file>