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sldIdLst>
    <p:sldId id="289" r:id="rId2"/>
    <p:sldId id="290" r:id="rId3"/>
    <p:sldId id="304" r:id="rId4"/>
    <p:sldId id="292" r:id="rId5"/>
    <p:sldId id="293" r:id="rId6"/>
    <p:sldId id="305" r:id="rId7"/>
    <p:sldId id="294" r:id="rId8"/>
    <p:sldId id="306" r:id="rId9"/>
    <p:sldId id="307" r:id="rId10"/>
    <p:sldId id="308" r:id="rId11"/>
    <p:sldId id="296" r:id="rId12"/>
    <p:sldId id="309" r:id="rId13"/>
    <p:sldId id="297" r:id="rId14"/>
    <p:sldId id="298" r:id="rId15"/>
    <p:sldId id="310" r:id="rId16"/>
    <p:sldId id="299" r:id="rId17"/>
    <p:sldId id="300" r:id="rId18"/>
    <p:sldId id="311" r:id="rId19"/>
    <p:sldId id="302" r:id="rId20"/>
    <p:sldId id="303" r:id="rId21"/>
    <p:sldId id="312" r:id="rId22"/>
    <p:sldId id="313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07"/>
  </p:normalViewPr>
  <p:slideViewPr>
    <p:cSldViewPr snapToGrid="0">
      <p:cViewPr>
        <p:scale>
          <a:sx n="50" d="100"/>
          <a:sy n="50" d="100"/>
        </p:scale>
        <p:origin x="139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8BDA2B-049D-6F43-B95B-E5C8F9882085}" type="datetimeFigureOut">
              <a:rPr lang="id-ID" smtClean="0"/>
              <a:t>13/06/2023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88B524-C982-6843-BFA9-39C045CB858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0211194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2766136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978840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503049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612778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318863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364144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072440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898760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200891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761903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19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273463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378632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20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496823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21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990473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22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876788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605844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333295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629499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257516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286364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924397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6055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AEC935-D734-7AC8-EEB6-2D93069250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B207BD-AA0D-EAF4-E838-EE583F3B77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6F2155-14AB-0ED7-1FB1-DBE19A0709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FC31E-C59B-C04A-829C-47673A799374}" type="datetimeFigureOut">
              <a:rPr lang="id-ID" smtClean="0"/>
              <a:t>13/06/2023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56A765-EC51-CF13-117A-9617C1362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3EB1CA-F00C-602B-4DD7-21A0C16856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7FC83-472E-B042-BBD0-2C023FAC2D9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597838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79E05C-1329-35A6-4907-6DA2C75EDB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A42E3F-8090-13DB-9628-7436897849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B6659B-B7AD-08A3-05A5-BB6172E65D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FC31E-C59B-C04A-829C-47673A799374}" type="datetimeFigureOut">
              <a:rPr lang="id-ID" smtClean="0"/>
              <a:t>13/06/2023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E6B674-5FCC-55D7-11BE-A4650B25B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2CE96-3D50-3716-B29E-F685548EC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7FC83-472E-B042-BBD0-2C023FAC2D9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645241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69D31F2-2BAA-ECD4-588C-D54ECA79E2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655FB74-37F6-2613-7986-18E6B0E5BC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90B7DC-8871-9DF4-A10E-EA9B4B8282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FC31E-C59B-C04A-829C-47673A799374}" type="datetimeFigureOut">
              <a:rPr lang="id-ID" smtClean="0"/>
              <a:t>13/06/2023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5055E0-B994-DBA8-D824-19777E96BD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7580FD-7357-0948-DEA7-21411E760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7FC83-472E-B042-BBD0-2C023FAC2D9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013962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>
  <p:cSld name="2_Title and Conten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body" idx="1"/>
          </p:nvPr>
        </p:nvSpPr>
        <p:spPr>
          <a:xfrm>
            <a:off x="406400" y="17526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09585" lvl="0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219170" lvl="1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828754" lvl="2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438339" lvl="3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3047924" lvl="4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3657509" lvl="5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8" name="Google Shape;18;p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9" name="Google Shape;19;p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8267298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768C8F-DCB9-E8B6-7DF4-0C70AB0FAB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E84D96-8414-71DB-9D5B-C308685254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78CD02-A41E-CB58-7EB2-C21312B0D7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FC31E-C59B-C04A-829C-47673A799374}" type="datetimeFigureOut">
              <a:rPr lang="id-ID" smtClean="0"/>
              <a:t>13/06/2023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6DE96D-6808-1DB6-EC2A-9415DB964B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328DB1-0DF0-6322-C596-242F954F2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7FC83-472E-B042-BBD0-2C023FAC2D9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84480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66802A-2C6E-6213-56B3-943EDB62A3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022D3F-BA84-675C-06F0-59F63AF1B5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FB6D19-7030-1A1A-A00C-943845AC1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FC31E-C59B-C04A-829C-47673A799374}" type="datetimeFigureOut">
              <a:rPr lang="id-ID" smtClean="0"/>
              <a:t>13/06/2023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BDB29E-3B8B-C295-6965-64A62B08E5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215A66-19B4-FABC-15D5-5194C2F7F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7FC83-472E-B042-BBD0-2C023FAC2D9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02090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B8947-48C2-3673-EC1E-514C91A70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D7D330-5036-8E34-C8E7-51AF178E56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757E95-F75E-7525-D516-FC3180100A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018EB5-BC76-F87F-6DA9-698684CB70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FC31E-C59B-C04A-829C-47673A799374}" type="datetimeFigureOut">
              <a:rPr lang="id-ID" smtClean="0"/>
              <a:t>13/06/2023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892020-F886-B131-27EF-69412268F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02F3A7-5AA1-3965-E9D3-501C902702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7FC83-472E-B042-BBD0-2C023FAC2D9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31215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403AB5-8152-51E0-0103-4C4B4F508D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9A394B-1D16-CF16-31E9-4C2F78BE48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6208EB-FAE5-0369-E6A2-DFD4F132D7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9286DD-48D8-5127-9052-EBCBC7E246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240C0DD-23FB-4031-3DA1-7105175EF10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4D09AEF-4849-0A59-9BBD-F30BEC5670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FC31E-C59B-C04A-829C-47673A799374}" type="datetimeFigureOut">
              <a:rPr lang="id-ID" smtClean="0"/>
              <a:t>13/06/2023</a:t>
            </a:fld>
            <a:endParaRPr lang="id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BB1EE0-DFB5-652E-245A-13C2A67AD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6764A5A-088A-B9BF-716F-6986FDAE4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7FC83-472E-B042-BBD0-2C023FAC2D9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67744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7B6653-96EB-41BA-812A-EB2238C3C9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68B888-AB0A-E0CD-9F32-ED066A2E0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FC31E-C59B-C04A-829C-47673A799374}" type="datetimeFigureOut">
              <a:rPr lang="id-ID" smtClean="0"/>
              <a:t>13/06/2023</a:t>
            </a:fld>
            <a:endParaRPr lang="id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8D1E5B-B259-2AD0-2783-3013B2942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0209A1-276F-1E17-B607-72A5472D40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7FC83-472E-B042-BBD0-2C023FAC2D9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87678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B6C1F40-512D-4CD8-6DD1-72DA02D1E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FC31E-C59B-C04A-829C-47673A799374}" type="datetimeFigureOut">
              <a:rPr lang="id-ID" smtClean="0"/>
              <a:t>13/06/2023</a:t>
            </a:fld>
            <a:endParaRPr lang="id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5F74C8-08B3-6F28-3949-8DC160AAE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8660E6-5347-0576-5CA1-1417BCAF7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7FC83-472E-B042-BBD0-2C023FAC2D9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041082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D6109-CC91-76B6-773C-F71A7C02FF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D30B54-99B4-3BAB-029C-98AC547F54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B67EB-266D-7485-6CDB-9F0360ECA5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DA78FA-17B7-D4BD-57AF-A93C2C4505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FC31E-C59B-C04A-829C-47673A799374}" type="datetimeFigureOut">
              <a:rPr lang="id-ID" smtClean="0"/>
              <a:t>13/06/2023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DA2E1E-5B80-A769-5D7B-6E6577E75B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3F5299-E909-23E2-F89C-3A47C06F97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7FC83-472E-B042-BBD0-2C023FAC2D9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20393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BF0D37-E344-6D00-A4EA-6BC1466680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609B15-3398-AC3F-9B08-21160EBAF8E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E736AD-C6D9-DE56-5A3F-7214128B1E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F5B18B-14C6-999B-BE9A-892526C703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FC31E-C59B-C04A-829C-47673A799374}" type="datetimeFigureOut">
              <a:rPr lang="id-ID" smtClean="0"/>
              <a:t>13/06/2023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354BCF-D9A0-C6D4-2FCA-2BE4A3C8C4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A695FC-0FBA-12ED-4107-8172F434A9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7FC83-472E-B042-BBD0-2C023FAC2D9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32977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1ECC7F-5FA1-D7F3-7FAB-69B4EC29E0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B9B4EC-65EA-83B4-884A-939DA5ADBE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34D02-1B4C-A981-E642-48B61C6F98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8FC31E-C59B-C04A-829C-47673A799374}" type="datetimeFigureOut">
              <a:rPr lang="id-ID" smtClean="0"/>
              <a:t>13/06/2023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966A56-9BF3-A5C1-EA2F-DC2AB53D9C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A627ED-EA68-AA10-F23D-4C43E44B77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67FC83-472E-B042-BBD0-2C023FAC2D9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37122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14"/>
          <p:cNvPicPr preferRelativeResize="0"/>
          <p:nvPr/>
        </p:nvPicPr>
        <p:blipFill>
          <a:blip r:embed="rId3"/>
          <a:srcRect/>
          <a:stretch/>
        </p:blipFill>
        <p:spPr>
          <a:xfrm rot="5400000">
            <a:off x="159426" y="1546128"/>
            <a:ext cx="5167549" cy="3564954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4"/>
          <p:cNvSpPr/>
          <p:nvPr/>
        </p:nvSpPr>
        <p:spPr>
          <a:xfrm>
            <a:off x="4898623" y="2311400"/>
            <a:ext cx="7027715" cy="984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algn="ctr"/>
            <a:r>
              <a:rPr lang="en-US" sz="5600" b="1" dirty="0">
                <a:solidFill>
                  <a:srgbClr val="0F243E"/>
                </a:solidFill>
                <a:latin typeface="Cambria"/>
                <a:ea typeface="Cambria"/>
                <a:cs typeface="Cambria"/>
                <a:sym typeface="Cambria"/>
              </a:rPr>
              <a:t>Media Pembelajaran</a:t>
            </a:r>
            <a:endParaRPr sz="5600" b="1" dirty="0">
              <a:solidFill>
                <a:srgbClr val="0F243E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96" name="Google Shape;96;p14"/>
          <p:cNvSpPr/>
          <p:nvPr/>
        </p:nvSpPr>
        <p:spPr>
          <a:xfrm>
            <a:off x="4632960" y="3363326"/>
            <a:ext cx="7559040" cy="1518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algn="ctr"/>
            <a:r>
              <a:rPr lang="en-US" sz="5333" b="1" dirty="0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rPr>
              <a:t>Pendidikan Pancasila</a:t>
            </a:r>
            <a:endParaRPr sz="8800" b="1" dirty="0">
              <a:solidFill>
                <a:schemeClr val="dk1"/>
              </a:solidFill>
              <a:latin typeface="Candara"/>
              <a:ea typeface="Candara"/>
              <a:cs typeface="Candara"/>
              <a:sym typeface="Candara"/>
            </a:endParaRPr>
          </a:p>
          <a:p>
            <a:pPr algn="ctr"/>
            <a:r>
              <a:rPr lang="en-US" sz="3733" b="1" dirty="0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rPr>
              <a:t>untuk SMP/MTs Kelas VIII</a:t>
            </a:r>
            <a:endParaRPr sz="2400" dirty="0"/>
          </a:p>
        </p:txBody>
      </p:sp>
      <p:cxnSp>
        <p:nvCxnSpPr>
          <p:cNvPr id="97" name="Google Shape;97;p14"/>
          <p:cNvCxnSpPr/>
          <p:nvPr/>
        </p:nvCxnSpPr>
        <p:spPr>
          <a:xfrm>
            <a:off x="4937760" y="3378200"/>
            <a:ext cx="6949440" cy="0"/>
          </a:xfrm>
          <a:prstGeom prst="straightConnector1">
            <a:avLst/>
          </a:prstGeom>
          <a:noFill/>
          <a:ln w="571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</p:cxnSp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5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658268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9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3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4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5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" name="Picture 2" descr="A picture containing clipart, graphics, circle, cartoon&#10;&#10;Description automatically generated">
            <a:extLst>
              <a:ext uri="{FF2B5EF4-FFF2-40B4-BE49-F238E27FC236}">
                <a16:creationId xmlns:a16="http://schemas.microsoft.com/office/drawing/2014/main" id="{B1837186-44D9-A0EE-3410-16B5B82243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05872" y="1368470"/>
            <a:ext cx="3928553" cy="392855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6C1F4B6-2F98-2634-6862-CB2B157B5E0E}"/>
              </a:ext>
            </a:extLst>
          </p:cNvPr>
          <p:cNvSpPr txBox="1"/>
          <p:nvPr/>
        </p:nvSpPr>
        <p:spPr>
          <a:xfrm>
            <a:off x="1231330" y="2528323"/>
            <a:ext cx="7181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200" b="1" dirty="0">
                <a:solidFill>
                  <a:schemeClr val="accent1">
                    <a:lumMod val="50000"/>
                  </a:schemeClr>
                </a:solidFill>
                <a:latin typeface="Cooper Black" panose="0208090404030B020404" pitchFamily="18" charset="77"/>
              </a:rPr>
              <a:t>Pelestarian dan Pemajuan</a:t>
            </a:r>
          </a:p>
        </p:txBody>
      </p:sp>
      <p:sp>
        <p:nvSpPr>
          <p:cNvPr id="7" name="Google Shape;171;p32">
            <a:extLst>
              <a:ext uri="{FF2B5EF4-FFF2-40B4-BE49-F238E27FC236}">
                <a16:creationId xmlns:a16="http://schemas.microsoft.com/office/drawing/2014/main" id="{8B12D393-06D5-D602-40FE-0F0442470034}"/>
              </a:ext>
            </a:extLst>
          </p:cNvPr>
          <p:cNvSpPr/>
          <p:nvPr/>
        </p:nvSpPr>
        <p:spPr>
          <a:xfrm>
            <a:off x="2338035" y="3139038"/>
            <a:ext cx="4967837" cy="706671"/>
          </a:xfrm>
          <a:prstGeom prst="roundRect">
            <a:avLst>
              <a:gd name="adj" fmla="val 50000"/>
            </a:avLst>
          </a:prstGeom>
          <a:solidFill>
            <a:srgbClr val="C74545"/>
          </a:solidFill>
          <a:ln>
            <a:noFill/>
          </a:ln>
          <a:effectLst>
            <a:outerShdw dist="76200" dir="396000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 err="1">
                <a:solidFill>
                  <a:schemeClr val="bg1"/>
                </a:solidFill>
                <a:latin typeface="Cooper Black" panose="0208090404030B020404" pitchFamily="18" charset="77"/>
              </a:rPr>
              <a:t>Budaya</a:t>
            </a:r>
            <a:r>
              <a:rPr lang="en-US" sz="2800" dirty="0">
                <a:solidFill>
                  <a:schemeClr val="bg1"/>
                </a:solidFill>
                <a:latin typeface="Cooper Black" panose="0208090404030B020404" pitchFamily="18" charset="77"/>
              </a:rPr>
              <a:t> Nasional</a:t>
            </a:r>
            <a:endParaRPr sz="2800" dirty="0">
              <a:solidFill>
                <a:schemeClr val="bg1"/>
              </a:solidFill>
              <a:latin typeface="Cooper Black" panose="0208090404030B0204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119747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55000"/>
          </a:schemeClr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Google Shape;577;p38">
            <a:extLst>
              <a:ext uri="{FF2B5EF4-FFF2-40B4-BE49-F238E27FC236}">
                <a16:creationId xmlns:a16="http://schemas.microsoft.com/office/drawing/2014/main" id="{A12DF01C-CFEE-3478-EC63-404D9A094C35}"/>
              </a:ext>
            </a:extLst>
          </p:cNvPr>
          <p:cNvSpPr txBox="1">
            <a:spLocks/>
          </p:cNvSpPr>
          <p:nvPr/>
        </p:nvSpPr>
        <p:spPr>
          <a:xfrm>
            <a:off x="277080" y="97888"/>
            <a:ext cx="12894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en" sz="3200" b="1" dirty="0">
                <a:solidFill>
                  <a:schemeClr val="accent1">
                    <a:lumMod val="50000"/>
                  </a:schemeClr>
                </a:solidFill>
                <a:latin typeface="DM Sans" pitchFamily="2" charset="77"/>
              </a:rPr>
              <a:t>01</a:t>
            </a:r>
          </a:p>
        </p:txBody>
      </p:sp>
      <p:cxnSp>
        <p:nvCxnSpPr>
          <p:cNvPr id="3" name="Google Shape;579;p38">
            <a:extLst>
              <a:ext uri="{FF2B5EF4-FFF2-40B4-BE49-F238E27FC236}">
                <a16:creationId xmlns:a16="http://schemas.microsoft.com/office/drawing/2014/main" id="{0D377862-0852-467A-6012-19F5B0A7DD63}"/>
              </a:ext>
            </a:extLst>
          </p:cNvPr>
          <p:cNvCxnSpPr/>
          <p:nvPr/>
        </p:nvCxnSpPr>
        <p:spPr>
          <a:xfrm>
            <a:off x="360930" y="756633"/>
            <a:ext cx="1121700" cy="0"/>
          </a:xfrm>
          <a:prstGeom prst="straightConnector1">
            <a:avLst/>
          </a:prstGeom>
          <a:noFill/>
          <a:ln w="9525" cap="rnd" cmpd="sng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9C86EB63-4685-9925-A277-B2624512F230}"/>
              </a:ext>
            </a:extLst>
          </p:cNvPr>
          <p:cNvSpPr txBox="1"/>
          <p:nvPr/>
        </p:nvSpPr>
        <p:spPr>
          <a:xfrm>
            <a:off x="1566480" y="548729"/>
            <a:ext cx="556584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500" b="1" dirty="0">
                <a:solidFill>
                  <a:schemeClr val="accent1">
                    <a:lumMod val="50000"/>
                  </a:schemeClr>
                </a:solidFill>
                <a:latin typeface="DM Sans" pitchFamily="2" charset="77"/>
              </a:rPr>
              <a:t>Pelestarian </a:t>
            </a:r>
            <a:r>
              <a:rPr lang="id-ID" sz="2500" b="1">
                <a:solidFill>
                  <a:schemeClr val="accent1">
                    <a:lumMod val="50000"/>
                  </a:schemeClr>
                </a:solidFill>
                <a:latin typeface="DM Sans" pitchFamily="2" charset="77"/>
              </a:rPr>
              <a:t>Budaya Nasional</a:t>
            </a:r>
            <a:endParaRPr lang="id-ID" sz="2500" b="1" dirty="0">
              <a:solidFill>
                <a:schemeClr val="accent1">
                  <a:lumMod val="50000"/>
                </a:schemeClr>
              </a:solidFill>
              <a:latin typeface="DM Sans" pitchFamily="2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4B47228-2A75-5648-FBD3-B75F13391AA3}"/>
              </a:ext>
            </a:extLst>
          </p:cNvPr>
          <p:cNvSpPr txBox="1"/>
          <p:nvPr/>
        </p:nvSpPr>
        <p:spPr>
          <a:xfrm>
            <a:off x="1078521" y="1265167"/>
            <a:ext cx="484872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800" dirty="0" err="1">
                <a:effectLst/>
                <a:latin typeface="MuseoSans"/>
              </a:rPr>
              <a:t>Dalam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pandangan</a:t>
            </a:r>
            <a:r>
              <a:rPr lang="en-US" sz="1800" dirty="0">
                <a:effectLst/>
                <a:latin typeface="MuseoSans"/>
              </a:rPr>
              <a:t> Wijaya, </a:t>
            </a:r>
            <a:r>
              <a:rPr lang="en-US" sz="1800" dirty="0" err="1">
                <a:effectLst/>
                <a:latin typeface="MuseoSans"/>
              </a:rPr>
              <a:t>pelestarian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budaya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adalah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upaya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untuk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mempertahankan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nilai-nilai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seni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budaya</a:t>
            </a:r>
            <a:r>
              <a:rPr lang="en-US" sz="1800" dirty="0">
                <a:effectLst/>
                <a:latin typeface="MuseoSans"/>
              </a:rPr>
              <a:t> dan </a:t>
            </a:r>
            <a:r>
              <a:rPr lang="en-US" sz="1800" dirty="0" err="1">
                <a:effectLst/>
                <a:latin typeface="MuseoSans"/>
              </a:rPr>
              <a:t>nilai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tradisional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dengan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mengembangkan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perwujudan</a:t>
            </a:r>
            <a:r>
              <a:rPr lang="en-US" sz="1800" dirty="0">
                <a:effectLst/>
                <a:latin typeface="MuseoSans"/>
              </a:rPr>
              <a:t> yang </a:t>
            </a:r>
            <a:r>
              <a:rPr lang="en-US" sz="1800" dirty="0" err="1">
                <a:effectLst/>
                <a:latin typeface="MuseoSans"/>
              </a:rPr>
              <a:t>bersifat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dinamis</a:t>
            </a:r>
            <a:r>
              <a:rPr lang="en-US" sz="1800" dirty="0">
                <a:effectLst/>
                <a:latin typeface="MuseoSans"/>
              </a:rPr>
              <a:t>, </a:t>
            </a:r>
            <a:r>
              <a:rPr lang="en-US" sz="1800" dirty="0" err="1">
                <a:effectLst/>
                <a:latin typeface="MuseoSans"/>
              </a:rPr>
              <a:t>luwes</a:t>
            </a:r>
            <a:r>
              <a:rPr lang="en-US" sz="1800" dirty="0">
                <a:effectLst/>
                <a:latin typeface="MuseoSans"/>
              </a:rPr>
              <a:t>, dan </a:t>
            </a:r>
            <a:r>
              <a:rPr lang="en-US" sz="1800" dirty="0" err="1">
                <a:effectLst/>
                <a:latin typeface="MuseoSans"/>
              </a:rPr>
              <a:t>selektif</a:t>
            </a:r>
            <a:r>
              <a:rPr lang="en-US" sz="1800" dirty="0">
                <a:effectLst/>
                <a:latin typeface="MuseoSans"/>
              </a:rPr>
              <a:t>, </a:t>
            </a:r>
            <a:r>
              <a:rPr lang="en-US" sz="1800" dirty="0" err="1">
                <a:effectLst/>
                <a:latin typeface="MuseoSans"/>
              </a:rPr>
              <a:t>serta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menyesuaikan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dengan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situasi</a:t>
            </a:r>
            <a:r>
              <a:rPr lang="en-US" sz="1800" dirty="0">
                <a:effectLst/>
                <a:latin typeface="MuseoSans"/>
              </a:rPr>
              <a:t> dan </a:t>
            </a:r>
            <a:r>
              <a:rPr lang="en-US" sz="1800" dirty="0" err="1">
                <a:effectLst/>
                <a:latin typeface="MuseoSans"/>
              </a:rPr>
              <a:t>kondisi</a:t>
            </a:r>
            <a:r>
              <a:rPr lang="en-US" sz="1800" dirty="0">
                <a:effectLst/>
                <a:latin typeface="MuseoSans"/>
              </a:rPr>
              <a:t> yang </a:t>
            </a:r>
            <a:r>
              <a:rPr lang="en-US" sz="1800" dirty="0" err="1">
                <a:effectLst/>
                <a:latin typeface="MuseoSans"/>
              </a:rPr>
              <a:t>selalu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berubah</a:t>
            </a:r>
            <a:r>
              <a:rPr lang="en-US" sz="1800" dirty="0">
                <a:effectLst/>
                <a:latin typeface="MuseoSans"/>
              </a:rPr>
              <a:t> dan </a:t>
            </a:r>
            <a:r>
              <a:rPr lang="en-US" sz="1800" dirty="0" err="1">
                <a:effectLst/>
                <a:latin typeface="MuseoSans"/>
              </a:rPr>
              <a:t>berkembang</a:t>
            </a:r>
            <a:r>
              <a:rPr lang="en-US" sz="1800" dirty="0">
                <a:effectLst/>
                <a:latin typeface="MuseoSans"/>
              </a:rPr>
              <a:t>. </a:t>
            </a:r>
            <a:r>
              <a:rPr lang="en-US" sz="1800" dirty="0" err="1">
                <a:effectLst/>
                <a:latin typeface="MuseoSans"/>
              </a:rPr>
              <a:t>Berdasarkan</a:t>
            </a:r>
            <a:r>
              <a:rPr lang="en-US" sz="1800" dirty="0">
                <a:effectLst/>
                <a:latin typeface="MuseoSans"/>
              </a:rPr>
              <a:t> Kementerian </a:t>
            </a:r>
            <a:r>
              <a:rPr lang="en-US" sz="1800" dirty="0" err="1">
                <a:effectLst/>
                <a:latin typeface="MuseoSans"/>
              </a:rPr>
              <a:t>Kebudayaan</a:t>
            </a:r>
            <a:r>
              <a:rPr lang="en-US" sz="1800" dirty="0">
                <a:effectLst/>
                <a:latin typeface="MuseoSans"/>
              </a:rPr>
              <a:t> dan </a:t>
            </a:r>
            <a:r>
              <a:rPr lang="en-US" dirty="0" err="1">
                <a:latin typeface="MuseoSans"/>
              </a:rPr>
              <a:t>Pariwisata</a:t>
            </a:r>
            <a:r>
              <a:rPr lang="en-US" dirty="0">
                <a:latin typeface="MuseoSans"/>
              </a:rPr>
              <a:t>, </a:t>
            </a:r>
            <a:r>
              <a:rPr lang="en-US" sz="1800" dirty="0" err="1">
                <a:effectLst/>
                <a:latin typeface="MuseoSans"/>
              </a:rPr>
              <a:t>pelestarian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dapat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dilihat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dari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konteks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pelestarian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budaya</a:t>
            </a:r>
            <a:r>
              <a:rPr lang="en-US" sz="1800" dirty="0">
                <a:effectLst/>
                <a:latin typeface="MuseoSans"/>
              </a:rPr>
              <a:t> yang </a:t>
            </a:r>
            <a:r>
              <a:rPr lang="en-US" sz="1800" dirty="0" err="1">
                <a:effectLst/>
                <a:latin typeface="MuseoSans"/>
              </a:rPr>
              <a:t>bersifat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nonfisik</a:t>
            </a:r>
            <a:r>
              <a:rPr lang="en-US" sz="1800" dirty="0">
                <a:effectLst/>
                <a:latin typeface="MuseoSans"/>
              </a:rPr>
              <a:t> (</a:t>
            </a:r>
            <a:r>
              <a:rPr lang="en-US" sz="1800" i="1" dirty="0">
                <a:effectLst/>
                <a:latin typeface="MuseoSans"/>
              </a:rPr>
              <a:t>intangible culture</a:t>
            </a:r>
            <a:r>
              <a:rPr lang="en-US" sz="1800" dirty="0">
                <a:effectLst/>
                <a:latin typeface="MuseoSans"/>
              </a:rPr>
              <a:t>) dan </a:t>
            </a:r>
            <a:r>
              <a:rPr lang="en-US" sz="1800" dirty="0" err="1">
                <a:effectLst/>
                <a:latin typeface="MuseoSans"/>
              </a:rPr>
              <a:t>pelestarian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budaya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bersifat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fisik</a:t>
            </a:r>
            <a:r>
              <a:rPr lang="en-US" sz="1800" dirty="0">
                <a:effectLst/>
                <a:latin typeface="MuseoSans"/>
              </a:rPr>
              <a:t> (</a:t>
            </a:r>
            <a:r>
              <a:rPr lang="en-US" sz="1800" i="1" dirty="0">
                <a:effectLst/>
                <a:latin typeface="MuseoSans"/>
              </a:rPr>
              <a:t>tangible</a:t>
            </a:r>
            <a:r>
              <a:rPr lang="en-US" sz="1800" dirty="0">
                <a:effectLst/>
                <a:latin typeface="MuseoSans"/>
              </a:rPr>
              <a:t>).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A5CCA7E-E71A-6206-5D67-325F0FAA8595}"/>
              </a:ext>
            </a:extLst>
          </p:cNvPr>
          <p:cNvSpPr txBox="1"/>
          <p:nvPr/>
        </p:nvSpPr>
        <p:spPr>
          <a:xfrm>
            <a:off x="6108342" y="1171222"/>
            <a:ext cx="500513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800" b="1" dirty="0" err="1">
                <a:solidFill>
                  <a:srgbClr val="333333"/>
                </a:solidFill>
                <a:effectLst/>
                <a:latin typeface="Gilam"/>
              </a:rPr>
              <a:t>Upaya-upaya</a:t>
            </a:r>
            <a:r>
              <a:rPr lang="en-US" sz="1800" b="1" dirty="0">
                <a:solidFill>
                  <a:srgbClr val="333333"/>
                </a:solidFill>
                <a:effectLst/>
                <a:latin typeface="Gilam"/>
              </a:rPr>
              <a:t> </a:t>
            </a:r>
            <a:r>
              <a:rPr lang="en-US" sz="1800" b="1" dirty="0" err="1">
                <a:solidFill>
                  <a:srgbClr val="333333"/>
                </a:solidFill>
                <a:effectLst/>
                <a:latin typeface="Gilam"/>
              </a:rPr>
              <a:t>melestarikan</a:t>
            </a:r>
            <a:r>
              <a:rPr lang="en-US" sz="1800" b="1" dirty="0">
                <a:solidFill>
                  <a:srgbClr val="333333"/>
                </a:solidFill>
                <a:effectLst/>
                <a:latin typeface="Gilam"/>
              </a:rPr>
              <a:t> </a:t>
            </a:r>
            <a:r>
              <a:rPr lang="en-US" sz="1800" b="1" dirty="0" err="1">
                <a:solidFill>
                  <a:srgbClr val="333333"/>
                </a:solidFill>
                <a:effectLst/>
                <a:latin typeface="Gilam"/>
              </a:rPr>
              <a:t>budaya</a:t>
            </a:r>
            <a:r>
              <a:rPr lang="en-US" sz="1800" b="1" dirty="0">
                <a:solidFill>
                  <a:srgbClr val="333333"/>
                </a:solidFill>
                <a:effectLst/>
                <a:latin typeface="Gilam"/>
              </a:rPr>
              <a:t> </a:t>
            </a:r>
            <a:endParaRPr lang="en-US" dirty="0"/>
          </a:p>
          <a:p>
            <a:pPr marL="342900" indent="-342900" algn="just">
              <a:buFont typeface="+mj-lt"/>
              <a:buAutoNum type="alphaLcPeriod"/>
            </a:pPr>
            <a:r>
              <a:rPr lang="en-US" sz="1800" dirty="0" err="1">
                <a:effectLst/>
                <a:latin typeface="MuseoSans"/>
              </a:rPr>
              <a:t>Meningkatkan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kualitas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sumber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daya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manusia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dalam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memajukan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budaya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daerah</a:t>
            </a:r>
            <a:r>
              <a:rPr lang="en-US" sz="1800" dirty="0">
                <a:effectLst/>
                <a:latin typeface="MuseoSans"/>
              </a:rPr>
              <a:t>. </a:t>
            </a:r>
            <a:endParaRPr lang="en-US" dirty="0"/>
          </a:p>
          <a:p>
            <a:pPr marL="342900" indent="-342900" algn="just">
              <a:buFont typeface="+mj-lt"/>
              <a:buAutoNum type="alphaLcPeriod"/>
            </a:pPr>
            <a:r>
              <a:rPr lang="en-US" sz="1800" dirty="0" err="1">
                <a:effectLst/>
                <a:latin typeface="MuseoSans"/>
              </a:rPr>
              <a:t>Mendorong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masyarakat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untuk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memaksimalkan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potensi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budaya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daerah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beserta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pemberdayaan</a:t>
            </a:r>
            <a:r>
              <a:rPr lang="en-US" sz="1800" dirty="0">
                <a:effectLst/>
                <a:latin typeface="MuseoSans"/>
              </a:rPr>
              <a:t> dan </a:t>
            </a:r>
            <a:r>
              <a:rPr lang="en-US" sz="1800" dirty="0" err="1">
                <a:effectLst/>
                <a:latin typeface="MuseoSans"/>
              </a:rPr>
              <a:t>pelestariannya</a:t>
            </a:r>
            <a:r>
              <a:rPr lang="en-US" sz="1800" dirty="0">
                <a:effectLst/>
                <a:latin typeface="MuseoSans"/>
              </a:rPr>
              <a:t>. </a:t>
            </a:r>
            <a:endParaRPr lang="en-US" dirty="0"/>
          </a:p>
          <a:p>
            <a:pPr marL="342900" indent="-342900" algn="just">
              <a:buFont typeface="+mj-lt"/>
              <a:buAutoNum type="alphaLcPeriod"/>
            </a:pPr>
            <a:r>
              <a:rPr lang="en-US" sz="1800" dirty="0" err="1">
                <a:effectLst/>
                <a:latin typeface="MuseoSans"/>
              </a:rPr>
              <a:t>Melakukan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usaha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untuk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menghidupkan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kembali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semangat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toleransi</a:t>
            </a:r>
            <a:r>
              <a:rPr lang="en-US" sz="1800" dirty="0">
                <a:effectLst/>
                <a:latin typeface="MuseoSans"/>
              </a:rPr>
              <a:t>, </a:t>
            </a:r>
            <a:r>
              <a:rPr lang="en-US" sz="1800" dirty="0" err="1">
                <a:effectLst/>
                <a:latin typeface="MuseoSans"/>
              </a:rPr>
              <a:t>kekeluargaan</a:t>
            </a:r>
            <a:r>
              <a:rPr lang="en-US" sz="1800" dirty="0">
                <a:effectLst/>
                <a:latin typeface="MuseoSans"/>
              </a:rPr>
              <a:t>, </a:t>
            </a:r>
            <a:r>
              <a:rPr lang="en-US" sz="1800" dirty="0" err="1">
                <a:effectLst/>
                <a:latin typeface="MuseoSans"/>
              </a:rPr>
              <a:t>keramahtamahan</a:t>
            </a:r>
            <a:r>
              <a:rPr lang="en-US" sz="1800" dirty="0">
                <a:effectLst/>
                <a:latin typeface="MuseoSans"/>
              </a:rPr>
              <a:t>, dan </a:t>
            </a:r>
            <a:r>
              <a:rPr lang="en-US" sz="1800" dirty="0" err="1">
                <a:effectLst/>
                <a:latin typeface="MuseoSans"/>
              </a:rPr>
              <a:t>solidaritas</a:t>
            </a:r>
            <a:r>
              <a:rPr lang="en-US" sz="1800" dirty="0">
                <a:effectLst/>
                <a:latin typeface="MuseoSans"/>
              </a:rPr>
              <a:t> yang </a:t>
            </a:r>
            <a:r>
              <a:rPr lang="en-US" sz="1800" dirty="0" err="1">
                <a:effectLst/>
                <a:latin typeface="MuseoSans"/>
              </a:rPr>
              <a:t>tinggi</a:t>
            </a:r>
            <a:r>
              <a:rPr lang="en-US" sz="1800" dirty="0">
                <a:effectLst/>
                <a:latin typeface="MuseoSans"/>
              </a:rPr>
              <a:t>. </a:t>
            </a:r>
            <a:endParaRPr lang="en-US" dirty="0">
              <a:effectLst/>
            </a:endParaRPr>
          </a:p>
          <a:p>
            <a:pPr marL="342900" indent="-342900" algn="just">
              <a:buFont typeface="+mj-lt"/>
              <a:buAutoNum type="alphaLcPeriod"/>
            </a:pPr>
            <a:r>
              <a:rPr lang="en-US" sz="1800" dirty="0" err="1">
                <a:effectLst/>
                <a:latin typeface="MuseoSans"/>
              </a:rPr>
              <a:t>Selalu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mempertahankan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budaya</a:t>
            </a:r>
            <a:r>
              <a:rPr lang="en-US" sz="1800" dirty="0">
                <a:effectLst/>
                <a:latin typeface="MuseoSans"/>
              </a:rPr>
              <a:t> Indonesia agar </a:t>
            </a:r>
            <a:r>
              <a:rPr lang="en-US" sz="1800" dirty="0" err="1">
                <a:effectLst/>
                <a:latin typeface="MuseoSans"/>
              </a:rPr>
              <a:t>tidak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punah</a:t>
            </a:r>
            <a:r>
              <a:rPr lang="en-US" sz="1800" dirty="0">
                <a:effectLst/>
                <a:latin typeface="MuseoSans"/>
              </a:rPr>
              <a:t> dan </a:t>
            </a:r>
            <a:r>
              <a:rPr lang="en-US" sz="1800" dirty="0" err="1">
                <a:effectLst/>
                <a:latin typeface="MuseoSans"/>
              </a:rPr>
              <a:t>mampu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mengelola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keberagaman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budaya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daerah</a:t>
            </a:r>
            <a:r>
              <a:rPr lang="en-US" sz="1800" dirty="0">
                <a:effectLst/>
                <a:latin typeface="MuseoSans"/>
              </a:rPr>
              <a:t>. </a:t>
            </a:r>
            <a:endParaRPr lang="en-US" dirty="0">
              <a:effectLst/>
            </a:endParaRPr>
          </a:p>
        </p:txBody>
      </p:sp>
      <p:pic>
        <p:nvPicPr>
          <p:cNvPr id="7" name="Picture 6" descr="A picture containing screenshot, symbol, graphics, design&#10;&#10;Description automatically generated">
            <a:extLst>
              <a:ext uri="{FF2B5EF4-FFF2-40B4-BE49-F238E27FC236}">
                <a16:creationId xmlns:a16="http://schemas.microsoft.com/office/drawing/2014/main" id="{B112402D-ABA0-CDF9-9B8B-8D3C363907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8898" y="4474420"/>
            <a:ext cx="1602883" cy="1602883"/>
          </a:xfrm>
          <a:prstGeom prst="rect">
            <a:avLst/>
          </a:prstGeom>
          <a:effectLst>
            <a:outerShdw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67237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55000"/>
          </a:schemeClr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Google Shape;577;p38">
            <a:extLst>
              <a:ext uri="{FF2B5EF4-FFF2-40B4-BE49-F238E27FC236}">
                <a16:creationId xmlns:a16="http://schemas.microsoft.com/office/drawing/2014/main" id="{A12DF01C-CFEE-3478-EC63-404D9A094C35}"/>
              </a:ext>
            </a:extLst>
          </p:cNvPr>
          <p:cNvSpPr txBox="1">
            <a:spLocks/>
          </p:cNvSpPr>
          <p:nvPr/>
        </p:nvSpPr>
        <p:spPr>
          <a:xfrm>
            <a:off x="277080" y="97888"/>
            <a:ext cx="12894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en" sz="3200" b="1" dirty="0">
                <a:solidFill>
                  <a:schemeClr val="accent1">
                    <a:lumMod val="50000"/>
                  </a:schemeClr>
                </a:solidFill>
                <a:latin typeface="DM Sans" pitchFamily="2" charset="77"/>
              </a:rPr>
              <a:t>01</a:t>
            </a:r>
          </a:p>
        </p:txBody>
      </p:sp>
      <p:cxnSp>
        <p:nvCxnSpPr>
          <p:cNvPr id="3" name="Google Shape;579;p38">
            <a:extLst>
              <a:ext uri="{FF2B5EF4-FFF2-40B4-BE49-F238E27FC236}">
                <a16:creationId xmlns:a16="http://schemas.microsoft.com/office/drawing/2014/main" id="{0D377862-0852-467A-6012-19F5B0A7DD63}"/>
              </a:ext>
            </a:extLst>
          </p:cNvPr>
          <p:cNvCxnSpPr/>
          <p:nvPr/>
        </p:nvCxnSpPr>
        <p:spPr>
          <a:xfrm>
            <a:off x="360930" y="756633"/>
            <a:ext cx="1121700" cy="0"/>
          </a:xfrm>
          <a:prstGeom prst="straightConnector1">
            <a:avLst/>
          </a:prstGeom>
          <a:noFill/>
          <a:ln w="9525" cap="rnd" cmpd="sng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9C86EB63-4685-9925-A277-B2624512F230}"/>
              </a:ext>
            </a:extLst>
          </p:cNvPr>
          <p:cNvSpPr txBox="1"/>
          <p:nvPr/>
        </p:nvSpPr>
        <p:spPr>
          <a:xfrm>
            <a:off x="1566480" y="548729"/>
            <a:ext cx="556584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500" b="1" dirty="0">
                <a:solidFill>
                  <a:schemeClr val="accent1">
                    <a:lumMod val="50000"/>
                  </a:schemeClr>
                </a:solidFill>
                <a:latin typeface="DM Sans" pitchFamily="2" charset="77"/>
              </a:rPr>
              <a:t>Pelestarian Budaya Nasional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4F9939B-FBA0-0D0A-BA11-4F629943C875}"/>
              </a:ext>
            </a:extLst>
          </p:cNvPr>
          <p:cNvSpPr txBox="1"/>
          <p:nvPr/>
        </p:nvSpPr>
        <p:spPr>
          <a:xfrm>
            <a:off x="1566480" y="1061125"/>
            <a:ext cx="83739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d-ID" sz="1600" dirty="0"/>
              <a:t>Pelestarian juga dilakukan  bagi cagar budaya. C</a:t>
            </a:r>
            <a:r>
              <a:rPr lang="en-US" sz="1600" dirty="0">
                <a:effectLst/>
                <a:latin typeface="MuseoSans"/>
              </a:rPr>
              <a:t>agar </a:t>
            </a:r>
            <a:r>
              <a:rPr lang="en-US" sz="1600" dirty="0" err="1">
                <a:effectLst/>
                <a:latin typeface="MuseoSans"/>
              </a:rPr>
              <a:t>budaya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merupakan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warisan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budaya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bersifat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kebendaan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berupa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benda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cagar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budaya</a:t>
            </a:r>
            <a:r>
              <a:rPr lang="en-US" sz="1600" dirty="0">
                <a:effectLst/>
                <a:latin typeface="MuseoSans"/>
              </a:rPr>
              <a:t>, </a:t>
            </a:r>
            <a:r>
              <a:rPr lang="en-US" sz="1600" dirty="0" err="1">
                <a:effectLst/>
                <a:latin typeface="MuseoSans"/>
              </a:rPr>
              <a:t>bangunan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cagar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budaya</a:t>
            </a:r>
            <a:r>
              <a:rPr lang="en-US" sz="1600" dirty="0">
                <a:effectLst/>
                <a:latin typeface="MuseoSans"/>
              </a:rPr>
              <a:t>, </a:t>
            </a:r>
            <a:r>
              <a:rPr lang="en-US" sz="1600" dirty="0" err="1">
                <a:effectLst/>
                <a:latin typeface="MuseoSans"/>
              </a:rPr>
              <a:t>struktur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cagar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budaya</a:t>
            </a:r>
            <a:r>
              <a:rPr lang="en-US" sz="1600" dirty="0">
                <a:effectLst/>
                <a:latin typeface="MuseoSans"/>
              </a:rPr>
              <a:t>, situs </a:t>
            </a:r>
            <a:r>
              <a:rPr lang="en-US" sz="1600" dirty="0" err="1">
                <a:effectLst/>
                <a:latin typeface="MuseoSans"/>
              </a:rPr>
              <a:t>cagar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budaya</a:t>
            </a:r>
            <a:r>
              <a:rPr lang="en-US" sz="1600" dirty="0">
                <a:effectLst/>
                <a:latin typeface="MuseoSans"/>
              </a:rPr>
              <a:t>, dan </a:t>
            </a:r>
            <a:r>
              <a:rPr lang="en-US" sz="1600" dirty="0" err="1">
                <a:effectLst/>
                <a:latin typeface="MuseoSans"/>
              </a:rPr>
              <a:t>kawasan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cagar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budaya</a:t>
            </a:r>
            <a:r>
              <a:rPr lang="en-US" sz="1600" dirty="0">
                <a:effectLst/>
                <a:latin typeface="MuseoSans"/>
              </a:rPr>
              <a:t>.</a:t>
            </a:r>
            <a:endParaRPr lang="en-US" sz="1600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4394DDE-8B48-CAD3-1DFA-B9661F02F155}"/>
              </a:ext>
            </a:extLst>
          </p:cNvPr>
          <p:cNvCxnSpPr/>
          <p:nvPr/>
        </p:nvCxnSpPr>
        <p:spPr>
          <a:xfrm>
            <a:off x="6271065" y="1975660"/>
            <a:ext cx="0" cy="4192173"/>
          </a:xfrm>
          <a:prstGeom prst="line">
            <a:avLst/>
          </a:prstGeom>
          <a:ln w="28575" cap="flat" cmpd="sng" algn="ctr">
            <a:solidFill>
              <a:srgbClr val="9411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9" name="Google Shape;471;p34">
            <a:extLst>
              <a:ext uri="{FF2B5EF4-FFF2-40B4-BE49-F238E27FC236}">
                <a16:creationId xmlns:a16="http://schemas.microsoft.com/office/drawing/2014/main" id="{FF0CC913-15D3-1D0E-F9C4-3AB984DDE76B}"/>
              </a:ext>
            </a:extLst>
          </p:cNvPr>
          <p:cNvSpPr/>
          <p:nvPr/>
        </p:nvSpPr>
        <p:spPr>
          <a:xfrm>
            <a:off x="618976" y="2414368"/>
            <a:ext cx="1674055" cy="609776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dist="38100" dir="396000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bg1"/>
                </a:solidFill>
              </a:rPr>
              <a:t>Benda </a:t>
            </a:r>
            <a:r>
              <a:rPr lang="en-US" b="1" dirty="0" err="1">
                <a:solidFill>
                  <a:schemeClr val="bg1"/>
                </a:solidFill>
              </a:rPr>
              <a:t>Cagar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Budaya</a:t>
            </a:r>
            <a:endParaRPr b="1" dirty="0">
              <a:solidFill>
                <a:schemeClr val="bg1"/>
              </a:solidFill>
            </a:endParaRPr>
          </a:p>
        </p:txBody>
      </p:sp>
      <p:sp>
        <p:nvSpPr>
          <p:cNvPr id="10" name="Google Shape;471;p34">
            <a:extLst>
              <a:ext uri="{FF2B5EF4-FFF2-40B4-BE49-F238E27FC236}">
                <a16:creationId xmlns:a16="http://schemas.microsoft.com/office/drawing/2014/main" id="{D6557892-7991-89FF-7CFB-902B4E94CE0D}"/>
              </a:ext>
            </a:extLst>
          </p:cNvPr>
          <p:cNvSpPr/>
          <p:nvPr/>
        </p:nvSpPr>
        <p:spPr>
          <a:xfrm>
            <a:off x="626469" y="3860547"/>
            <a:ext cx="1674053" cy="552182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dist="38100" dir="396000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err="1">
                <a:solidFill>
                  <a:schemeClr val="bg1"/>
                </a:solidFill>
              </a:rPr>
              <a:t>Bangunan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Cagar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Budaya</a:t>
            </a:r>
            <a:endParaRPr b="1" dirty="0">
              <a:solidFill>
                <a:schemeClr val="bg1"/>
              </a:solidFill>
            </a:endParaRPr>
          </a:p>
        </p:txBody>
      </p:sp>
      <p:sp>
        <p:nvSpPr>
          <p:cNvPr id="11" name="Google Shape;471;p34">
            <a:extLst>
              <a:ext uri="{FF2B5EF4-FFF2-40B4-BE49-F238E27FC236}">
                <a16:creationId xmlns:a16="http://schemas.microsoft.com/office/drawing/2014/main" id="{479DDC8C-ED0F-FB0B-C9D5-12BCB5AB9C6F}"/>
              </a:ext>
            </a:extLst>
          </p:cNvPr>
          <p:cNvSpPr/>
          <p:nvPr/>
        </p:nvSpPr>
        <p:spPr>
          <a:xfrm>
            <a:off x="618976" y="4972969"/>
            <a:ext cx="1674050" cy="552182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dist="38100" dir="396000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err="1">
                <a:solidFill>
                  <a:schemeClr val="bg1"/>
                </a:solidFill>
              </a:rPr>
              <a:t>Struktur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Cagar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Budaya</a:t>
            </a:r>
            <a:endParaRPr b="1" dirty="0">
              <a:solidFill>
                <a:schemeClr val="bg1"/>
              </a:solidFill>
            </a:endParaRPr>
          </a:p>
        </p:txBody>
      </p:sp>
      <p:sp>
        <p:nvSpPr>
          <p:cNvPr id="12" name="Google Shape;471;p34">
            <a:extLst>
              <a:ext uri="{FF2B5EF4-FFF2-40B4-BE49-F238E27FC236}">
                <a16:creationId xmlns:a16="http://schemas.microsoft.com/office/drawing/2014/main" id="{34324441-7A84-5799-4E6D-4F92A460EB0F}"/>
              </a:ext>
            </a:extLst>
          </p:cNvPr>
          <p:cNvSpPr/>
          <p:nvPr/>
        </p:nvSpPr>
        <p:spPr>
          <a:xfrm>
            <a:off x="6484420" y="2408217"/>
            <a:ext cx="1835982" cy="564113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dist="38100" dir="396000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bg1"/>
                </a:solidFill>
              </a:rPr>
              <a:t>Situs </a:t>
            </a:r>
            <a:r>
              <a:rPr lang="en-US" b="1" dirty="0" err="1">
                <a:solidFill>
                  <a:schemeClr val="bg1"/>
                </a:solidFill>
              </a:rPr>
              <a:t>Cagar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Budaya</a:t>
            </a:r>
            <a:endParaRPr b="1" dirty="0">
              <a:solidFill>
                <a:schemeClr val="bg1"/>
              </a:solidFill>
            </a:endParaRPr>
          </a:p>
        </p:txBody>
      </p:sp>
      <p:sp>
        <p:nvSpPr>
          <p:cNvPr id="13" name="Google Shape;471;p34">
            <a:extLst>
              <a:ext uri="{FF2B5EF4-FFF2-40B4-BE49-F238E27FC236}">
                <a16:creationId xmlns:a16="http://schemas.microsoft.com/office/drawing/2014/main" id="{781C46A8-E8B0-3947-F185-E3C10DCD8358}"/>
              </a:ext>
            </a:extLst>
          </p:cNvPr>
          <p:cNvSpPr/>
          <p:nvPr/>
        </p:nvSpPr>
        <p:spPr>
          <a:xfrm>
            <a:off x="6484420" y="4217473"/>
            <a:ext cx="1835982" cy="645958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dist="38100" dir="396000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bg1"/>
                </a:solidFill>
              </a:rPr>
              <a:t>Kawasan </a:t>
            </a:r>
            <a:r>
              <a:rPr lang="en-US" b="1" dirty="0" err="1">
                <a:solidFill>
                  <a:schemeClr val="bg1"/>
                </a:solidFill>
              </a:rPr>
              <a:t>Cagar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Budaya</a:t>
            </a:r>
            <a:endParaRPr b="1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BED964E-1782-90C3-5351-5C3FEBA69E08}"/>
              </a:ext>
            </a:extLst>
          </p:cNvPr>
          <p:cNvSpPr txBox="1"/>
          <p:nvPr/>
        </p:nvSpPr>
        <p:spPr>
          <a:xfrm>
            <a:off x="2612821" y="2087378"/>
            <a:ext cx="348317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>
                <a:latin typeface="MuseoSans"/>
              </a:rPr>
              <a:t>B</a:t>
            </a:r>
            <a:r>
              <a:rPr lang="en-US" sz="1400" dirty="0">
                <a:effectLst/>
                <a:latin typeface="MuseoSans"/>
              </a:rPr>
              <a:t>enda </a:t>
            </a:r>
            <a:r>
              <a:rPr lang="en-US" sz="1400" dirty="0" err="1">
                <a:effectLst/>
                <a:latin typeface="MuseoSans"/>
              </a:rPr>
              <a:t>alam</a:t>
            </a:r>
            <a:r>
              <a:rPr lang="en-US" sz="1400" dirty="0">
                <a:effectLst/>
                <a:latin typeface="MuseoSans"/>
              </a:rPr>
              <a:t> dan/</a:t>
            </a:r>
            <a:r>
              <a:rPr lang="en-US" sz="1400" dirty="0" err="1">
                <a:effectLst/>
                <a:latin typeface="MuseoSans"/>
              </a:rPr>
              <a:t>atau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benda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buatan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manusia</a:t>
            </a:r>
            <a:r>
              <a:rPr lang="en-US" sz="1400" dirty="0">
                <a:effectLst/>
                <a:latin typeface="MuseoSans"/>
              </a:rPr>
              <a:t>, </a:t>
            </a:r>
            <a:r>
              <a:rPr lang="en-US" sz="1400" dirty="0" err="1">
                <a:effectLst/>
                <a:latin typeface="MuseoSans"/>
              </a:rPr>
              <a:t>baik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bergerak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maupun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tidak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bergerak</a:t>
            </a:r>
            <a:r>
              <a:rPr lang="en-US" sz="1400" dirty="0">
                <a:effectLst/>
                <a:latin typeface="MuseoSans"/>
              </a:rPr>
              <a:t>, </a:t>
            </a:r>
            <a:r>
              <a:rPr lang="en-US" sz="1400" dirty="0" err="1">
                <a:effectLst/>
                <a:latin typeface="MuseoSans"/>
              </a:rPr>
              <a:t>berupa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kesatuan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atau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kelompok</a:t>
            </a:r>
            <a:r>
              <a:rPr lang="en-US" sz="1400" dirty="0">
                <a:effectLst/>
                <a:latin typeface="MuseoSans"/>
              </a:rPr>
              <a:t>, </a:t>
            </a:r>
            <a:r>
              <a:rPr lang="en-US" sz="1400" dirty="0" err="1">
                <a:effectLst/>
                <a:latin typeface="MuseoSans"/>
              </a:rPr>
              <a:t>atau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bagian-bagiannya</a:t>
            </a:r>
            <a:r>
              <a:rPr lang="en-US" sz="1400" dirty="0">
                <a:effectLst/>
                <a:latin typeface="MuseoSans"/>
              </a:rPr>
              <a:t> yang </a:t>
            </a:r>
            <a:r>
              <a:rPr lang="en-US" sz="1400" dirty="0" err="1">
                <a:effectLst/>
                <a:latin typeface="MuseoSans"/>
              </a:rPr>
              <a:t>memiliki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hubungan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erat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dengan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kebudayaan</a:t>
            </a:r>
            <a:r>
              <a:rPr lang="en-US" sz="1400" dirty="0">
                <a:effectLst/>
                <a:latin typeface="MuseoSans"/>
              </a:rPr>
              <a:t> dan </a:t>
            </a:r>
            <a:r>
              <a:rPr lang="en-US" sz="1400" dirty="0" err="1">
                <a:effectLst/>
                <a:latin typeface="MuseoSans"/>
              </a:rPr>
              <a:t>sejarah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perkembangan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manusia</a:t>
            </a:r>
            <a:r>
              <a:rPr lang="en-US" sz="1400" dirty="0">
                <a:effectLst/>
                <a:latin typeface="MuseoSans"/>
              </a:rPr>
              <a:t>. </a:t>
            </a:r>
            <a:endParaRPr lang="en-US" sz="1400" dirty="0">
              <a:effectLst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FC5928D-9740-4590-A6D6-D51911C95D35}"/>
              </a:ext>
            </a:extLst>
          </p:cNvPr>
          <p:cNvSpPr txBox="1"/>
          <p:nvPr/>
        </p:nvSpPr>
        <p:spPr>
          <a:xfrm>
            <a:off x="2612821" y="3658217"/>
            <a:ext cx="348316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 err="1">
                <a:latin typeface="MuseoSans"/>
              </a:rPr>
              <a:t>S</a:t>
            </a:r>
            <a:r>
              <a:rPr lang="en-US" sz="1400" dirty="0" err="1">
                <a:effectLst/>
                <a:latin typeface="MuseoSans"/>
              </a:rPr>
              <a:t>usunan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binaan</a:t>
            </a:r>
            <a:r>
              <a:rPr lang="en-US" sz="1400" dirty="0">
                <a:effectLst/>
                <a:latin typeface="MuseoSans"/>
              </a:rPr>
              <a:t> yang </a:t>
            </a:r>
            <a:r>
              <a:rPr lang="en-US" sz="1400" dirty="0" err="1">
                <a:effectLst/>
                <a:latin typeface="MuseoSans"/>
              </a:rPr>
              <a:t>terbuat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dari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benda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alam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atau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benda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buatan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manusia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untuk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memenuhi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kebutuhan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ruang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berdinding</a:t>
            </a:r>
            <a:r>
              <a:rPr lang="en-US" sz="1400" dirty="0">
                <a:effectLst/>
                <a:latin typeface="MuseoSans"/>
              </a:rPr>
              <a:t> dan/</a:t>
            </a:r>
            <a:r>
              <a:rPr lang="en-US" sz="1400" dirty="0" err="1">
                <a:effectLst/>
                <a:latin typeface="MuseoSans"/>
              </a:rPr>
              <a:t>atau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tidak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berdinding</a:t>
            </a:r>
            <a:r>
              <a:rPr lang="en-US" sz="1400" dirty="0">
                <a:effectLst/>
                <a:latin typeface="MuseoSans"/>
              </a:rPr>
              <a:t>, dan </a:t>
            </a:r>
            <a:r>
              <a:rPr lang="en-US" sz="1400" dirty="0" err="1">
                <a:effectLst/>
                <a:latin typeface="MuseoSans"/>
              </a:rPr>
              <a:t>beratap</a:t>
            </a:r>
            <a:r>
              <a:rPr lang="en-US" sz="1400" dirty="0">
                <a:effectLst/>
                <a:latin typeface="MuseoSans"/>
              </a:rPr>
              <a:t>. </a:t>
            </a:r>
            <a:endParaRPr lang="en-US" sz="1400" dirty="0">
              <a:effectLst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62946C2-4571-E2B5-F229-73B941D7B937}"/>
              </a:ext>
            </a:extLst>
          </p:cNvPr>
          <p:cNvSpPr txBox="1"/>
          <p:nvPr/>
        </p:nvSpPr>
        <p:spPr>
          <a:xfrm>
            <a:off x="2612831" y="4754368"/>
            <a:ext cx="348315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 err="1">
                <a:latin typeface="MuseoSans"/>
              </a:rPr>
              <a:t>S</a:t>
            </a:r>
            <a:r>
              <a:rPr lang="en-US" sz="1400" dirty="0" err="1">
                <a:effectLst/>
                <a:latin typeface="MuseoSans"/>
              </a:rPr>
              <a:t>usunan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binaan</a:t>
            </a:r>
            <a:r>
              <a:rPr lang="en-US" sz="1400" dirty="0">
                <a:effectLst/>
                <a:latin typeface="MuseoSans"/>
              </a:rPr>
              <a:t> yang </a:t>
            </a:r>
            <a:r>
              <a:rPr lang="en-US" sz="1400" dirty="0" err="1">
                <a:effectLst/>
                <a:latin typeface="MuseoSans"/>
              </a:rPr>
              <a:t>terbuat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dari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benda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alam</a:t>
            </a:r>
            <a:r>
              <a:rPr lang="en-US" sz="1400" dirty="0">
                <a:effectLst/>
                <a:latin typeface="MuseoSans"/>
              </a:rPr>
              <a:t> dan/</a:t>
            </a:r>
            <a:r>
              <a:rPr lang="en-US" sz="1400" dirty="0" err="1">
                <a:effectLst/>
                <a:latin typeface="MuseoSans"/>
              </a:rPr>
              <a:t>atau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benda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buatan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manusia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untuk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memenuhi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kebutuhan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ruang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kegiatan</a:t>
            </a:r>
            <a:r>
              <a:rPr lang="en-US" sz="1400" dirty="0">
                <a:effectLst/>
                <a:latin typeface="MuseoSans"/>
              </a:rPr>
              <a:t> yang </a:t>
            </a:r>
            <a:r>
              <a:rPr lang="en-US" sz="1400" dirty="0" err="1">
                <a:effectLst/>
                <a:latin typeface="MuseoSans"/>
              </a:rPr>
              <a:t>menyatu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dengan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alam</a:t>
            </a:r>
            <a:r>
              <a:rPr lang="en-US" sz="1400" dirty="0">
                <a:effectLst/>
                <a:latin typeface="MuseoSans"/>
              </a:rPr>
              <a:t>, </a:t>
            </a:r>
            <a:r>
              <a:rPr lang="en-US" sz="1400" dirty="0" err="1">
                <a:effectLst/>
                <a:latin typeface="MuseoSans"/>
              </a:rPr>
              <a:t>sarana</a:t>
            </a:r>
            <a:r>
              <a:rPr lang="en-US" sz="1400" dirty="0">
                <a:effectLst/>
                <a:latin typeface="MuseoSans"/>
              </a:rPr>
              <a:t>, dan </a:t>
            </a:r>
            <a:r>
              <a:rPr lang="en-US" sz="1400" dirty="0" err="1">
                <a:effectLst/>
                <a:latin typeface="MuseoSans"/>
              </a:rPr>
              <a:t>prasarana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untuk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menampung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kebutuhan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manusia</a:t>
            </a:r>
            <a:r>
              <a:rPr lang="en-US" sz="1400" dirty="0">
                <a:effectLst/>
                <a:latin typeface="MuseoSans"/>
              </a:rPr>
              <a:t>. </a:t>
            </a:r>
            <a:endParaRPr lang="en-US" sz="1400" dirty="0">
              <a:effectLst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4B0F4A5-9307-FFCD-DC16-5CF5B296289C}"/>
              </a:ext>
            </a:extLst>
          </p:cNvPr>
          <p:cNvSpPr txBox="1"/>
          <p:nvPr/>
        </p:nvSpPr>
        <p:spPr>
          <a:xfrm>
            <a:off x="8404027" y="2087378"/>
            <a:ext cx="348317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>
                <a:latin typeface="MuseoSans"/>
              </a:rPr>
              <a:t>L</a:t>
            </a:r>
            <a:r>
              <a:rPr lang="en-US" sz="1400" dirty="0">
                <a:effectLst/>
                <a:latin typeface="MuseoSans"/>
              </a:rPr>
              <a:t>okasi yang </a:t>
            </a:r>
            <a:r>
              <a:rPr lang="en-US" sz="1400" dirty="0" err="1">
                <a:effectLst/>
                <a:latin typeface="MuseoSans"/>
              </a:rPr>
              <a:t>berada</a:t>
            </a:r>
            <a:r>
              <a:rPr lang="en-US" sz="1400" dirty="0">
                <a:effectLst/>
                <a:latin typeface="MuseoSans"/>
              </a:rPr>
              <a:t> di </a:t>
            </a:r>
            <a:r>
              <a:rPr lang="en-US" sz="1400" dirty="0" err="1">
                <a:effectLst/>
                <a:latin typeface="MuseoSans"/>
              </a:rPr>
              <a:t>darat</a:t>
            </a:r>
            <a:r>
              <a:rPr lang="en-US" sz="1400" dirty="0">
                <a:effectLst/>
                <a:latin typeface="MuseoSans"/>
              </a:rPr>
              <a:t> dan/ </a:t>
            </a:r>
            <a:r>
              <a:rPr lang="en-US" sz="1400" dirty="0" err="1">
                <a:effectLst/>
                <a:latin typeface="MuseoSans"/>
              </a:rPr>
              <a:t>atau</a:t>
            </a:r>
            <a:r>
              <a:rPr lang="en-US" sz="1400" dirty="0">
                <a:effectLst/>
                <a:latin typeface="MuseoSans"/>
              </a:rPr>
              <a:t> di air yang </a:t>
            </a:r>
            <a:r>
              <a:rPr lang="en-US" sz="1400" dirty="0" err="1">
                <a:effectLst/>
                <a:latin typeface="MuseoSans"/>
              </a:rPr>
              <a:t>mengandung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benda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cagar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budaya</a:t>
            </a:r>
            <a:r>
              <a:rPr lang="en-US" sz="1400" dirty="0">
                <a:effectLst/>
                <a:latin typeface="MuseoSans"/>
              </a:rPr>
              <a:t>, </a:t>
            </a:r>
            <a:r>
              <a:rPr lang="en-US" sz="1400" dirty="0" err="1">
                <a:effectLst/>
                <a:latin typeface="MuseoSans"/>
              </a:rPr>
              <a:t>bangunan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cagar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budaya</a:t>
            </a:r>
            <a:r>
              <a:rPr lang="en-US" sz="1400" dirty="0">
                <a:effectLst/>
                <a:latin typeface="MuseoSans"/>
              </a:rPr>
              <a:t>, </a:t>
            </a:r>
            <a:r>
              <a:rPr lang="en-US" sz="1400" dirty="0" err="1">
                <a:effectLst/>
                <a:latin typeface="MuseoSans"/>
              </a:rPr>
              <a:t>struktur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cagar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budaya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sebagai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hasil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kegiatan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manusia</a:t>
            </a:r>
            <a:r>
              <a:rPr lang="en-US" sz="1400" dirty="0">
                <a:effectLst/>
                <a:latin typeface="MuseoSans"/>
              </a:rPr>
              <a:t> pada masa </a:t>
            </a:r>
            <a:r>
              <a:rPr lang="en-US" sz="1400" dirty="0" err="1">
                <a:effectLst/>
                <a:latin typeface="MuseoSans"/>
              </a:rPr>
              <a:t>lalu</a:t>
            </a:r>
            <a:r>
              <a:rPr lang="en-US" sz="1400" dirty="0">
                <a:effectLst/>
                <a:latin typeface="MuseoSans"/>
              </a:rPr>
              <a:t>. </a:t>
            </a:r>
            <a:endParaRPr lang="en-US" sz="1400" dirty="0">
              <a:effectLst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1FA77BD-88E2-EF84-9719-802943F37C32}"/>
              </a:ext>
            </a:extLst>
          </p:cNvPr>
          <p:cNvSpPr txBox="1"/>
          <p:nvPr/>
        </p:nvSpPr>
        <p:spPr>
          <a:xfrm>
            <a:off x="8404027" y="4019495"/>
            <a:ext cx="34831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 err="1">
                <a:latin typeface="MuseoSans"/>
              </a:rPr>
              <a:t>S</a:t>
            </a:r>
            <a:r>
              <a:rPr lang="en-US" sz="1400" dirty="0" err="1">
                <a:effectLst/>
                <a:latin typeface="MuseoSans"/>
              </a:rPr>
              <a:t>atuan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ruang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geografis</a:t>
            </a:r>
            <a:r>
              <a:rPr lang="en-US" sz="1400" dirty="0">
                <a:effectLst/>
                <a:latin typeface="MuseoSans"/>
              </a:rPr>
              <a:t> yang </a:t>
            </a:r>
            <a:r>
              <a:rPr lang="en-US" sz="1400" dirty="0" err="1">
                <a:effectLst/>
                <a:latin typeface="MuseoSans"/>
              </a:rPr>
              <a:t>memiliki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dua</a:t>
            </a:r>
            <a:r>
              <a:rPr lang="en-US" sz="1400" dirty="0">
                <a:effectLst/>
                <a:latin typeface="MuseoSans"/>
              </a:rPr>
              <a:t> situs </a:t>
            </a:r>
            <a:r>
              <a:rPr lang="en-US" sz="1400" dirty="0" err="1">
                <a:effectLst/>
                <a:latin typeface="MuseoSans"/>
              </a:rPr>
              <a:t>cagar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budaya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atau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lebih</a:t>
            </a:r>
            <a:r>
              <a:rPr lang="en-US" sz="1400" dirty="0">
                <a:effectLst/>
                <a:latin typeface="MuseoSans"/>
              </a:rPr>
              <a:t> yang </a:t>
            </a:r>
            <a:r>
              <a:rPr lang="en-US" sz="1400" dirty="0" err="1">
                <a:effectLst/>
                <a:latin typeface="MuseoSans"/>
              </a:rPr>
              <a:t>letaknya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berdekatan</a:t>
            </a:r>
            <a:r>
              <a:rPr lang="en-US" sz="1400" dirty="0">
                <a:effectLst/>
                <a:latin typeface="MuseoSans"/>
              </a:rPr>
              <a:t> dan/</a:t>
            </a:r>
            <a:r>
              <a:rPr lang="en-US" sz="1400" dirty="0" err="1">
                <a:effectLst/>
                <a:latin typeface="MuseoSans"/>
              </a:rPr>
              <a:t>atau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memperlihatkan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ciri</a:t>
            </a:r>
            <a:r>
              <a:rPr lang="en-US" sz="1400" dirty="0">
                <a:effectLst/>
                <a:latin typeface="MuseoSans"/>
              </a:rPr>
              <a:t> tata </a:t>
            </a:r>
            <a:r>
              <a:rPr lang="en-US" sz="1400" dirty="0" err="1">
                <a:effectLst/>
                <a:latin typeface="MuseoSans"/>
              </a:rPr>
              <a:t>ruang</a:t>
            </a:r>
            <a:r>
              <a:rPr lang="en-US" sz="1400" dirty="0">
                <a:effectLst/>
                <a:latin typeface="MuseoSans"/>
              </a:rPr>
              <a:t> yang </a:t>
            </a:r>
            <a:r>
              <a:rPr lang="en-US" sz="1400" dirty="0" err="1">
                <a:effectLst/>
                <a:latin typeface="MuseoSans"/>
              </a:rPr>
              <a:t>khas</a:t>
            </a:r>
            <a:r>
              <a:rPr lang="en-US" sz="1400" dirty="0">
                <a:effectLst/>
                <a:latin typeface="MuseoSans"/>
              </a:rPr>
              <a:t>. </a:t>
            </a:r>
            <a:endParaRPr lang="en-US" sz="14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433605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55000"/>
          </a:schemeClr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Google Shape;577;p38">
            <a:extLst>
              <a:ext uri="{FF2B5EF4-FFF2-40B4-BE49-F238E27FC236}">
                <a16:creationId xmlns:a16="http://schemas.microsoft.com/office/drawing/2014/main" id="{C98CAB7B-7E5A-C3A4-F874-6FE1280AF2E1}"/>
              </a:ext>
            </a:extLst>
          </p:cNvPr>
          <p:cNvSpPr txBox="1">
            <a:spLocks/>
          </p:cNvSpPr>
          <p:nvPr/>
        </p:nvSpPr>
        <p:spPr>
          <a:xfrm>
            <a:off x="277080" y="97888"/>
            <a:ext cx="12894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en" sz="3200" b="1" dirty="0">
                <a:solidFill>
                  <a:schemeClr val="accent1">
                    <a:lumMod val="50000"/>
                  </a:schemeClr>
                </a:solidFill>
                <a:latin typeface="DM Sans" pitchFamily="2" charset="77"/>
              </a:rPr>
              <a:t>02</a:t>
            </a:r>
          </a:p>
        </p:txBody>
      </p:sp>
      <p:cxnSp>
        <p:nvCxnSpPr>
          <p:cNvPr id="3" name="Google Shape;579;p38">
            <a:extLst>
              <a:ext uri="{FF2B5EF4-FFF2-40B4-BE49-F238E27FC236}">
                <a16:creationId xmlns:a16="http://schemas.microsoft.com/office/drawing/2014/main" id="{868062F7-637B-3FB7-31CC-4853532FA72B}"/>
              </a:ext>
            </a:extLst>
          </p:cNvPr>
          <p:cNvCxnSpPr/>
          <p:nvPr/>
        </p:nvCxnSpPr>
        <p:spPr>
          <a:xfrm>
            <a:off x="360930" y="756633"/>
            <a:ext cx="1121700" cy="0"/>
          </a:xfrm>
          <a:prstGeom prst="straightConnector1">
            <a:avLst/>
          </a:prstGeom>
          <a:noFill/>
          <a:ln w="9525" cap="rnd" cmpd="sng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5BF9813D-D02D-7BD0-8932-EBF40E7B743C}"/>
              </a:ext>
            </a:extLst>
          </p:cNvPr>
          <p:cNvSpPr txBox="1"/>
          <p:nvPr/>
        </p:nvSpPr>
        <p:spPr>
          <a:xfrm>
            <a:off x="1566480" y="548729"/>
            <a:ext cx="556584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500" b="1" dirty="0">
                <a:solidFill>
                  <a:schemeClr val="accent1">
                    <a:lumMod val="50000"/>
                  </a:schemeClr>
                </a:solidFill>
                <a:latin typeface="DM Sans" pitchFamily="2" charset="77"/>
              </a:rPr>
              <a:t>Pemajuan Budaya Nasional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F09632-3B1D-F494-64FE-F09B55BF38F6}"/>
              </a:ext>
            </a:extLst>
          </p:cNvPr>
          <p:cNvSpPr txBox="1"/>
          <p:nvPr/>
        </p:nvSpPr>
        <p:spPr>
          <a:xfrm>
            <a:off x="360930" y="1205863"/>
            <a:ext cx="30319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eriod"/>
            </a:pPr>
            <a:r>
              <a:rPr lang="id-ID" dirty="0">
                <a:latin typeface="Abadi" panose="020B0604020104020204" pitchFamily="34" charset="0"/>
              </a:rPr>
              <a:t>Pelindungan kebudayaan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B0555B-F6E7-8E3D-D6DF-A0EDE4091A96}"/>
              </a:ext>
            </a:extLst>
          </p:cNvPr>
          <p:cNvSpPr txBox="1"/>
          <p:nvPr/>
        </p:nvSpPr>
        <p:spPr>
          <a:xfrm>
            <a:off x="697832" y="1513681"/>
            <a:ext cx="1011855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Pelindungan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kebudayaan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adalah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upaya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menjaga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keberlanjutan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kebudayaan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yang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dilakukan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dengan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cara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inventarisasi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,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pengamanan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,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pemeliharaan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,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penyelamatan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, dan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publikasi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objek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pemajuan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kebudayaan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.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Objek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pemajuan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kebudayaan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adalah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unsur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kebudayaan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yang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menjadi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sasaran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utama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pemajuan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kebudayaan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.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Objek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pemajuan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kebudayaan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meliputi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tradisi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lisan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,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manuskrip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,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adat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istiadat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,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ritus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,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pengetahuan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tradisional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,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teknologi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tradisional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,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seni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,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bahasa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,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permainan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rakyat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, dan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olahraga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tradisional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. </a:t>
            </a:r>
            <a:endParaRPr lang="en-US" sz="1600" dirty="0">
              <a:latin typeface="Quire Sans" panose="020B0502040400020003" pitchFamily="34" charset="0"/>
              <a:cs typeface="Quire Sans" panose="020B05020404000200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8583B00-0AB6-8637-18F9-998ECCE37524}"/>
              </a:ext>
            </a:extLst>
          </p:cNvPr>
          <p:cNvSpPr txBox="1"/>
          <p:nvPr/>
        </p:nvSpPr>
        <p:spPr>
          <a:xfrm>
            <a:off x="360930" y="3153262"/>
            <a:ext cx="3585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eriod" startAt="2"/>
            </a:pPr>
            <a:r>
              <a:rPr lang="id-ID" dirty="0">
                <a:latin typeface="Abadi" panose="020B0604020104020204" pitchFamily="34" charset="0"/>
              </a:rPr>
              <a:t>Pengembangan kebudayaan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1E7731-EBDD-00E7-01EE-47537DDD5156}"/>
              </a:ext>
            </a:extLst>
          </p:cNvPr>
          <p:cNvSpPr txBox="1"/>
          <p:nvPr/>
        </p:nvSpPr>
        <p:spPr>
          <a:xfrm>
            <a:off x="709864" y="3442388"/>
            <a:ext cx="1011855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Pengembangan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kebudayaan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adalah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upaya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menghidupkan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ekosistem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kebudayaan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serta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meningkatkan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,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memperkaya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, dan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menyebarluaskan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kebudayaan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.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Pengembangan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objek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pemajuan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kebudayaan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dilakukan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dengan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cara-cara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berikut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. </a:t>
            </a:r>
            <a:endParaRPr lang="en-US" sz="1600" dirty="0">
              <a:latin typeface="Quire Sans" panose="020B0502040400020003" pitchFamily="34" charset="0"/>
              <a:cs typeface="Quire Sans" panose="020B0502040400020003" pitchFamily="34" charset="0"/>
            </a:endParaRPr>
          </a:p>
          <a:p>
            <a:pPr algn="just"/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Penyebarluasan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,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dilakukan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melalui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diseminasi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dan diaspora.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Diseminasi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antara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lain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dilakukan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melalui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pertukaran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budaya</a:t>
            </a:r>
            <a:r>
              <a:rPr lang="en-US" sz="1600" dirty="0"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dan festival. Diaspora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dilakukan</a:t>
            </a:r>
            <a:r>
              <a:rPr lang="en-US" sz="1600" dirty="0"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latin typeface="Quire Sans" panose="020B0502040400020003" pitchFamily="34" charset="0"/>
                <a:cs typeface="Quire Sans" panose="020B0502040400020003" pitchFamily="34" charset="0"/>
              </a:rPr>
              <a:t>dengan</a:t>
            </a:r>
            <a:r>
              <a:rPr lang="en-US" sz="1600" dirty="0"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penyebaran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pelaku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budaya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dan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identitas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budaya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ke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luar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negeri. </a:t>
            </a:r>
          </a:p>
          <a:p>
            <a:pPr algn="just"/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Pengkajian</a:t>
            </a:r>
            <a:r>
              <a:rPr lang="en-US" sz="1600" dirty="0">
                <a:latin typeface="Quire Sans" panose="020B0502040400020003" pitchFamily="34" charset="0"/>
                <a:cs typeface="Quire Sans" panose="020B0502040400020003" pitchFamily="34" charset="0"/>
              </a:rPr>
              <a:t>, </a:t>
            </a:r>
            <a:r>
              <a:rPr lang="en-US" sz="1600" dirty="0" err="1">
                <a:latin typeface="Quire Sans" panose="020B0502040400020003" pitchFamily="34" charset="0"/>
                <a:cs typeface="Quire Sans" panose="020B0502040400020003" pitchFamily="34" charset="0"/>
              </a:rPr>
              <a:t>dilakukan</a:t>
            </a:r>
            <a:r>
              <a:rPr lang="en-US" sz="1600" dirty="0"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melalui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penelitian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ilmiah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atau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metode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kajian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tradisional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untuk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menggali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kembali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nilai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kearifan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lokal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guna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pengembangan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kebudayaan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masa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depan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. </a:t>
            </a:r>
          </a:p>
          <a:p>
            <a:pPr algn="just"/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Pengayaan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keberagaman</a:t>
            </a:r>
            <a:r>
              <a:rPr lang="en-US" sz="1600" dirty="0">
                <a:latin typeface="Quire Sans" panose="020B0502040400020003" pitchFamily="34" charset="0"/>
                <a:cs typeface="Quire Sans" panose="020B0502040400020003" pitchFamily="34" charset="0"/>
              </a:rPr>
              <a:t>,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dilakukan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melalui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asimilasi</a:t>
            </a:r>
            <a:r>
              <a:rPr lang="en-US" sz="1600" dirty="0">
                <a:latin typeface="Quire Sans" panose="020B0502040400020003" pitchFamily="34" charset="0"/>
                <a:cs typeface="Quire Sans" panose="020B0502040400020003" pitchFamily="34" charset="0"/>
              </a:rPr>
              <a:t>,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adaptasi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,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inovasi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, dan </a:t>
            </a:r>
            <a:r>
              <a:rPr lang="en-US" sz="1600" dirty="0" err="1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akulturasi</a:t>
            </a:r>
            <a:r>
              <a:rPr lang="en-US" sz="1600" dirty="0"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79573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55000"/>
          </a:schemeClr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LEGO, cartoon, animation, castle&#10;&#10;Description automatically generated">
            <a:extLst>
              <a:ext uri="{FF2B5EF4-FFF2-40B4-BE49-F238E27FC236}">
                <a16:creationId xmlns:a16="http://schemas.microsoft.com/office/drawing/2014/main" id="{E02BCE72-9E54-4BD6-9E4D-8ABAAD1A4C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7509" y="3621506"/>
            <a:ext cx="4561651" cy="3041100"/>
          </a:xfrm>
          <a:prstGeom prst="rect">
            <a:avLst/>
          </a:prstGeom>
        </p:spPr>
      </p:pic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5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Google Shape;577;p38">
            <a:extLst>
              <a:ext uri="{FF2B5EF4-FFF2-40B4-BE49-F238E27FC236}">
                <a16:creationId xmlns:a16="http://schemas.microsoft.com/office/drawing/2014/main" id="{80565010-0AA3-DDB8-8B03-DE4078875116}"/>
              </a:ext>
            </a:extLst>
          </p:cNvPr>
          <p:cNvSpPr txBox="1">
            <a:spLocks/>
          </p:cNvSpPr>
          <p:nvPr/>
        </p:nvSpPr>
        <p:spPr>
          <a:xfrm>
            <a:off x="277080" y="97888"/>
            <a:ext cx="12894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en" sz="3200" b="1" dirty="0">
                <a:solidFill>
                  <a:schemeClr val="accent1">
                    <a:lumMod val="50000"/>
                  </a:schemeClr>
                </a:solidFill>
                <a:latin typeface="DM Sans" pitchFamily="2" charset="77"/>
              </a:rPr>
              <a:t>02</a:t>
            </a:r>
          </a:p>
        </p:txBody>
      </p:sp>
      <p:cxnSp>
        <p:nvCxnSpPr>
          <p:cNvPr id="3" name="Google Shape;579;p38">
            <a:extLst>
              <a:ext uri="{FF2B5EF4-FFF2-40B4-BE49-F238E27FC236}">
                <a16:creationId xmlns:a16="http://schemas.microsoft.com/office/drawing/2014/main" id="{212AD8A5-E75D-194A-F76F-923972BE33B8}"/>
              </a:ext>
            </a:extLst>
          </p:cNvPr>
          <p:cNvCxnSpPr/>
          <p:nvPr/>
        </p:nvCxnSpPr>
        <p:spPr>
          <a:xfrm>
            <a:off x="360930" y="756633"/>
            <a:ext cx="1121700" cy="0"/>
          </a:xfrm>
          <a:prstGeom prst="straightConnector1">
            <a:avLst/>
          </a:prstGeom>
          <a:noFill/>
          <a:ln w="9525" cap="rnd" cmpd="sng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DF850F59-D33C-F66E-B6F5-449A522D5CF1}"/>
              </a:ext>
            </a:extLst>
          </p:cNvPr>
          <p:cNvSpPr txBox="1"/>
          <p:nvPr/>
        </p:nvSpPr>
        <p:spPr>
          <a:xfrm>
            <a:off x="1566480" y="548729"/>
            <a:ext cx="556584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500" b="1" dirty="0">
                <a:solidFill>
                  <a:schemeClr val="accent1">
                    <a:lumMod val="50000"/>
                  </a:schemeClr>
                </a:solidFill>
                <a:latin typeface="DM Sans" pitchFamily="2" charset="77"/>
              </a:rPr>
              <a:t>Pemajuan Budaya Nasional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7B4C9C-15AF-9878-CADF-88147A000968}"/>
              </a:ext>
            </a:extLst>
          </p:cNvPr>
          <p:cNvSpPr txBox="1"/>
          <p:nvPr/>
        </p:nvSpPr>
        <p:spPr>
          <a:xfrm>
            <a:off x="385494" y="1025783"/>
            <a:ext cx="29080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eriod" startAt="3"/>
            </a:pPr>
            <a:r>
              <a:rPr lang="id-ID" dirty="0">
                <a:latin typeface="Abadi" panose="020B0604020104020204" pitchFamily="34" charset="0"/>
              </a:rPr>
              <a:t>Pemanfaatan budaya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D5299F-4989-7FC2-869B-9738C3DDE81E}"/>
              </a:ext>
            </a:extLst>
          </p:cNvPr>
          <p:cNvSpPr txBox="1"/>
          <p:nvPr/>
        </p:nvSpPr>
        <p:spPr>
          <a:xfrm>
            <a:off x="722397" y="1333601"/>
            <a:ext cx="960119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 err="1">
                <a:effectLst/>
                <a:latin typeface="MuseoSans"/>
              </a:rPr>
              <a:t>Pemanfaatan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objek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pemajuan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kebudayaan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dilakukan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untuk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membangun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karakter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bangsa</a:t>
            </a:r>
            <a:r>
              <a:rPr lang="en-US" sz="1600" dirty="0">
                <a:effectLst/>
                <a:latin typeface="MuseoSans"/>
              </a:rPr>
              <a:t>, </a:t>
            </a:r>
            <a:r>
              <a:rPr lang="en-US" sz="1600" dirty="0" err="1">
                <a:effectLst/>
                <a:latin typeface="MuseoSans"/>
              </a:rPr>
              <a:t>meningkatkan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ketahanan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budaya</a:t>
            </a:r>
            <a:r>
              <a:rPr lang="en-US" sz="1600" dirty="0">
                <a:effectLst/>
                <a:latin typeface="MuseoSans"/>
              </a:rPr>
              <a:t>, </a:t>
            </a:r>
            <a:r>
              <a:rPr lang="en-US" sz="1600" dirty="0" err="1">
                <a:effectLst/>
                <a:latin typeface="MuseoSans"/>
              </a:rPr>
              <a:t>meningkatkan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kesejahteraan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masyarakat</a:t>
            </a:r>
            <a:r>
              <a:rPr lang="en-US" sz="1600" dirty="0">
                <a:effectLst/>
                <a:latin typeface="MuseoSans"/>
              </a:rPr>
              <a:t>, dan </a:t>
            </a:r>
            <a:r>
              <a:rPr lang="en-US" sz="1600" dirty="0" err="1">
                <a:effectLst/>
                <a:latin typeface="MuseoSans"/>
              </a:rPr>
              <a:t>meningkatkan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peran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aktif</a:t>
            </a:r>
            <a:r>
              <a:rPr lang="en-US" sz="1600" dirty="0">
                <a:effectLst/>
                <a:latin typeface="MuseoSans"/>
              </a:rPr>
              <a:t> dan </a:t>
            </a:r>
            <a:r>
              <a:rPr lang="en-US" sz="1600" dirty="0" err="1">
                <a:effectLst/>
                <a:latin typeface="MuseoSans"/>
              </a:rPr>
              <a:t>pengaruh</a:t>
            </a:r>
            <a:r>
              <a:rPr lang="en-US" sz="1600" dirty="0">
                <a:effectLst/>
                <a:latin typeface="MuseoSans"/>
              </a:rPr>
              <a:t> Indonesia </a:t>
            </a:r>
            <a:r>
              <a:rPr lang="en-US" sz="1600" dirty="0" err="1">
                <a:effectLst/>
                <a:latin typeface="MuseoSans"/>
              </a:rPr>
              <a:t>dalam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hubungan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internasional</a:t>
            </a:r>
            <a:r>
              <a:rPr lang="en-US" sz="1600" dirty="0">
                <a:effectLst/>
                <a:latin typeface="MuseoSans"/>
              </a:rPr>
              <a:t>. </a:t>
            </a:r>
            <a:r>
              <a:rPr lang="en-US" sz="1600" dirty="0" err="1">
                <a:effectLst/>
                <a:latin typeface="MuseoSans"/>
              </a:rPr>
              <a:t>Pemanfaatan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objek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pemajuan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kebudayaan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untuk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meningkatkan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kesejahteraan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masyarakat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dapat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dilakukan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melalui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pengolahan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objek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pemajuan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kebudayaan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menjadi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produk</a:t>
            </a:r>
            <a:r>
              <a:rPr lang="en-US" sz="1600" dirty="0">
                <a:effectLst/>
                <a:latin typeface="MuseoSans"/>
              </a:rPr>
              <a:t>, </a:t>
            </a:r>
            <a:r>
              <a:rPr lang="en-US" sz="1600" dirty="0" err="1">
                <a:effectLst/>
                <a:latin typeface="MuseoSans"/>
              </a:rPr>
              <a:t>seperti</a:t>
            </a:r>
            <a:r>
              <a:rPr lang="en-US" sz="1600" dirty="0">
                <a:effectLst/>
                <a:latin typeface="MuseoSans"/>
              </a:rPr>
              <a:t> di </a:t>
            </a:r>
            <a:r>
              <a:rPr lang="en-US" sz="1600" dirty="0" err="1">
                <a:effectLst/>
                <a:latin typeface="MuseoSans"/>
              </a:rPr>
              <a:t>bidang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perdagangan</a:t>
            </a:r>
            <a:r>
              <a:rPr lang="en-US" sz="1600" dirty="0">
                <a:effectLst/>
                <a:latin typeface="MuseoSans"/>
              </a:rPr>
              <a:t>, </a:t>
            </a:r>
            <a:r>
              <a:rPr lang="en-US" sz="1600" dirty="0" err="1">
                <a:effectLst/>
                <a:latin typeface="MuseoSans"/>
              </a:rPr>
              <a:t>perindustrian</a:t>
            </a:r>
            <a:r>
              <a:rPr lang="en-US" sz="1600" dirty="0">
                <a:effectLst/>
                <a:latin typeface="MuseoSans"/>
              </a:rPr>
              <a:t>, dan </a:t>
            </a:r>
            <a:r>
              <a:rPr lang="en-US" sz="1600" dirty="0" err="1">
                <a:effectLst/>
                <a:latin typeface="MuseoSans"/>
              </a:rPr>
              <a:t>pariwisata</a:t>
            </a:r>
            <a:r>
              <a:rPr lang="en-US" sz="1600" dirty="0">
                <a:effectLst/>
                <a:latin typeface="MuseoSans"/>
              </a:rPr>
              <a:t>. </a:t>
            </a:r>
            <a:r>
              <a:rPr lang="en-US" sz="1600" dirty="0" err="1">
                <a:effectLst/>
                <a:latin typeface="MuseoSans"/>
              </a:rPr>
              <a:t>Pemanfaatan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objek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pemajuan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kebudayaan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untuk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meningkatkan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peran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aktif</a:t>
            </a:r>
            <a:r>
              <a:rPr lang="en-US" sz="1600" dirty="0">
                <a:effectLst/>
                <a:latin typeface="MuseoSans"/>
              </a:rPr>
              <a:t> dan </a:t>
            </a:r>
            <a:r>
              <a:rPr lang="en-US" sz="1600" dirty="0" err="1">
                <a:effectLst/>
                <a:latin typeface="MuseoSans"/>
              </a:rPr>
              <a:t>pengaruh</a:t>
            </a:r>
            <a:r>
              <a:rPr lang="en-US" sz="1600" dirty="0">
                <a:effectLst/>
                <a:latin typeface="MuseoSans"/>
              </a:rPr>
              <a:t> Indonesia </a:t>
            </a:r>
            <a:r>
              <a:rPr lang="en-US" sz="1600" dirty="0" err="1">
                <a:effectLst/>
                <a:latin typeface="MuseoSans"/>
              </a:rPr>
              <a:t>dalam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hubungan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internasional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dilakukan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melalui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diplomasi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budaya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>
                <a:latin typeface="MuseoSans"/>
              </a:rPr>
              <a:t>dan </a:t>
            </a:r>
            <a:r>
              <a:rPr lang="en-US" sz="1600" dirty="0" err="1">
                <a:latin typeface="MuseoSans"/>
              </a:rPr>
              <a:t>kerja</a:t>
            </a:r>
            <a:r>
              <a:rPr lang="en-US" sz="1600" dirty="0">
                <a:latin typeface="MuseoSans"/>
              </a:rPr>
              <a:t> </a:t>
            </a:r>
            <a:r>
              <a:rPr lang="en-US" sz="1600" dirty="0" err="1">
                <a:latin typeface="MuseoSans"/>
              </a:rPr>
              <a:t>sama</a:t>
            </a:r>
            <a:r>
              <a:rPr lang="en-US" sz="1600" dirty="0">
                <a:latin typeface="MuseoSans"/>
              </a:rPr>
              <a:t> </a:t>
            </a:r>
            <a:r>
              <a:rPr lang="en-US" sz="1600" dirty="0" err="1">
                <a:latin typeface="MuseoSans"/>
              </a:rPr>
              <a:t>kebudayaan</a:t>
            </a:r>
            <a:r>
              <a:rPr lang="en-US" sz="1600" dirty="0">
                <a:latin typeface="MuseoSans"/>
              </a:rPr>
              <a:t>.</a:t>
            </a:r>
            <a:endParaRPr lang="en-US" sz="1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512550-B60B-AAC5-7DBD-A4A53B5BA91A}"/>
              </a:ext>
            </a:extLst>
          </p:cNvPr>
          <p:cNvSpPr txBox="1"/>
          <p:nvPr/>
        </p:nvSpPr>
        <p:spPr>
          <a:xfrm>
            <a:off x="360930" y="3149483"/>
            <a:ext cx="29080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eriod" startAt="4"/>
            </a:pPr>
            <a:r>
              <a:rPr lang="id-ID" dirty="0">
                <a:latin typeface="Abadi" panose="020B0604020104020204" pitchFamily="34" charset="0"/>
              </a:rPr>
              <a:t>Pembinaan budaya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B22528C-20BA-94FF-CA93-ED23F92051A2}"/>
              </a:ext>
            </a:extLst>
          </p:cNvPr>
          <p:cNvSpPr txBox="1"/>
          <p:nvPr/>
        </p:nvSpPr>
        <p:spPr>
          <a:xfrm>
            <a:off x="722396" y="3426936"/>
            <a:ext cx="96011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 err="1">
                <a:effectLst/>
                <a:latin typeface="MuseoSans"/>
              </a:rPr>
              <a:t>Pemerintah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pusat</a:t>
            </a:r>
            <a:r>
              <a:rPr lang="en-US" sz="1600" dirty="0">
                <a:effectLst/>
                <a:latin typeface="MuseoSans"/>
              </a:rPr>
              <a:t> dan </a:t>
            </a:r>
            <a:r>
              <a:rPr lang="en-US" sz="1600" dirty="0" err="1">
                <a:effectLst/>
                <a:latin typeface="MuseoSans"/>
              </a:rPr>
              <a:t>pemerintah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daerah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harus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melakukan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pembinaan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pemajuan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kebudayaan</a:t>
            </a:r>
            <a:r>
              <a:rPr lang="en-US" sz="1600" dirty="0">
                <a:effectLst/>
                <a:latin typeface="MuseoSans"/>
              </a:rPr>
              <a:t>. </a:t>
            </a:r>
            <a:r>
              <a:rPr lang="en-US" sz="1600" dirty="0" err="1">
                <a:effectLst/>
                <a:latin typeface="MuseoSans"/>
              </a:rPr>
              <a:t>Pembinaan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dilakukan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untuk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meningkatkan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jumlah</a:t>
            </a:r>
            <a:r>
              <a:rPr lang="en-US" sz="1600" dirty="0">
                <a:effectLst/>
                <a:latin typeface="MuseoSans"/>
              </a:rPr>
              <a:t> dan </a:t>
            </a:r>
            <a:r>
              <a:rPr lang="en-US" sz="1600" dirty="0" err="1">
                <a:effectLst/>
                <a:latin typeface="MuseoSans"/>
              </a:rPr>
              <a:t>mutu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sumber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daya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manusia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melalui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hal-hal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berikut</a:t>
            </a:r>
            <a:r>
              <a:rPr lang="en-US" sz="1600" dirty="0">
                <a:effectLst/>
                <a:latin typeface="MuseoSans"/>
              </a:rPr>
              <a:t>. </a:t>
            </a:r>
            <a:endParaRPr lang="en-US" sz="1600" dirty="0"/>
          </a:p>
          <a:p>
            <a:pPr marL="342900" indent="-342900" algn="just">
              <a:buFont typeface="+mj-lt"/>
              <a:buAutoNum type="arabicParenR"/>
            </a:pPr>
            <a:r>
              <a:rPr lang="en-US" sz="1600" dirty="0" err="1">
                <a:effectLst/>
                <a:latin typeface="MuseoSans"/>
              </a:rPr>
              <a:t>Peningkatan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pendidikan</a:t>
            </a:r>
            <a:r>
              <a:rPr lang="en-US" sz="1600" dirty="0">
                <a:effectLst/>
                <a:latin typeface="MuseoSans"/>
              </a:rPr>
              <a:t> dan </a:t>
            </a:r>
            <a:r>
              <a:rPr lang="en-US" sz="1600" dirty="0" err="1">
                <a:effectLst/>
                <a:latin typeface="MuseoSans"/>
              </a:rPr>
              <a:t>pelatihan</a:t>
            </a:r>
            <a:r>
              <a:rPr lang="en-US" sz="1600" dirty="0">
                <a:effectLst/>
                <a:latin typeface="MuseoSans"/>
              </a:rPr>
              <a:t> di </a:t>
            </a:r>
            <a:r>
              <a:rPr lang="en-US" sz="1600" dirty="0" err="1">
                <a:effectLst/>
                <a:latin typeface="MuseoSans"/>
              </a:rPr>
              <a:t>bidang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kebudayaan</a:t>
            </a:r>
            <a:r>
              <a:rPr lang="en-US" sz="1600" dirty="0">
                <a:effectLst/>
                <a:latin typeface="MuseoSans"/>
              </a:rPr>
              <a:t>. </a:t>
            </a:r>
            <a:endParaRPr lang="en-US" sz="1600" dirty="0"/>
          </a:p>
          <a:p>
            <a:pPr marL="342900" indent="-342900" algn="just">
              <a:buFont typeface="+mj-lt"/>
              <a:buAutoNum type="arabicParenR"/>
            </a:pPr>
            <a:r>
              <a:rPr lang="en-US" sz="1600" dirty="0" err="1">
                <a:effectLst/>
                <a:latin typeface="MuseoSans"/>
              </a:rPr>
              <a:t>Standardisasi</a:t>
            </a:r>
            <a:r>
              <a:rPr lang="en-US" sz="1600" dirty="0">
                <a:effectLst/>
                <a:latin typeface="MuseoSans"/>
              </a:rPr>
              <a:t> dan </a:t>
            </a:r>
            <a:r>
              <a:rPr lang="en-US" sz="1600" dirty="0" err="1">
                <a:effectLst/>
                <a:latin typeface="MuseoSans"/>
              </a:rPr>
              <a:t>sertifikasi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sumber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daya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manusia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kebudayaan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sesuai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dengan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kebutuhan</a:t>
            </a:r>
            <a:r>
              <a:rPr lang="en-US" sz="1600" dirty="0">
                <a:effectLst/>
                <a:latin typeface="MuseoSans"/>
              </a:rPr>
              <a:t> dan </a:t>
            </a:r>
            <a:r>
              <a:rPr lang="en-US" sz="1600" dirty="0" err="1">
                <a:effectLst/>
                <a:latin typeface="MuseoSans"/>
              </a:rPr>
              <a:t>tuntutan</a:t>
            </a:r>
            <a:r>
              <a:rPr lang="en-US" sz="1600" dirty="0">
                <a:effectLst/>
                <a:latin typeface="MuseoSans"/>
              </a:rPr>
              <a:t>. </a:t>
            </a:r>
            <a:endParaRPr lang="en-US" sz="1600" dirty="0">
              <a:effectLst/>
            </a:endParaRPr>
          </a:p>
          <a:p>
            <a:pPr marL="342900" indent="-342900" algn="just">
              <a:buFont typeface="+mj-lt"/>
              <a:buAutoNum type="arabicParenR"/>
            </a:pPr>
            <a:r>
              <a:rPr lang="en-US" sz="1600" dirty="0" err="1">
                <a:effectLst/>
                <a:latin typeface="MuseoSans"/>
              </a:rPr>
              <a:t>Peningkatan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kapasitas</a:t>
            </a:r>
            <a:r>
              <a:rPr lang="en-US" sz="1600" dirty="0">
                <a:effectLst/>
                <a:latin typeface="MuseoSans"/>
              </a:rPr>
              <a:t> tata </a:t>
            </a:r>
            <a:r>
              <a:rPr lang="en-US" sz="1600" dirty="0" err="1">
                <a:effectLst/>
                <a:latin typeface="MuseoSans"/>
              </a:rPr>
              <a:t>kelola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lembaga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kebudayaan</a:t>
            </a:r>
            <a:r>
              <a:rPr lang="en-US" sz="1600" dirty="0">
                <a:effectLst/>
                <a:latin typeface="MuseoSans"/>
              </a:rPr>
              <a:t> dan </a:t>
            </a:r>
            <a:r>
              <a:rPr lang="en-US" sz="1600" dirty="0" err="1">
                <a:effectLst/>
                <a:latin typeface="MuseoSans"/>
              </a:rPr>
              <a:t>pranata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kebudayaan</a:t>
            </a:r>
            <a:r>
              <a:rPr lang="en-US" sz="1600" dirty="0">
                <a:effectLst/>
                <a:latin typeface="MuseoSans"/>
              </a:rPr>
              <a:t>. </a:t>
            </a:r>
            <a:endParaRPr lang="en-US" sz="16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268262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4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5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" name="Picture 2" descr="A picture containing clipart, graphics, circle, cartoon&#10;&#10;Description automatically generated">
            <a:extLst>
              <a:ext uri="{FF2B5EF4-FFF2-40B4-BE49-F238E27FC236}">
                <a16:creationId xmlns:a16="http://schemas.microsoft.com/office/drawing/2014/main" id="{B1837186-44D9-A0EE-3410-16B5B82243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11292" y="1356439"/>
            <a:ext cx="3928553" cy="392855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6C1F4B6-2F98-2634-6862-CB2B157B5E0E}"/>
              </a:ext>
            </a:extLst>
          </p:cNvPr>
          <p:cNvSpPr txBox="1"/>
          <p:nvPr/>
        </p:nvSpPr>
        <p:spPr>
          <a:xfrm>
            <a:off x="1231331" y="2112401"/>
            <a:ext cx="7181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200" b="1" dirty="0">
                <a:solidFill>
                  <a:schemeClr val="accent1">
                    <a:lumMod val="50000"/>
                  </a:schemeClr>
                </a:solidFill>
                <a:latin typeface="Cooper Black" panose="0208090404030B020404" pitchFamily="18" charset="77"/>
              </a:rPr>
              <a:t>Budaya Nasional</a:t>
            </a:r>
          </a:p>
        </p:txBody>
      </p:sp>
      <p:sp>
        <p:nvSpPr>
          <p:cNvPr id="7" name="Google Shape;171;p32">
            <a:extLst>
              <a:ext uri="{FF2B5EF4-FFF2-40B4-BE49-F238E27FC236}">
                <a16:creationId xmlns:a16="http://schemas.microsoft.com/office/drawing/2014/main" id="{8B12D393-06D5-D602-40FE-0F0442470034}"/>
              </a:ext>
            </a:extLst>
          </p:cNvPr>
          <p:cNvSpPr/>
          <p:nvPr/>
        </p:nvSpPr>
        <p:spPr>
          <a:xfrm>
            <a:off x="2093495" y="3184338"/>
            <a:ext cx="5618747" cy="706671"/>
          </a:xfrm>
          <a:prstGeom prst="roundRect">
            <a:avLst>
              <a:gd name="adj" fmla="val 50000"/>
            </a:avLst>
          </a:prstGeom>
          <a:solidFill>
            <a:srgbClr val="C74545"/>
          </a:solidFill>
          <a:ln>
            <a:noFill/>
          </a:ln>
          <a:effectLst>
            <a:outerShdw dist="76200" dir="396000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bg1"/>
                </a:solidFill>
                <a:latin typeface="Cooper Black" panose="0208090404030B020404" pitchFamily="18" charset="77"/>
              </a:rPr>
              <a:t>Alat </a:t>
            </a:r>
            <a:r>
              <a:rPr lang="en-US" sz="2800" dirty="0" err="1">
                <a:solidFill>
                  <a:schemeClr val="bg1"/>
                </a:solidFill>
                <a:latin typeface="Cooper Black" panose="0208090404030B020404" pitchFamily="18" charset="77"/>
              </a:rPr>
              <a:t>Pemersatu</a:t>
            </a:r>
            <a:r>
              <a:rPr lang="en-US" sz="2800" dirty="0">
                <a:solidFill>
                  <a:schemeClr val="bg1"/>
                </a:solidFill>
                <a:latin typeface="Cooper Black" panose="0208090404030B020404" pitchFamily="18" charset="77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ooper Black" panose="0208090404030B020404" pitchFamily="18" charset="77"/>
              </a:rPr>
              <a:t>Bangsa</a:t>
            </a:r>
            <a:endParaRPr sz="2800" dirty="0">
              <a:solidFill>
                <a:schemeClr val="bg1"/>
              </a:solidFill>
              <a:latin typeface="Cooper Black" panose="0208090404030B020404" pitchFamily="18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9C3119D-FE30-6181-52A8-9AE2ED13AAC5}"/>
              </a:ext>
            </a:extLst>
          </p:cNvPr>
          <p:cNvSpPr txBox="1"/>
          <p:nvPr/>
        </p:nvSpPr>
        <p:spPr>
          <a:xfrm>
            <a:off x="2827421" y="2576234"/>
            <a:ext cx="37642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000" b="1" dirty="0">
                <a:solidFill>
                  <a:schemeClr val="accent1">
                    <a:lumMod val="50000"/>
                  </a:schemeClr>
                </a:solidFill>
                <a:latin typeface="Cooper Black" panose="0208090404030B020404" pitchFamily="18" charset="77"/>
              </a:rPr>
              <a:t>sebagai</a:t>
            </a:r>
          </a:p>
        </p:txBody>
      </p:sp>
    </p:spTree>
    <p:extLst>
      <p:ext uri="{BB962C8B-B14F-4D97-AF65-F5344CB8AC3E}">
        <p14:creationId xmlns:p14="http://schemas.microsoft.com/office/powerpoint/2010/main" val="4274095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screenshot, rectangle, white, design&#10;&#10;Description automatically generated">
            <a:extLst>
              <a:ext uri="{FF2B5EF4-FFF2-40B4-BE49-F238E27FC236}">
                <a16:creationId xmlns:a16="http://schemas.microsoft.com/office/drawing/2014/main" id="{4F9CD7CD-45EF-C2FD-B0C7-F1EBC22F38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457951"/>
          </a:xfrm>
          <a:prstGeom prst="rect">
            <a:avLst/>
          </a:prstGeom>
        </p:spPr>
      </p:pic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5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C49F819B-641F-8F97-2BF7-1BC296E68ADE}"/>
              </a:ext>
            </a:extLst>
          </p:cNvPr>
          <p:cNvSpPr txBox="1"/>
          <p:nvPr/>
        </p:nvSpPr>
        <p:spPr>
          <a:xfrm>
            <a:off x="1000626" y="577516"/>
            <a:ext cx="10190748" cy="107721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sz="1600" dirty="0" err="1">
                <a:solidFill>
                  <a:schemeClr val="bg1"/>
                </a:solidFill>
                <a:effectLst/>
                <a:latin typeface="MuseoSans"/>
              </a:rPr>
              <a:t>Kebudayaan</a:t>
            </a:r>
            <a:r>
              <a:rPr lang="en-US" sz="16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/>
                <a:latin typeface="MuseoSans"/>
              </a:rPr>
              <a:t>nasional</a:t>
            </a:r>
            <a:r>
              <a:rPr lang="en-US" sz="16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/>
                <a:latin typeface="MuseoSans"/>
              </a:rPr>
              <a:t>sebagai</a:t>
            </a:r>
            <a:r>
              <a:rPr lang="en-US" sz="16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/>
                <a:latin typeface="MuseoSans"/>
              </a:rPr>
              <a:t>identitas</a:t>
            </a:r>
            <a:r>
              <a:rPr lang="en-US" sz="16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/>
                <a:latin typeface="MuseoSans"/>
              </a:rPr>
              <a:t>bangsa</a:t>
            </a:r>
            <a:r>
              <a:rPr lang="en-US" sz="16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/>
                <a:latin typeface="MuseoSans"/>
              </a:rPr>
              <a:t>sudah</a:t>
            </a:r>
            <a:r>
              <a:rPr lang="en-US" sz="16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/>
                <a:latin typeface="MuseoSans"/>
              </a:rPr>
              <a:t>disadari</a:t>
            </a:r>
            <a:r>
              <a:rPr lang="en-US" sz="1600" dirty="0">
                <a:solidFill>
                  <a:schemeClr val="bg1"/>
                </a:solidFill>
                <a:effectLst/>
                <a:latin typeface="MuseoSans"/>
              </a:rPr>
              <a:t> para </a:t>
            </a:r>
            <a:r>
              <a:rPr lang="en-US" sz="1600" dirty="0" err="1">
                <a:solidFill>
                  <a:schemeClr val="bg1"/>
                </a:solidFill>
                <a:effectLst/>
                <a:latin typeface="MuseoSans"/>
              </a:rPr>
              <a:t>pendiri</a:t>
            </a:r>
            <a:r>
              <a:rPr lang="en-US" sz="1600" dirty="0">
                <a:solidFill>
                  <a:schemeClr val="bg1"/>
                </a:solidFill>
                <a:effectLst/>
                <a:latin typeface="MuseoSans"/>
              </a:rPr>
              <a:t> Negara Indonesia </a:t>
            </a:r>
            <a:r>
              <a:rPr lang="en-US" sz="1600" dirty="0" err="1">
                <a:solidFill>
                  <a:schemeClr val="bg1"/>
                </a:solidFill>
                <a:effectLst/>
                <a:latin typeface="MuseoSans"/>
              </a:rPr>
              <a:t>sebelum</a:t>
            </a:r>
            <a:r>
              <a:rPr lang="en-US" sz="16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/>
                <a:latin typeface="MuseoSans"/>
              </a:rPr>
              <a:t>kemerdekaan</a:t>
            </a:r>
            <a:r>
              <a:rPr lang="en-US" sz="1600" dirty="0">
                <a:solidFill>
                  <a:schemeClr val="bg1"/>
                </a:solidFill>
                <a:effectLst/>
                <a:latin typeface="MuseoSans"/>
              </a:rPr>
              <a:t>. Hal </a:t>
            </a:r>
            <a:r>
              <a:rPr lang="en-US" sz="1600" dirty="0" err="1">
                <a:solidFill>
                  <a:schemeClr val="bg1"/>
                </a:solidFill>
                <a:effectLst/>
                <a:latin typeface="MuseoSans"/>
              </a:rPr>
              <a:t>ini</a:t>
            </a:r>
            <a:r>
              <a:rPr lang="en-US" sz="16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/>
                <a:latin typeface="MuseoSans"/>
              </a:rPr>
              <a:t>dapat</a:t>
            </a:r>
            <a:r>
              <a:rPr lang="en-US" sz="16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/>
                <a:latin typeface="MuseoSans"/>
              </a:rPr>
              <a:t>ditelusuri</a:t>
            </a:r>
            <a:r>
              <a:rPr lang="en-US" sz="16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/>
                <a:latin typeface="MuseoSans"/>
              </a:rPr>
              <a:t>dalam</a:t>
            </a:r>
            <a:r>
              <a:rPr lang="en-US" sz="1600" dirty="0">
                <a:solidFill>
                  <a:schemeClr val="bg1"/>
                </a:solidFill>
                <a:effectLst/>
                <a:latin typeface="MuseoSans"/>
              </a:rPr>
              <a:t> proses </a:t>
            </a:r>
            <a:r>
              <a:rPr lang="en-US" sz="1600" dirty="0" err="1">
                <a:solidFill>
                  <a:schemeClr val="bg1"/>
                </a:solidFill>
                <a:effectLst/>
                <a:latin typeface="MuseoSans"/>
              </a:rPr>
              <a:t>penyusunan</a:t>
            </a:r>
            <a:r>
              <a:rPr lang="en-US" sz="1600" dirty="0">
                <a:solidFill>
                  <a:schemeClr val="bg1"/>
                </a:solidFill>
                <a:effectLst/>
                <a:latin typeface="MuseoSans"/>
              </a:rPr>
              <a:t> dan </a:t>
            </a:r>
            <a:r>
              <a:rPr lang="en-US" sz="1600" dirty="0" err="1">
                <a:solidFill>
                  <a:schemeClr val="bg1"/>
                </a:solidFill>
                <a:effectLst/>
                <a:latin typeface="MuseoSans"/>
              </a:rPr>
              <a:t>pengesahan</a:t>
            </a:r>
            <a:r>
              <a:rPr lang="en-US" sz="1600" dirty="0">
                <a:solidFill>
                  <a:schemeClr val="bg1"/>
                </a:solidFill>
                <a:effectLst/>
                <a:latin typeface="MuseoSans"/>
              </a:rPr>
              <a:t> UUD NRI </a:t>
            </a:r>
            <a:r>
              <a:rPr lang="en-US" sz="1600" dirty="0" err="1">
                <a:solidFill>
                  <a:schemeClr val="bg1"/>
                </a:solidFill>
                <a:effectLst/>
                <a:latin typeface="MuseoSans"/>
              </a:rPr>
              <a:t>Tahun</a:t>
            </a:r>
            <a:r>
              <a:rPr lang="en-US" sz="1600" dirty="0">
                <a:solidFill>
                  <a:schemeClr val="bg1"/>
                </a:solidFill>
                <a:effectLst/>
                <a:latin typeface="MuseoSans"/>
              </a:rPr>
              <a:t> 1945. </a:t>
            </a:r>
            <a:r>
              <a:rPr lang="en-US" sz="1600" b="1" dirty="0">
                <a:solidFill>
                  <a:schemeClr val="bg1"/>
                </a:solidFill>
                <a:effectLst/>
                <a:latin typeface="MuseoSans"/>
              </a:rPr>
              <a:t>Ki Hajar </a:t>
            </a:r>
            <a:r>
              <a:rPr lang="en-US" sz="1600" b="1" dirty="0" err="1">
                <a:solidFill>
                  <a:schemeClr val="bg1"/>
                </a:solidFill>
                <a:effectLst/>
                <a:latin typeface="MuseoSans"/>
              </a:rPr>
              <a:t>Dewantara</a:t>
            </a:r>
            <a:r>
              <a:rPr lang="en-US" sz="1600" b="1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/>
                <a:latin typeface="MuseoSans"/>
              </a:rPr>
              <a:t>menyatakan</a:t>
            </a:r>
            <a:r>
              <a:rPr lang="en-US" sz="16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/>
                <a:latin typeface="MuseoSans"/>
              </a:rPr>
              <a:t>bahwa</a:t>
            </a:r>
            <a:r>
              <a:rPr lang="en-US" sz="16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/>
                <a:latin typeface="MuseoSans"/>
              </a:rPr>
              <a:t>kebudayaan</a:t>
            </a:r>
            <a:r>
              <a:rPr lang="en-US" sz="16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/>
                <a:latin typeface="MuseoSans"/>
              </a:rPr>
              <a:t>nasional</a:t>
            </a:r>
            <a:r>
              <a:rPr lang="en-US" sz="1600" dirty="0">
                <a:solidFill>
                  <a:schemeClr val="bg1"/>
                </a:solidFill>
                <a:effectLst/>
                <a:latin typeface="MuseoSans"/>
              </a:rPr>
              <a:t> Indonesia </a:t>
            </a:r>
            <a:r>
              <a:rPr lang="en-US" sz="1600" dirty="0" err="1">
                <a:solidFill>
                  <a:schemeClr val="bg1"/>
                </a:solidFill>
                <a:effectLst/>
                <a:latin typeface="MuseoSans"/>
              </a:rPr>
              <a:t>merupakan</a:t>
            </a:r>
            <a:r>
              <a:rPr lang="en-US" sz="16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/>
                <a:latin typeface="MuseoSans"/>
              </a:rPr>
              <a:t>puncak</a:t>
            </a:r>
            <a:r>
              <a:rPr lang="en-US" sz="16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/>
                <a:latin typeface="MuseoSans"/>
              </a:rPr>
              <a:t>kebudayaan</a:t>
            </a:r>
            <a:r>
              <a:rPr lang="en-US" sz="16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/>
                <a:latin typeface="MuseoSans"/>
              </a:rPr>
              <a:t>daerah</a:t>
            </a:r>
            <a:r>
              <a:rPr lang="en-US" sz="1600" dirty="0">
                <a:solidFill>
                  <a:schemeClr val="bg1"/>
                </a:solidFill>
                <a:effectLst/>
                <a:latin typeface="MuseoSans"/>
              </a:rPr>
              <a:t>. </a:t>
            </a:r>
            <a:r>
              <a:rPr lang="en-US" sz="1600" dirty="0" err="1">
                <a:solidFill>
                  <a:schemeClr val="bg1"/>
                </a:solidFill>
                <a:effectLst/>
                <a:latin typeface="MuseoSans"/>
              </a:rPr>
              <a:t>Pandangan</a:t>
            </a:r>
            <a:r>
              <a:rPr lang="en-US" sz="16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/>
                <a:latin typeface="MuseoSans"/>
              </a:rPr>
              <a:t>ini</a:t>
            </a:r>
            <a:r>
              <a:rPr lang="en-US" sz="16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/>
                <a:latin typeface="MuseoSans"/>
              </a:rPr>
              <a:t>memungkinkan</a:t>
            </a:r>
            <a:r>
              <a:rPr lang="en-US" sz="16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/>
                <a:latin typeface="MuseoSans"/>
              </a:rPr>
              <a:t>paham</a:t>
            </a:r>
            <a:r>
              <a:rPr lang="en-US" sz="16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/>
                <a:latin typeface="MuseoSans"/>
              </a:rPr>
              <a:t>kesatuan</a:t>
            </a:r>
            <a:r>
              <a:rPr lang="en-US" sz="16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/>
                <a:latin typeface="MuseoSans"/>
              </a:rPr>
              <a:t>makin</a:t>
            </a:r>
            <a:r>
              <a:rPr lang="en-US" sz="16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/>
                <a:latin typeface="MuseoSans"/>
              </a:rPr>
              <a:t>dimantapkan</a:t>
            </a:r>
            <a:r>
              <a:rPr lang="en-US" sz="16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/>
                <a:latin typeface="MuseoSans"/>
              </a:rPr>
              <a:t>sehingga</a:t>
            </a:r>
            <a:r>
              <a:rPr lang="en-US" sz="16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/>
                <a:latin typeface="MuseoSans"/>
              </a:rPr>
              <a:t>semangat</a:t>
            </a:r>
            <a:r>
              <a:rPr lang="en-US" sz="16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/>
                <a:latin typeface="MuseoSans"/>
              </a:rPr>
              <a:t>ketunggalikaan</a:t>
            </a:r>
            <a:r>
              <a:rPr lang="en-US" sz="16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/>
                <a:latin typeface="MuseoSans"/>
              </a:rPr>
              <a:t>dalam</a:t>
            </a:r>
            <a:r>
              <a:rPr lang="en-US" sz="16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/>
                <a:latin typeface="MuseoSans"/>
              </a:rPr>
              <a:t>kebinekaan</a:t>
            </a:r>
            <a:r>
              <a:rPr lang="en-US" sz="16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/>
                <a:latin typeface="MuseoSans"/>
              </a:rPr>
              <a:t>makin</a:t>
            </a:r>
            <a:r>
              <a:rPr lang="en-US" sz="16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/>
                <a:latin typeface="MuseoSans"/>
              </a:rPr>
              <a:t>lebih</a:t>
            </a:r>
            <a:r>
              <a:rPr lang="en-US" sz="16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/>
                <a:latin typeface="MuseoSans"/>
              </a:rPr>
              <a:t>dirasakan</a:t>
            </a:r>
            <a:r>
              <a:rPr lang="en-US" sz="1600" dirty="0">
                <a:solidFill>
                  <a:schemeClr val="bg1"/>
                </a:solidFill>
                <a:effectLst/>
                <a:latin typeface="MuseoSans"/>
              </a:rPr>
              <a:t>. 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7" name="Minus 6">
            <a:extLst>
              <a:ext uri="{FF2B5EF4-FFF2-40B4-BE49-F238E27FC236}">
                <a16:creationId xmlns:a16="http://schemas.microsoft.com/office/drawing/2014/main" id="{49C73A87-53AB-8914-EFC7-E427C57EEA5A}"/>
              </a:ext>
            </a:extLst>
          </p:cNvPr>
          <p:cNvSpPr/>
          <p:nvPr/>
        </p:nvSpPr>
        <p:spPr>
          <a:xfrm rot="20506219">
            <a:off x="186200" y="-133289"/>
            <a:ext cx="1628850" cy="1421609"/>
          </a:xfrm>
          <a:prstGeom prst="mathMinus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Minus 7">
            <a:extLst>
              <a:ext uri="{FF2B5EF4-FFF2-40B4-BE49-F238E27FC236}">
                <a16:creationId xmlns:a16="http://schemas.microsoft.com/office/drawing/2014/main" id="{4C2B4FB6-22CE-AB40-03FE-91981CC3AD26}"/>
              </a:ext>
            </a:extLst>
          </p:cNvPr>
          <p:cNvSpPr/>
          <p:nvPr/>
        </p:nvSpPr>
        <p:spPr>
          <a:xfrm rot="20506219">
            <a:off x="10239883" y="451486"/>
            <a:ext cx="1628850" cy="1421609"/>
          </a:xfrm>
          <a:prstGeom prst="mathMinus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Google Shape;577;p38">
            <a:extLst>
              <a:ext uri="{FF2B5EF4-FFF2-40B4-BE49-F238E27FC236}">
                <a16:creationId xmlns:a16="http://schemas.microsoft.com/office/drawing/2014/main" id="{CA360325-9E1D-1A1E-D1C8-0C85FCDB4E7D}"/>
              </a:ext>
            </a:extLst>
          </p:cNvPr>
          <p:cNvSpPr txBox="1">
            <a:spLocks/>
          </p:cNvSpPr>
          <p:nvPr/>
        </p:nvSpPr>
        <p:spPr>
          <a:xfrm>
            <a:off x="314027" y="1620479"/>
            <a:ext cx="12894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en" sz="2400" b="1" dirty="0">
                <a:solidFill>
                  <a:schemeClr val="tx2">
                    <a:lumMod val="75000"/>
                  </a:schemeClr>
                </a:solidFill>
                <a:latin typeface="DM Sans" pitchFamily="2" charset="77"/>
              </a:rPr>
              <a:t>01</a:t>
            </a:r>
          </a:p>
        </p:txBody>
      </p:sp>
      <p:cxnSp>
        <p:nvCxnSpPr>
          <p:cNvPr id="10" name="Google Shape;579;p38">
            <a:extLst>
              <a:ext uri="{FF2B5EF4-FFF2-40B4-BE49-F238E27FC236}">
                <a16:creationId xmlns:a16="http://schemas.microsoft.com/office/drawing/2014/main" id="{32B221AB-407C-2924-2222-9AFD0047AF0C}"/>
              </a:ext>
            </a:extLst>
          </p:cNvPr>
          <p:cNvCxnSpPr>
            <a:cxnSpLocks/>
          </p:cNvCxnSpPr>
          <p:nvPr/>
        </p:nvCxnSpPr>
        <p:spPr>
          <a:xfrm>
            <a:off x="644845" y="2241828"/>
            <a:ext cx="715256" cy="0"/>
          </a:xfrm>
          <a:prstGeom prst="straightConnector1">
            <a:avLst/>
          </a:prstGeom>
          <a:noFill/>
          <a:ln w="9525" cap="rnd" cmpd="sng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BC4D174A-DEAC-AEBC-F867-6B0C350FE41F}"/>
              </a:ext>
            </a:extLst>
          </p:cNvPr>
          <p:cNvSpPr txBox="1"/>
          <p:nvPr/>
        </p:nvSpPr>
        <p:spPr>
          <a:xfrm>
            <a:off x="1360101" y="2011957"/>
            <a:ext cx="556584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 dirty="0">
                <a:solidFill>
                  <a:schemeClr val="tx2">
                    <a:lumMod val="75000"/>
                  </a:schemeClr>
                </a:solidFill>
                <a:latin typeface="DM Sans" pitchFamily="2" charset="77"/>
              </a:rPr>
              <a:t>Bahasa Indonesia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5B10F06-D310-8D99-7914-47FB45B44BE4}"/>
              </a:ext>
            </a:extLst>
          </p:cNvPr>
          <p:cNvSpPr txBox="1"/>
          <p:nvPr/>
        </p:nvSpPr>
        <p:spPr>
          <a:xfrm>
            <a:off x="1360101" y="2392092"/>
            <a:ext cx="97235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 err="1">
                <a:effectLst/>
                <a:latin typeface="MuseoSans"/>
              </a:rPr>
              <a:t>Budaya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nasional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sebagai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alat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pemersatu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bangsa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terlihat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dari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fungsi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bahasa</a:t>
            </a:r>
            <a:r>
              <a:rPr lang="en-US" sz="1600" dirty="0">
                <a:effectLst/>
                <a:latin typeface="MuseoSans"/>
              </a:rPr>
              <a:t> Indonesia </a:t>
            </a:r>
            <a:r>
              <a:rPr lang="en-US" sz="1600" dirty="0" err="1">
                <a:effectLst/>
                <a:latin typeface="MuseoSans"/>
              </a:rPr>
              <a:t>sebagai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bagian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dari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budaya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nasional</a:t>
            </a:r>
            <a:r>
              <a:rPr lang="en-US" sz="1600" dirty="0">
                <a:effectLst/>
                <a:latin typeface="MuseoSans"/>
              </a:rPr>
              <a:t>. </a:t>
            </a:r>
            <a:r>
              <a:rPr lang="en-US" sz="1600" dirty="0" err="1">
                <a:effectLst/>
                <a:latin typeface="MuseoSans"/>
              </a:rPr>
              <a:t>Fungsi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bahasa</a:t>
            </a:r>
            <a:r>
              <a:rPr lang="en-US" sz="1600" dirty="0">
                <a:effectLst/>
                <a:latin typeface="MuseoSans"/>
              </a:rPr>
              <a:t> Indonesia </a:t>
            </a:r>
            <a:r>
              <a:rPr lang="en-US" sz="1600" dirty="0" err="1">
                <a:effectLst/>
                <a:latin typeface="MuseoSans"/>
              </a:rPr>
              <a:t>sebagai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pemersatu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bangsa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tampak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dalam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ikrar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ketiga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Sumpah</a:t>
            </a:r>
            <a:r>
              <a:rPr lang="en-US" sz="1600" dirty="0">
                <a:effectLst/>
                <a:latin typeface="MuseoSans"/>
              </a:rPr>
              <a:t> Pemuda. </a:t>
            </a:r>
            <a:r>
              <a:rPr lang="en-US" sz="1600" dirty="0" err="1">
                <a:effectLst/>
                <a:latin typeface="MuseoSans"/>
              </a:rPr>
              <a:t>Selain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sebagai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bahasa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nasional</a:t>
            </a:r>
            <a:r>
              <a:rPr lang="en-US" sz="1600" dirty="0">
                <a:effectLst/>
                <a:latin typeface="MuseoSans"/>
              </a:rPr>
              <a:t>, </a:t>
            </a:r>
            <a:r>
              <a:rPr lang="en-US" sz="1600" dirty="0" err="1">
                <a:effectLst/>
                <a:latin typeface="MuseoSans"/>
              </a:rPr>
              <a:t>bahasa</a:t>
            </a:r>
            <a:r>
              <a:rPr lang="en-US" sz="1600" dirty="0">
                <a:effectLst/>
                <a:latin typeface="MuseoSans"/>
              </a:rPr>
              <a:t> Indonesia juga </a:t>
            </a:r>
            <a:r>
              <a:rPr lang="en-US" sz="1600" dirty="0" err="1">
                <a:effectLst/>
                <a:latin typeface="MuseoSans"/>
              </a:rPr>
              <a:t>adalah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bahasa</a:t>
            </a:r>
            <a:r>
              <a:rPr lang="en-US" sz="1600" dirty="0">
                <a:effectLst/>
                <a:latin typeface="MuseoSans"/>
              </a:rPr>
              <a:t> negara. </a:t>
            </a:r>
            <a:r>
              <a:rPr lang="en-US" sz="1600" dirty="0" err="1">
                <a:effectLst/>
                <a:latin typeface="MuseoSans"/>
              </a:rPr>
              <a:t>Pengakuan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terhadap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bahasa</a:t>
            </a:r>
            <a:r>
              <a:rPr lang="en-US" sz="1600" dirty="0">
                <a:effectLst/>
                <a:latin typeface="MuseoSans"/>
              </a:rPr>
              <a:t> Indonesia </a:t>
            </a:r>
            <a:r>
              <a:rPr lang="en-US" sz="1600" dirty="0" err="1">
                <a:effectLst/>
                <a:latin typeface="MuseoSans"/>
              </a:rPr>
              <a:t>sebagai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bahasa</a:t>
            </a:r>
            <a:r>
              <a:rPr lang="en-US" sz="1600" dirty="0">
                <a:effectLst/>
                <a:latin typeface="MuseoSans"/>
              </a:rPr>
              <a:t> negara </a:t>
            </a:r>
            <a:r>
              <a:rPr lang="en-US" sz="1600" dirty="0" err="1">
                <a:effectLst/>
                <a:latin typeface="MuseoSans"/>
              </a:rPr>
              <a:t>tercantum</a:t>
            </a:r>
            <a:r>
              <a:rPr lang="en-US" sz="1600" dirty="0">
                <a:effectLst/>
                <a:latin typeface="MuseoSans"/>
              </a:rPr>
              <a:t> pada </a:t>
            </a:r>
            <a:r>
              <a:rPr lang="en-US" sz="1600" dirty="0" err="1">
                <a:effectLst/>
                <a:latin typeface="MuseoSans"/>
              </a:rPr>
              <a:t>Pasal</a:t>
            </a:r>
            <a:r>
              <a:rPr lang="en-US" sz="1600" dirty="0">
                <a:effectLst/>
                <a:latin typeface="MuseoSans"/>
              </a:rPr>
              <a:t> 36 UUD NRI </a:t>
            </a:r>
            <a:r>
              <a:rPr lang="en-US" sz="1600" dirty="0" err="1">
                <a:effectLst/>
                <a:latin typeface="MuseoSans"/>
              </a:rPr>
              <a:t>Tahun</a:t>
            </a:r>
            <a:r>
              <a:rPr lang="en-US" sz="1600" dirty="0">
                <a:effectLst/>
                <a:latin typeface="MuseoSans"/>
              </a:rPr>
              <a:t> 1945. Seminar </a:t>
            </a:r>
            <a:r>
              <a:rPr lang="en-US" sz="1600" dirty="0" err="1">
                <a:effectLst/>
                <a:latin typeface="MuseoSans"/>
              </a:rPr>
              <a:t>Politik</a:t>
            </a:r>
            <a:r>
              <a:rPr lang="en-US" sz="1600" dirty="0">
                <a:effectLst/>
                <a:latin typeface="MuseoSans"/>
              </a:rPr>
              <a:t> Bahasa Nasional pada </a:t>
            </a:r>
            <a:r>
              <a:rPr lang="en-US" sz="1600" dirty="0" err="1">
                <a:effectLst/>
                <a:latin typeface="MuseoSans"/>
              </a:rPr>
              <a:t>tahun</a:t>
            </a:r>
            <a:r>
              <a:rPr lang="en-US" sz="1600" dirty="0">
                <a:effectLst/>
                <a:latin typeface="MuseoSans"/>
              </a:rPr>
              <a:t> 1999 </a:t>
            </a:r>
            <a:r>
              <a:rPr lang="en-US" sz="1600" dirty="0" err="1">
                <a:effectLst/>
                <a:latin typeface="MuseoSans"/>
              </a:rPr>
              <a:t>memutuskan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bahwa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sebagai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bahasa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nasional</a:t>
            </a:r>
            <a:r>
              <a:rPr lang="en-US" sz="1600" dirty="0">
                <a:effectLst/>
                <a:latin typeface="MuseoSans"/>
              </a:rPr>
              <a:t>, </a:t>
            </a:r>
            <a:r>
              <a:rPr lang="en-US" sz="1600" dirty="0" err="1">
                <a:effectLst/>
                <a:latin typeface="MuseoSans"/>
              </a:rPr>
              <a:t>bahasa</a:t>
            </a:r>
            <a:r>
              <a:rPr lang="en-US" sz="1600" dirty="0">
                <a:effectLst/>
                <a:latin typeface="MuseoSans"/>
              </a:rPr>
              <a:t> Indonesia </a:t>
            </a:r>
            <a:r>
              <a:rPr lang="en-US" sz="1600" dirty="0" err="1">
                <a:effectLst/>
                <a:latin typeface="MuseoSans"/>
              </a:rPr>
              <a:t>mempunyai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fungsi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sebagai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berikut</a:t>
            </a:r>
            <a:r>
              <a:rPr lang="en-US" sz="1600" dirty="0">
                <a:effectLst/>
                <a:latin typeface="MuseoSans"/>
              </a:rPr>
              <a:t>.</a:t>
            </a:r>
            <a:endParaRPr lang="en-US" sz="1600" dirty="0"/>
          </a:p>
        </p:txBody>
      </p:sp>
      <p:sp>
        <p:nvSpPr>
          <p:cNvPr id="14" name="Google Shape;467;p34">
            <a:extLst>
              <a:ext uri="{FF2B5EF4-FFF2-40B4-BE49-F238E27FC236}">
                <a16:creationId xmlns:a16="http://schemas.microsoft.com/office/drawing/2014/main" id="{44EE88E0-28EE-BEBB-A6E4-4E0834DF28C7}"/>
              </a:ext>
            </a:extLst>
          </p:cNvPr>
          <p:cNvSpPr/>
          <p:nvPr/>
        </p:nvSpPr>
        <p:spPr>
          <a:xfrm>
            <a:off x="1361950" y="3923264"/>
            <a:ext cx="634583" cy="38217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dist="38100" dir="3960000" algn="bl" rotWithShape="0">
              <a:schemeClr val="accen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bg1"/>
                </a:solidFill>
                <a:latin typeface="Quire Sans" panose="020B0502040400020003" pitchFamily="34" charset="0"/>
                <a:cs typeface="Quire Sans" panose="020B0502040400020003" pitchFamily="34" charset="0"/>
              </a:rPr>
              <a:t>a.</a:t>
            </a:r>
            <a:endParaRPr b="1" dirty="0">
              <a:solidFill>
                <a:schemeClr val="bg1"/>
              </a:solidFill>
              <a:latin typeface="Quire Sans" panose="020B0502040400020003" pitchFamily="34" charset="0"/>
              <a:cs typeface="Quire Sans" panose="020B0502040400020003" pitchFamily="34" charset="0"/>
            </a:endParaRPr>
          </a:p>
        </p:txBody>
      </p:sp>
      <p:sp>
        <p:nvSpPr>
          <p:cNvPr id="15" name="Google Shape;467;p34">
            <a:extLst>
              <a:ext uri="{FF2B5EF4-FFF2-40B4-BE49-F238E27FC236}">
                <a16:creationId xmlns:a16="http://schemas.microsoft.com/office/drawing/2014/main" id="{4D6C2798-01BC-3073-E648-8805DD924732}"/>
              </a:ext>
            </a:extLst>
          </p:cNvPr>
          <p:cNvSpPr/>
          <p:nvPr/>
        </p:nvSpPr>
        <p:spPr>
          <a:xfrm>
            <a:off x="1360101" y="4782980"/>
            <a:ext cx="638279" cy="38217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dist="38100" dir="3960000" algn="bl" rotWithShape="0">
              <a:schemeClr val="accen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bg1"/>
                </a:solidFill>
                <a:latin typeface="Quire Sans" panose="020B0502040400020003" pitchFamily="34" charset="0"/>
                <a:cs typeface="Quire Sans" panose="020B0502040400020003" pitchFamily="34" charset="0"/>
              </a:rPr>
              <a:t>b.</a:t>
            </a:r>
            <a:endParaRPr b="1" dirty="0">
              <a:solidFill>
                <a:schemeClr val="bg1"/>
              </a:solidFill>
              <a:latin typeface="Quire Sans" panose="020B0502040400020003" pitchFamily="34" charset="0"/>
              <a:cs typeface="Quire Sans" panose="020B0502040400020003" pitchFamily="34" charset="0"/>
            </a:endParaRPr>
          </a:p>
        </p:txBody>
      </p:sp>
      <p:sp>
        <p:nvSpPr>
          <p:cNvPr id="16" name="Google Shape;467;p34">
            <a:extLst>
              <a:ext uri="{FF2B5EF4-FFF2-40B4-BE49-F238E27FC236}">
                <a16:creationId xmlns:a16="http://schemas.microsoft.com/office/drawing/2014/main" id="{228D3E5E-374B-A12D-ADA7-BBAC7A02A80F}"/>
              </a:ext>
            </a:extLst>
          </p:cNvPr>
          <p:cNvSpPr/>
          <p:nvPr/>
        </p:nvSpPr>
        <p:spPr>
          <a:xfrm>
            <a:off x="6459683" y="3923263"/>
            <a:ext cx="634583" cy="38217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dist="38100" dir="3960000" algn="bl" rotWithShape="0">
              <a:schemeClr val="accen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bg1"/>
                </a:solidFill>
                <a:latin typeface="Quire Sans" panose="020B0502040400020003" pitchFamily="34" charset="0"/>
                <a:cs typeface="Quire Sans" panose="020B0502040400020003" pitchFamily="34" charset="0"/>
              </a:rPr>
              <a:t>c.</a:t>
            </a:r>
            <a:endParaRPr b="1" dirty="0">
              <a:solidFill>
                <a:schemeClr val="bg1"/>
              </a:solidFill>
              <a:latin typeface="Quire Sans" panose="020B0502040400020003" pitchFamily="34" charset="0"/>
              <a:cs typeface="Quire Sans" panose="020B0502040400020003" pitchFamily="34" charset="0"/>
            </a:endParaRPr>
          </a:p>
        </p:txBody>
      </p:sp>
      <p:sp>
        <p:nvSpPr>
          <p:cNvPr id="17" name="Google Shape;467;p34">
            <a:extLst>
              <a:ext uri="{FF2B5EF4-FFF2-40B4-BE49-F238E27FC236}">
                <a16:creationId xmlns:a16="http://schemas.microsoft.com/office/drawing/2014/main" id="{DAFBBD0B-432B-DA71-C2CE-57DD1E709EA1}"/>
              </a:ext>
            </a:extLst>
          </p:cNvPr>
          <p:cNvSpPr/>
          <p:nvPr/>
        </p:nvSpPr>
        <p:spPr>
          <a:xfrm>
            <a:off x="6459682" y="4780704"/>
            <a:ext cx="634583" cy="38217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dist="38100" dir="3960000" algn="bl" rotWithShape="0">
              <a:schemeClr val="accen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bg1"/>
                </a:solidFill>
                <a:latin typeface="Quire Sans" panose="020B0502040400020003" pitchFamily="34" charset="0"/>
                <a:cs typeface="Quire Sans" panose="020B0502040400020003" pitchFamily="34" charset="0"/>
              </a:rPr>
              <a:t>d.</a:t>
            </a:r>
            <a:endParaRPr b="1" dirty="0">
              <a:solidFill>
                <a:schemeClr val="bg1"/>
              </a:solidFill>
              <a:latin typeface="Quire Sans" panose="020B0502040400020003" pitchFamily="34" charset="0"/>
              <a:cs typeface="Quire Sans" panose="020B0502040400020003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169622D-8C96-4F5F-59E2-ABED546E94E3}"/>
              </a:ext>
            </a:extLst>
          </p:cNvPr>
          <p:cNvSpPr txBox="1"/>
          <p:nvPr/>
        </p:nvSpPr>
        <p:spPr>
          <a:xfrm>
            <a:off x="2105525" y="3955921"/>
            <a:ext cx="3392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>
                <a:solidFill>
                  <a:schemeClr val="bg2">
                    <a:lumMod val="10000"/>
                  </a:schemeClr>
                </a:solidFill>
                <a:latin typeface="Abadi" panose="020B0604020104020204" pitchFamily="34" charset="0"/>
              </a:rPr>
              <a:t>Lambang kebanggaan nasional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8FCE4C0-4214-E664-61D6-FB2412C85410}"/>
              </a:ext>
            </a:extLst>
          </p:cNvPr>
          <p:cNvSpPr txBox="1"/>
          <p:nvPr/>
        </p:nvSpPr>
        <p:spPr>
          <a:xfrm>
            <a:off x="2105525" y="4780704"/>
            <a:ext cx="3392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>
                <a:solidFill>
                  <a:schemeClr val="bg2">
                    <a:lumMod val="10000"/>
                  </a:schemeClr>
                </a:solidFill>
                <a:latin typeface="Abadi" panose="020B0604020104020204" pitchFamily="34" charset="0"/>
              </a:rPr>
              <a:t>Lambang identitas nasional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27E17AA-BCBF-2B96-B3E2-C8AA3B8CC9F3}"/>
              </a:ext>
            </a:extLst>
          </p:cNvPr>
          <p:cNvSpPr txBox="1"/>
          <p:nvPr/>
        </p:nvSpPr>
        <p:spPr>
          <a:xfrm>
            <a:off x="7251030" y="3952950"/>
            <a:ext cx="3392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>
                <a:solidFill>
                  <a:schemeClr val="bg2">
                    <a:lumMod val="10000"/>
                  </a:schemeClr>
                </a:solidFill>
                <a:latin typeface="Abadi" panose="020B0604020104020204" pitchFamily="34" charset="0"/>
              </a:rPr>
              <a:t>Alat pemersatu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F0637AD-134A-39B1-6EC2-D2AA0BFAE1BA}"/>
              </a:ext>
            </a:extLst>
          </p:cNvPr>
          <p:cNvSpPr txBox="1"/>
          <p:nvPr/>
        </p:nvSpPr>
        <p:spPr>
          <a:xfrm>
            <a:off x="7251029" y="4721424"/>
            <a:ext cx="33929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>
                <a:solidFill>
                  <a:schemeClr val="bg2">
                    <a:lumMod val="10000"/>
                  </a:schemeClr>
                </a:solidFill>
                <a:latin typeface="Abadi" panose="020B0604020104020204" pitchFamily="34" charset="0"/>
              </a:rPr>
              <a:t>Alat penghubung antarbudaya dan antardaerah</a:t>
            </a:r>
          </a:p>
        </p:txBody>
      </p:sp>
    </p:spTree>
    <p:extLst>
      <p:ext uri="{BB962C8B-B14F-4D97-AF65-F5344CB8AC3E}">
        <p14:creationId xmlns:p14="http://schemas.microsoft.com/office/powerpoint/2010/main" val="2797329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creenshot, rectangle, white, design&#10;&#10;Description automatically generated">
            <a:extLst>
              <a:ext uri="{FF2B5EF4-FFF2-40B4-BE49-F238E27FC236}">
                <a16:creationId xmlns:a16="http://schemas.microsoft.com/office/drawing/2014/main" id="{0010E9C2-09B0-14AD-539B-26044D6F94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457951"/>
          </a:xfrm>
          <a:prstGeom prst="rect">
            <a:avLst/>
          </a:prstGeom>
        </p:spPr>
      </p:pic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5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Google Shape;577;p38">
            <a:extLst>
              <a:ext uri="{FF2B5EF4-FFF2-40B4-BE49-F238E27FC236}">
                <a16:creationId xmlns:a16="http://schemas.microsoft.com/office/drawing/2014/main" id="{86DE8772-8804-F553-1811-BCAD3F5ADCBC}"/>
              </a:ext>
            </a:extLst>
          </p:cNvPr>
          <p:cNvSpPr txBox="1">
            <a:spLocks/>
          </p:cNvSpPr>
          <p:nvPr/>
        </p:nvSpPr>
        <p:spPr>
          <a:xfrm>
            <a:off x="241837" y="284974"/>
            <a:ext cx="12894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en" sz="2400" b="1" dirty="0">
                <a:solidFill>
                  <a:schemeClr val="tx2">
                    <a:lumMod val="75000"/>
                  </a:schemeClr>
                </a:solidFill>
                <a:latin typeface="DM Sans" pitchFamily="2" charset="77"/>
              </a:rPr>
              <a:t>02</a:t>
            </a:r>
          </a:p>
        </p:txBody>
      </p:sp>
      <p:cxnSp>
        <p:nvCxnSpPr>
          <p:cNvPr id="3" name="Google Shape;579;p38">
            <a:extLst>
              <a:ext uri="{FF2B5EF4-FFF2-40B4-BE49-F238E27FC236}">
                <a16:creationId xmlns:a16="http://schemas.microsoft.com/office/drawing/2014/main" id="{0BCE176C-DCF6-1472-9081-F72C83B31972}"/>
              </a:ext>
            </a:extLst>
          </p:cNvPr>
          <p:cNvCxnSpPr>
            <a:cxnSpLocks/>
          </p:cNvCxnSpPr>
          <p:nvPr/>
        </p:nvCxnSpPr>
        <p:spPr>
          <a:xfrm>
            <a:off x="572655" y="906323"/>
            <a:ext cx="715256" cy="0"/>
          </a:xfrm>
          <a:prstGeom prst="straightConnector1">
            <a:avLst/>
          </a:prstGeom>
          <a:noFill/>
          <a:ln w="9525" cap="rnd" cmpd="sng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0A82B96E-C140-CF1A-D314-8791B9FFEFA0}"/>
              </a:ext>
            </a:extLst>
          </p:cNvPr>
          <p:cNvSpPr txBox="1"/>
          <p:nvPr/>
        </p:nvSpPr>
        <p:spPr>
          <a:xfrm>
            <a:off x="1287911" y="676452"/>
            <a:ext cx="556584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 dirty="0">
                <a:solidFill>
                  <a:schemeClr val="tx2">
                    <a:lumMod val="75000"/>
                  </a:schemeClr>
                </a:solidFill>
                <a:latin typeface="DM Sans" pitchFamily="2" charset="77"/>
              </a:rPr>
              <a:t>Batik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E8EB10-EEFB-87E0-9B80-6C78D7531992}"/>
              </a:ext>
            </a:extLst>
          </p:cNvPr>
          <p:cNvSpPr txBox="1"/>
          <p:nvPr/>
        </p:nvSpPr>
        <p:spPr>
          <a:xfrm>
            <a:off x="1287911" y="1038763"/>
            <a:ext cx="869883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Selain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bahasa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Indonesia,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contoh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kebudayaan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nasional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yang lain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adalah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batik. Batik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merupakan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hasil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budaya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lokal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.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Sebagai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budaya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lokal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, batik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memiliki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corak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khas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yang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berbeda-beda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. Batik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merupakan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salah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satu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pakaian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nasional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. Batik Indonesia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resmi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diakui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oleh UNESCO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sebagai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i="1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Intangible Cultural Heritage 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(ICH)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atau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Warisan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Budaya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Tak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Benda pada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Sidang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UNESCO di Abu Dhabi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tanggal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2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Oktober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2009.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Tanggal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tersebut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ditetapkan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sebagai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Hari Batik Nasional.</a:t>
            </a:r>
            <a:endParaRPr lang="en-US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AFE123F-D0E8-7B3F-C1AA-3BB52B1A1B6A}"/>
              </a:ext>
            </a:extLst>
          </p:cNvPr>
          <p:cNvSpPr txBox="1"/>
          <p:nvPr/>
        </p:nvSpPr>
        <p:spPr>
          <a:xfrm>
            <a:off x="1287911" y="2593413"/>
            <a:ext cx="8698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chemeClr val="tx2">
                    <a:lumMod val="75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Batik </a:t>
            </a:r>
            <a:r>
              <a:rPr lang="en-US" sz="1800" b="1" dirty="0" err="1">
                <a:solidFill>
                  <a:schemeClr val="tx2">
                    <a:lumMod val="75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sebagai</a:t>
            </a:r>
            <a:r>
              <a:rPr lang="en-US" sz="1800" b="1" dirty="0">
                <a:solidFill>
                  <a:schemeClr val="tx2">
                    <a:lumMod val="75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800" b="1" dirty="0" err="1">
                <a:solidFill>
                  <a:schemeClr val="tx2">
                    <a:lumMod val="75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warisan</a:t>
            </a:r>
            <a:r>
              <a:rPr lang="en-US" sz="1800" b="1" dirty="0">
                <a:solidFill>
                  <a:schemeClr val="tx2">
                    <a:lumMod val="75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800" b="1" dirty="0" err="1">
                <a:solidFill>
                  <a:schemeClr val="tx2">
                    <a:lumMod val="75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budaya</a:t>
            </a:r>
            <a:r>
              <a:rPr lang="en-US" sz="1800" b="1" dirty="0">
                <a:solidFill>
                  <a:schemeClr val="tx2">
                    <a:lumMod val="75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800" b="1" dirty="0" err="1">
                <a:solidFill>
                  <a:schemeClr val="tx2">
                    <a:lumMod val="75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memiliki</a:t>
            </a:r>
            <a:r>
              <a:rPr lang="en-US" sz="1800" b="1" dirty="0">
                <a:solidFill>
                  <a:schemeClr val="tx2">
                    <a:lumMod val="75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800" b="1" dirty="0" err="1">
                <a:solidFill>
                  <a:schemeClr val="tx2">
                    <a:lumMod val="75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beberapa</a:t>
            </a:r>
            <a:r>
              <a:rPr lang="en-US" sz="1800" b="1" dirty="0">
                <a:solidFill>
                  <a:schemeClr val="tx2">
                    <a:lumMod val="75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800" b="1" dirty="0" err="1">
                <a:solidFill>
                  <a:schemeClr val="tx2">
                    <a:lumMod val="75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nilai</a:t>
            </a:r>
            <a:r>
              <a:rPr lang="en-US" sz="1800" b="1" dirty="0">
                <a:solidFill>
                  <a:schemeClr val="tx2">
                    <a:lumMod val="75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800" b="1" dirty="0" err="1">
                <a:solidFill>
                  <a:schemeClr val="tx2">
                    <a:lumMod val="75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sebagai</a:t>
            </a:r>
            <a:r>
              <a:rPr lang="en-US" sz="1800" b="1" dirty="0">
                <a:solidFill>
                  <a:schemeClr val="tx2">
                    <a:lumMod val="75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 </a:t>
            </a:r>
            <a:r>
              <a:rPr lang="en-US" sz="1800" b="1" dirty="0" err="1">
                <a:solidFill>
                  <a:schemeClr val="tx2">
                    <a:lumMod val="75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berikut</a:t>
            </a:r>
            <a:r>
              <a:rPr lang="en-US" sz="1800" b="1" dirty="0">
                <a:solidFill>
                  <a:schemeClr val="tx2">
                    <a:lumMod val="75000"/>
                  </a:schemeClr>
                </a:solidFill>
                <a:effectLst/>
                <a:latin typeface="Quire Sans" panose="020B0502040400020003" pitchFamily="34" charset="0"/>
                <a:cs typeface="Quire Sans" panose="020B0502040400020003" pitchFamily="34" charset="0"/>
              </a:rPr>
              <a:t>.</a:t>
            </a:r>
            <a:endParaRPr lang="en-US" b="1" dirty="0">
              <a:solidFill>
                <a:schemeClr val="tx2">
                  <a:lumMod val="75000"/>
                </a:schemeClr>
              </a:solidFill>
              <a:latin typeface="Quire Sans" panose="020B0502040400020003" pitchFamily="34" charset="0"/>
              <a:cs typeface="Quire Sans" panose="020B0502040400020003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121C7F6-C42E-A490-C77A-57CC7E35E5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92709" y="4264587"/>
            <a:ext cx="1788066" cy="1788066"/>
          </a:xfrm>
          <a:prstGeom prst="rect">
            <a:avLst/>
          </a:prstGeom>
          <a:effectLst>
            <a:outerShdw dist="38100" dir="828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 descr="A picture containing screenshot, art, design&#10;&#10;Description automatically generated">
            <a:extLst>
              <a:ext uri="{FF2B5EF4-FFF2-40B4-BE49-F238E27FC236}">
                <a16:creationId xmlns:a16="http://schemas.microsoft.com/office/drawing/2014/main" id="{D655E00B-80BC-1DB8-69FB-D63594114FF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533899" y="3433653"/>
            <a:ext cx="1788067" cy="17880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Google Shape;1408;p56">
            <a:extLst>
              <a:ext uri="{FF2B5EF4-FFF2-40B4-BE49-F238E27FC236}">
                <a16:creationId xmlns:a16="http://schemas.microsoft.com/office/drawing/2014/main" id="{B77F4E26-E0C1-40BC-FFEF-1CA3E0690E7C}"/>
              </a:ext>
            </a:extLst>
          </p:cNvPr>
          <p:cNvSpPr/>
          <p:nvPr/>
        </p:nvSpPr>
        <p:spPr>
          <a:xfrm>
            <a:off x="1411020" y="3185360"/>
            <a:ext cx="136244" cy="160984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 dirty="0">
              <a:solidFill>
                <a:schemeClr val="tx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3" name="Google Shape;1408;p56">
            <a:extLst>
              <a:ext uri="{FF2B5EF4-FFF2-40B4-BE49-F238E27FC236}">
                <a16:creationId xmlns:a16="http://schemas.microsoft.com/office/drawing/2014/main" id="{EDAB19D4-1F76-3B80-2D87-37D7C721977A}"/>
              </a:ext>
            </a:extLst>
          </p:cNvPr>
          <p:cNvSpPr/>
          <p:nvPr/>
        </p:nvSpPr>
        <p:spPr>
          <a:xfrm>
            <a:off x="1415758" y="4032621"/>
            <a:ext cx="136244" cy="160984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 dirty="0">
              <a:solidFill>
                <a:schemeClr val="tx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4" name="Google Shape;1408;p56">
            <a:extLst>
              <a:ext uri="{FF2B5EF4-FFF2-40B4-BE49-F238E27FC236}">
                <a16:creationId xmlns:a16="http://schemas.microsoft.com/office/drawing/2014/main" id="{051F2DA0-A6E5-4776-AECC-05A243844877}"/>
              </a:ext>
            </a:extLst>
          </p:cNvPr>
          <p:cNvSpPr/>
          <p:nvPr/>
        </p:nvSpPr>
        <p:spPr>
          <a:xfrm>
            <a:off x="1415758" y="4746029"/>
            <a:ext cx="136244" cy="160984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 dirty="0">
              <a:solidFill>
                <a:schemeClr val="tx2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270DC4E-81CE-BB11-C4F3-FBF45BB2BC9C}"/>
              </a:ext>
            </a:extLst>
          </p:cNvPr>
          <p:cNvSpPr txBox="1"/>
          <p:nvPr/>
        </p:nvSpPr>
        <p:spPr>
          <a:xfrm>
            <a:off x="1613846" y="3053210"/>
            <a:ext cx="71820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Batik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menjadi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identitas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,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bahkan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jati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diri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bangsa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Indonesia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karena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batik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memiliki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keunikan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yang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tersirat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dari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makna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simbolis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dan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nilai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tradisi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yang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terkandung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di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dalamnya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yang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diwariskan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secara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turun-temurun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D31CA7B-A0D1-8A42-BEB7-143BD07F307A}"/>
              </a:ext>
            </a:extLst>
          </p:cNvPr>
          <p:cNvSpPr txBox="1"/>
          <p:nvPr/>
        </p:nvSpPr>
        <p:spPr>
          <a:xfrm>
            <a:off x="1613846" y="3920533"/>
            <a:ext cx="7182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Batik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menjadi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tradisi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yang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hidup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di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masyarakat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dan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berhasil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meningkatkan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rasa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bangga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dan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cinta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terhadap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Indonesia.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C3D0050-C2B5-F4B4-97A2-E0B08DFD6724}"/>
              </a:ext>
            </a:extLst>
          </p:cNvPr>
          <p:cNvSpPr txBox="1"/>
          <p:nvPr/>
        </p:nvSpPr>
        <p:spPr>
          <a:xfrm>
            <a:off x="1613846" y="4636945"/>
            <a:ext cx="6870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Batik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menjadi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alat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pemersatu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ba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latin typeface="MuseoSans"/>
              </a:rPr>
              <a:t>ngsa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MuseoSans"/>
              </a:rPr>
              <a:t> Indonesia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latin typeface="MuseoSans"/>
              </a:rPr>
              <a:t>melalui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MuseoSans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latin typeface="MuseoSans"/>
              </a:rPr>
              <a:t>penggunaannya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MuseoSans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latin typeface="MuseoSans"/>
              </a:rPr>
              <a:t>sehingga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MuseoSans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latin typeface="MuseoSans"/>
              </a:rPr>
              <a:t>menghapus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MuseoSans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latin typeface="MuseoSans"/>
              </a:rPr>
              <a:t>sekat-sekat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MuseoSans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latin typeface="MuseoSans"/>
              </a:rPr>
              <a:t>kedaerahan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MuseoSans"/>
              </a:rPr>
              <a:t>,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latin typeface="MuseoSans"/>
              </a:rPr>
              <a:t>suku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MuseoSans"/>
              </a:rPr>
              <a:t>,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latin typeface="MuseoSans"/>
              </a:rPr>
              <a:t>ras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MuseoSans"/>
              </a:rPr>
              <a:t>, dan agama.</a:t>
            </a:r>
            <a:endParaRPr lang="en-US" sz="1600" dirty="0">
              <a:solidFill>
                <a:schemeClr val="tx2">
                  <a:lumMod val="75000"/>
                </a:schemeClr>
              </a:solidFill>
              <a:effectLst/>
              <a:latin typeface="MuseoSans"/>
            </a:endParaRPr>
          </a:p>
        </p:txBody>
      </p:sp>
    </p:spTree>
    <p:extLst>
      <p:ext uri="{BB962C8B-B14F-4D97-AF65-F5344CB8AC3E}">
        <p14:creationId xmlns:p14="http://schemas.microsoft.com/office/powerpoint/2010/main" val="1665347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4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5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" name="Picture 2" descr="A picture containing clipart, graphics, circle, cartoon&#10;&#10;Description automatically generated">
            <a:extLst>
              <a:ext uri="{FF2B5EF4-FFF2-40B4-BE49-F238E27FC236}">
                <a16:creationId xmlns:a16="http://schemas.microsoft.com/office/drawing/2014/main" id="{B1837186-44D9-A0EE-3410-16B5B82243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11292" y="1356439"/>
            <a:ext cx="3928553" cy="392855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6C1F4B6-2F98-2634-6862-CB2B157B5E0E}"/>
              </a:ext>
            </a:extLst>
          </p:cNvPr>
          <p:cNvSpPr txBox="1"/>
          <p:nvPr/>
        </p:nvSpPr>
        <p:spPr>
          <a:xfrm>
            <a:off x="1231331" y="2112401"/>
            <a:ext cx="7181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200" b="1" dirty="0">
                <a:solidFill>
                  <a:schemeClr val="accent1">
                    <a:lumMod val="50000"/>
                  </a:schemeClr>
                </a:solidFill>
                <a:latin typeface="Cooper Black" panose="0208090404030B020404" pitchFamily="18" charset="77"/>
              </a:rPr>
              <a:t>Kebudayaan Nasional</a:t>
            </a:r>
          </a:p>
        </p:txBody>
      </p:sp>
      <p:sp>
        <p:nvSpPr>
          <p:cNvPr id="7" name="Google Shape;171;p32">
            <a:extLst>
              <a:ext uri="{FF2B5EF4-FFF2-40B4-BE49-F238E27FC236}">
                <a16:creationId xmlns:a16="http://schemas.microsoft.com/office/drawing/2014/main" id="{8B12D393-06D5-D602-40FE-0F0442470034}"/>
              </a:ext>
            </a:extLst>
          </p:cNvPr>
          <p:cNvSpPr/>
          <p:nvPr/>
        </p:nvSpPr>
        <p:spPr>
          <a:xfrm>
            <a:off x="2093495" y="3184338"/>
            <a:ext cx="5618747" cy="706671"/>
          </a:xfrm>
          <a:prstGeom prst="roundRect">
            <a:avLst>
              <a:gd name="adj" fmla="val 50000"/>
            </a:avLst>
          </a:prstGeom>
          <a:solidFill>
            <a:srgbClr val="C74545"/>
          </a:solidFill>
          <a:ln>
            <a:noFill/>
          </a:ln>
          <a:effectLst>
            <a:outerShdw dist="76200" dir="396000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 err="1">
                <a:solidFill>
                  <a:schemeClr val="bg1"/>
                </a:solidFill>
                <a:latin typeface="Cooper Black" panose="0208090404030B020404" pitchFamily="18" charset="77"/>
              </a:rPr>
              <a:t>Tantangan</a:t>
            </a:r>
            <a:r>
              <a:rPr lang="en-US" sz="2800" dirty="0">
                <a:solidFill>
                  <a:schemeClr val="bg1"/>
                </a:solidFill>
                <a:latin typeface="Cooper Black" panose="0208090404030B020404" pitchFamily="18" charset="77"/>
              </a:rPr>
              <a:t> Era </a:t>
            </a:r>
            <a:r>
              <a:rPr lang="en-US" sz="2800" dirty="0" err="1">
                <a:solidFill>
                  <a:schemeClr val="bg1"/>
                </a:solidFill>
                <a:latin typeface="Cooper Black" panose="0208090404030B020404" pitchFamily="18" charset="77"/>
              </a:rPr>
              <a:t>Globalisasi</a:t>
            </a:r>
            <a:endParaRPr sz="2800" dirty="0">
              <a:solidFill>
                <a:schemeClr val="bg1"/>
              </a:solidFill>
              <a:latin typeface="Cooper Black" panose="0208090404030B020404" pitchFamily="18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9C3119D-FE30-6181-52A8-9AE2ED13AAC5}"/>
              </a:ext>
            </a:extLst>
          </p:cNvPr>
          <p:cNvSpPr txBox="1"/>
          <p:nvPr/>
        </p:nvSpPr>
        <p:spPr>
          <a:xfrm>
            <a:off x="2827421" y="2576234"/>
            <a:ext cx="37642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000" b="1" dirty="0">
                <a:solidFill>
                  <a:schemeClr val="accent1">
                    <a:lumMod val="50000"/>
                  </a:schemeClr>
                </a:solidFill>
                <a:latin typeface="Cooper Black" panose="0208090404030B020404" pitchFamily="18" charset="77"/>
              </a:rPr>
              <a:t>dan</a:t>
            </a:r>
          </a:p>
        </p:txBody>
      </p:sp>
    </p:spTree>
    <p:extLst>
      <p:ext uri="{BB962C8B-B14F-4D97-AF65-F5344CB8AC3E}">
        <p14:creationId xmlns:p14="http://schemas.microsoft.com/office/powerpoint/2010/main" val="18675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group of people standing in front of a globe&#10;&#10;Description automatically generated with medium confidence">
            <a:extLst>
              <a:ext uri="{FF2B5EF4-FFF2-40B4-BE49-F238E27FC236}">
                <a16:creationId xmlns:a16="http://schemas.microsoft.com/office/drawing/2014/main" id="{5CE1F615-4A91-4FED-9413-E71821D367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2342" y="3348311"/>
            <a:ext cx="3092116" cy="3092116"/>
          </a:xfrm>
          <a:prstGeom prst="rect">
            <a:avLst/>
          </a:prstGeom>
          <a:effectLst>
            <a:outerShdw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8520A667-954B-AD2F-C687-02DC1FD29596}"/>
              </a:ext>
            </a:extLst>
          </p:cNvPr>
          <p:cNvSpPr/>
          <p:nvPr/>
        </p:nvSpPr>
        <p:spPr>
          <a:xfrm>
            <a:off x="962526" y="433137"/>
            <a:ext cx="10154653" cy="152801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5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8F8A164E-D859-7F8D-62D4-FC6B9364A202}"/>
              </a:ext>
            </a:extLst>
          </p:cNvPr>
          <p:cNvSpPr txBox="1"/>
          <p:nvPr/>
        </p:nvSpPr>
        <p:spPr>
          <a:xfrm>
            <a:off x="1314448" y="596977"/>
            <a:ext cx="945080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800" dirty="0" err="1">
                <a:effectLst/>
                <a:latin typeface="Abadi" panose="020B0604020104020204" pitchFamily="34" charset="0"/>
              </a:rPr>
              <a:t>Derasnya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arus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globalisasi</a:t>
            </a:r>
            <a:r>
              <a:rPr lang="en-US" sz="1800" dirty="0">
                <a:effectLst/>
                <a:latin typeface="Abadi" panose="020B0604020104020204" pitchFamily="34" charset="0"/>
              </a:rPr>
              <a:t> yang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dipicu</a:t>
            </a:r>
            <a:r>
              <a:rPr lang="en-US" sz="1800" dirty="0">
                <a:effectLst/>
                <a:latin typeface="Abadi" panose="020B0604020104020204" pitchFamily="34" charset="0"/>
              </a:rPr>
              <a:t> oleh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kemajuan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teknologi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komunikasi</a:t>
            </a:r>
            <a:r>
              <a:rPr lang="en-US" sz="1800" dirty="0">
                <a:effectLst/>
                <a:latin typeface="Abadi" panose="020B0604020104020204" pitchFamily="34" charset="0"/>
              </a:rPr>
              <a:t> dan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informasi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menjadi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tantangan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bagi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bangsa</a:t>
            </a:r>
            <a:r>
              <a:rPr lang="en-US" sz="1800" dirty="0">
                <a:effectLst/>
                <a:latin typeface="Abadi" panose="020B0604020104020204" pitchFamily="34" charset="0"/>
              </a:rPr>
              <a:t> Indonesia agar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dapat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mempertahankan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jati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diri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bangsa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sekaligus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memanfaatkannya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untuk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pengembangan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toleransi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terhadap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keberagaman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budaya</a:t>
            </a:r>
            <a:r>
              <a:rPr lang="en-US" sz="1800" dirty="0">
                <a:effectLst/>
                <a:latin typeface="Abadi" panose="020B0604020104020204" pitchFamily="34" charset="0"/>
              </a:rPr>
              <a:t> dan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peningkatan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daya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saing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melalui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penerapan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nilai-nilai</a:t>
            </a:r>
            <a:r>
              <a:rPr lang="en-US" sz="1800" dirty="0">
                <a:effectLst/>
                <a:latin typeface="Abadi" panose="020B0604020104020204" pitchFamily="34" charset="0"/>
              </a:rPr>
              <a:t> Pancasila. </a:t>
            </a:r>
            <a:endParaRPr lang="en-US" dirty="0">
              <a:latin typeface="Abadi" panose="020B0604020104020204" pitchFamily="34" charset="0"/>
            </a:endParaRPr>
          </a:p>
        </p:txBody>
      </p:sp>
      <p:sp>
        <p:nvSpPr>
          <p:cNvPr id="5" name="Google Shape;577;p38">
            <a:extLst>
              <a:ext uri="{FF2B5EF4-FFF2-40B4-BE49-F238E27FC236}">
                <a16:creationId xmlns:a16="http://schemas.microsoft.com/office/drawing/2014/main" id="{76636268-7F48-873A-2077-5DA96A8F4466}"/>
              </a:ext>
            </a:extLst>
          </p:cNvPr>
          <p:cNvSpPr txBox="1">
            <a:spLocks/>
          </p:cNvSpPr>
          <p:nvPr/>
        </p:nvSpPr>
        <p:spPr>
          <a:xfrm>
            <a:off x="592123" y="2084068"/>
            <a:ext cx="12894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en" sz="2200" b="1" dirty="0">
                <a:solidFill>
                  <a:schemeClr val="tx2">
                    <a:lumMod val="75000"/>
                  </a:schemeClr>
                </a:solidFill>
                <a:latin typeface="DM Sans" pitchFamily="2" charset="77"/>
              </a:rPr>
              <a:t>01</a:t>
            </a:r>
          </a:p>
        </p:txBody>
      </p:sp>
      <p:cxnSp>
        <p:nvCxnSpPr>
          <p:cNvPr id="6" name="Google Shape;579;p38">
            <a:extLst>
              <a:ext uri="{FF2B5EF4-FFF2-40B4-BE49-F238E27FC236}">
                <a16:creationId xmlns:a16="http://schemas.microsoft.com/office/drawing/2014/main" id="{F783D2A7-9391-6CC8-B665-7BAE1E52FA56}"/>
              </a:ext>
            </a:extLst>
          </p:cNvPr>
          <p:cNvCxnSpPr>
            <a:cxnSpLocks/>
          </p:cNvCxnSpPr>
          <p:nvPr/>
        </p:nvCxnSpPr>
        <p:spPr>
          <a:xfrm>
            <a:off x="945635" y="2728414"/>
            <a:ext cx="582376" cy="0"/>
          </a:xfrm>
          <a:prstGeom prst="straightConnector1">
            <a:avLst/>
          </a:prstGeom>
          <a:noFill/>
          <a:ln w="9525" cap="rnd" cmpd="sng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118460A7-8D5C-AFA1-0975-596A949E9AEC}"/>
              </a:ext>
            </a:extLst>
          </p:cNvPr>
          <p:cNvSpPr txBox="1"/>
          <p:nvPr/>
        </p:nvSpPr>
        <p:spPr>
          <a:xfrm>
            <a:off x="1528011" y="2512970"/>
            <a:ext cx="55658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200" b="1" dirty="0">
                <a:solidFill>
                  <a:schemeClr val="tx2">
                    <a:lumMod val="75000"/>
                  </a:schemeClr>
                </a:solidFill>
                <a:latin typeface="DM Sans" pitchFamily="2" charset="77"/>
              </a:rPr>
              <a:t>Pengertian Globalisasi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B9041E4-4BD5-08DB-3584-F62C81954D2A}"/>
              </a:ext>
            </a:extLst>
          </p:cNvPr>
          <p:cNvSpPr txBox="1"/>
          <p:nvPr/>
        </p:nvSpPr>
        <p:spPr>
          <a:xfrm>
            <a:off x="1528011" y="2959861"/>
            <a:ext cx="622032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Dalam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KBBI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dikatakan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bahwa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globalisasi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dapat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dipahami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sebagai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proses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masuknya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ke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ruang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lingkup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dunia.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Menurut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Anthony Giddens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,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globalisasi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merupakan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intensifikasi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hubungan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sosial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secara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mendunia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sehingga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menghubungkan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antara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peristiwa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di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satu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lokasi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dan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lokasi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lainnya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serta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menyebabkan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terjadinya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perubahan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pada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keduanya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. 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Emanuel Richter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berpendapat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bahwa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globalisasi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dapat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dimengerti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sebagai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suatu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jaringan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kerja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global yang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mempersatukan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masyarakat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secara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bersamaan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yang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sebelumnya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tersebar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dan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terisolasi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ke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dalam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saling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ketergantungan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dan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persatuan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effectLst/>
                <a:latin typeface="MuseoSans"/>
              </a:rPr>
              <a:t> dunia. </a:t>
            </a:r>
            <a:endParaRPr lang="en-US" sz="16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825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6" b="1786"/>
          <a:stretch/>
        </p:blipFill>
        <p:spPr>
          <a:xfrm>
            <a:off x="0" y="0"/>
            <a:ext cx="12192002" cy="6858001"/>
          </a:xfrm>
          <a:prstGeom prst="rect">
            <a:avLst/>
          </a:prstGeom>
        </p:spPr>
      </p:pic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6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0A64C203-147E-8781-826D-FF1834D56503}"/>
              </a:ext>
            </a:extLst>
          </p:cNvPr>
          <p:cNvSpPr/>
          <p:nvPr/>
        </p:nvSpPr>
        <p:spPr>
          <a:xfrm flipH="1">
            <a:off x="0" y="0"/>
            <a:ext cx="9721516" cy="6297084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4000">
                <a:schemeClr val="bg1"/>
              </a:gs>
              <a:gs pos="83000">
                <a:schemeClr val="bg1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5338B0D-10E8-F131-53B7-78545F0BBCF0}"/>
              </a:ext>
            </a:extLst>
          </p:cNvPr>
          <p:cNvSpPr txBox="1"/>
          <p:nvPr/>
        </p:nvSpPr>
        <p:spPr>
          <a:xfrm>
            <a:off x="1930845" y="699904"/>
            <a:ext cx="47548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chemeClr val="accent5">
                    <a:lumMod val="50000"/>
                  </a:schemeClr>
                </a:solidFill>
                <a:latin typeface="Eras Bold ITC" panose="020B0602030504020804" pitchFamily="34" charset="77"/>
              </a:rPr>
              <a:t>Jati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Eras Bold ITC" panose="020B0602030504020804" pitchFamily="34" charset="77"/>
              </a:rPr>
              <a:t> </a:t>
            </a:r>
            <a:r>
              <a:rPr lang="en-US" sz="2800" b="1" dirty="0" err="1">
                <a:solidFill>
                  <a:schemeClr val="accent5">
                    <a:lumMod val="50000"/>
                  </a:schemeClr>
                </a:solidFill>
                <a:latin typeface="Eras Bold ITC" panose="020B0602030504020804" pitchFamily="34" charset="77"/>
              </a:rPr>
              <a:t>Diri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Eras Bold ITC" panose="020B0602030504020804" pitchFamily="34" charset="77"/>
              </a:rPr>
              <a:t> </a:t>
            </a:r>
            <a:r>
              <a:rPr lang="en-US" sz="2800" b="1" dirty="0" err="1">
                <a:solidFill>
                  <a:schemeClr val="accent5">
                    <a:lumMod val="50000"/>
                  </a:schemeClr>
                </a:solidFill>
                <a:latin typeface="Eras Bold ITC" panose="020B0602030504020804" pitchFamily="34" charset="77"/>
              </a:rPr>
              <a:t>Bangsa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Eras Bold ITC" panose="020B0602030504020804" pitchFamily="34" charset="77"/>
              </a:rPr>
              <a:t> dan </a:t>
            </a:r>
            <a:r>
              <a:rPr lang="en-US" sz="2800" b="1" dirty="0" err="1">
                <a:solidFill>
                  <a:schemeClr val="accent5">
                    <a:lumMod val="50000"/>
                  </a:schemeClr>
                </a:solidFill>
                <a:latin typeface="Eras Bold ITC" panose="020B0602030504020804" pitchFamily="34" charset="77"/>
              </a:rPr>
              <a:t>Budaya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Eras Bold ITC" panose="020B0602030504020804" pitchFamily="34" charset="77"/>
              </a:rPr>
              <a:t> Nasional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9C5CF323-0DE5-14D4-4428-AF0227C0B65A}"/>
              </a:ext>
            </a:extLst>
          </p:cNvPr>
          <p:cNvSpPr/>
          <p:nvPr/>
        </p:nvSpPr>
        <p:spPr>
          <a:xfrm>
            <a:off x="647485" y="560854"/>
            <a:ext cx="1228725" cy="1153584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3490F98-1D95-9233-2470-824BA55E192C}"/>
              </a:ext>
            </a:extLst>
          </p:cNvPr>
          <p:cNvSpPr txBox="1"/>
          <p:nvPr/>
        </p:nvSpPr>
        <p:spPr>
          <a:xfrm>
            <a:off x="535173" y="2677305"/>
            <a:ext cx="4951228" cy="3062377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sz="1700" dirty="0" err="1">
                <a:solidFill>
                  <a:schemeClr val="tx1"/>
                </a:solidFill>
                <a:latin typeface="Baghdad" pitchFamily="2" charset="-78"/>
                <a:cs typeface="Baghdad" pitchFamily="2" charset="-78"/>
              </a:rPr>
              <a:t>Peserta</a:t>
            </a:r>
            <a:r>
              <a:rPr lang="en-US" sz="1700" dirty="0">
                <a:solidFill>
                  <a:schemeClr val="tx1"/>
                </a:solidFill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Baghdad" pitchFamily="2" charset="-78"/>
                <a:cs typeface="Baghdad" pitchFamily="2" charset="-78"/>
              </a:rPr>
              <a:t>didik</a:t>
            </a:r>
            <a:r>
              <a:rPr lang="en-US" sz="1700" dirty="0">
                <a:solidFill>
                  <a:schemeClr val="tx1"/>
                </a:solidFill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Baghdad" pitchFamily="2" charset="-78"/>
                <a:cs typeface="Baghdad" pitchFamily="2" charset="-78"/>
              </a:rPr>
              <a:t>diharapkan</a:t>
            </a:r>
            <a:r>
              <a:rPr lang="en-US" sz="1700" dirty="0">
                <a:solidFill>
                  <a:schemeClr val="tx1"/>
                </a:solidFill>
                <a:latin typeface="Baghdad" pitchFamily="2" charset="-78"/>
                <a:cs typeface="Baghdad" pitchFamily="2" charset="-78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Baghdad" pitchFamily="2" charset="-78"/>
                <a:cs typeface="Baghdad" pitchFamily="2" charset="-78"/>
              </a:rPr>
              <a:t>mampu</a:t>
            </a:r>
            <a:r>
              <a:rPr lang="en-US" sz="1700" dirty="0">
                <a:solidFill>
                  <a:schemeClr val="tx1"/>
                </a:solidFill>
                <a:latin typeface="Baghdad" pitchFamily="2" charset="-78"/>
                <a:cs typeface="Baghdad" pitchFamily="2" charset="-78"/>
              </a:rPr>
              <a:t>: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sz="16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menunjukkan</a:t>
            </a:r>
            <a:r>
              <a:rPr lang="en-US" sz="16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rasa </a:t>
            </a:r>
            <a:r>
              <a:rPr lang="en-US" sz="16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syukur</a:t>
            </a:r>
            <a:r>
              <a:rPr lang="en-US" sz="16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6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kepada</a:t>
            </a:r>
            <a:r>
              <a:rPr lang="en-US" sz="16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6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Tuhan</a:t>
            </a:r>
            <a:r>
              <a:rPr lang="en-US" sz="16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Yang </a:t>
            </a:r>
            <a:r>
              <a:rPr lang="en-US" sz="16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Maha</a:t>
            </a:r>
            <a:r>
              <a:rPr lang="en-US" sz="16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6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Esa</a:t>
            </a:r>
            <a:r>
              <a:rPr lang="en-US" sz="16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6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atas</a:t>
            </a:r>
            <a:r>
              <a:rPr lang="en-US" sz="16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6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nilai-nilai</a:t>
            </a:r>
            <a:r>
              <a:rPr lang="en-US" sz="16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6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luhur</a:t>
            </a:r>
            <a:r>
              <a:rPr lang="en-US" sz="16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6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kebudayaan</a:t>
            </a:r>
            <a:r>
              <a:rPr lang="en-US" sz="16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yang </a:t>
            </a:r>
            <a:r>
              <a:rPr lang="en-US" sz="16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dimiliki</a:t>
            </a:r>
            <a:r>
              <a:rPr lang="en-US" sz="16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6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masyarakat</a:t>
            </a:r>
            <a:r>
              <a:rPr lang="en-US" sz="16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Indonesia; 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sz="16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mengidentifikasi</a:t>
            </a:r>
            <a:r>
              <a:rPr lang="en-US" sz="16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6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kebudayaan</a:t>
            </a:r>
            <a:r>
              <a:rPr lang="en-US" sz="16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6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nasional</a:t>
            </a:r>
            <a:r>
              <a:rPr lang="en-US" sz="16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6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sebagai</a:t>
            </a:r>
            <a:r>
              <a:rPr lang="en-US" sz="16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6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identitas</a:t>
            </a:r>
            <a:r>
              <a:rPr lang="en-US" sz="16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dan </a:t>
            </a:r>
            <a:r>
              <a:rPr lang="en-US" sz="16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jati</a:t>
            </a:r>
            <a:r>
              <a:rPr lang="en-US" sz="16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6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diri</a:t>
            </a:r>
            <a:r>
              <a:rPr lang="en-US" sz="16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6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bangsa</a:t>
            </a:r>
            <a:r>
              <a:rPr lang="en-US" sz="16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; </a:t>
            </a:r>
            <a:endParaRPr lang="en-US" sz="1600" dirty="0">
              <a:solidFill>
                <a:schemeClr val="tx1"/>
              </a:solidFill>
              <a:latin typeface="Baghdad" pitchFamily="2" charset="-78"/>
              <a:cs typeface="Baghdad" pitchFamily="2" charset="-78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en-US" sz="16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membiasakan</a:t>
            </a:r>
            <a:r>
              <a:rPr lang="en-US" sz="16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6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diri</a:t>
            </a:r>
            <a:r>
              <a:rPr lang="en-US" sz="16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6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untuk</a:t>
            </a:r>
            <a:r>
              <a:rPr lang="en-US" sz="16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6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melestarikan</a:t>
            </a:r>
            <a:r>
              <a:rPr lang="en-US" sz="16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dan </a:t>
            </a:r>
            <a:r>
              <a:rPr lang="en-US" sz="16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memajukan</a:t>
            </a:r>
            <a:r>
              <a:rPr lang="en-US" sz="16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6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kebudayaan</a:t>
            </a:r>
            <a:r>
              <a:rPr lang="en-US" sz="16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6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nasional</a:t>
            </a:r>
            <a:r>
              <a:rPr lang="en-US" sz="16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; 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sz="16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menunjukkan</a:t>
            </a:r>
            <a:r>
              <a:rPr lang="en-US" sz="16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6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sikap</a:t>
            </a:r>
            <a:r>
              <a:rPr lang="en-US" sz="16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6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menghayati</a:t>
            </a:r>
            <a:r>
              <a:rPr lang="en-US" sz="16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6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budaya</a:t>
            </a:r>
            <a:r>
              <a:rPr lang="en-US" sz="16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6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nasional</a:t>
            </a:r>
            <a:r>
              <a:rPr lang="en-US" sz="16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6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sebagai</a:t>
            </a:r>
            <a:r>
              <a:rPr lang="en-US" sz="16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6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alat</a:t>
            </a:r>
            <a:r>
              <a:rPr lang="en-US" sz="16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6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pemersatu</a:t>
            </a:r>
            <a:r>
              <a:rPr lang="en-US" sz="16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6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bangsa</a:t>
            </a:r>
            <a:r>
              <a:rPr lang="en-US" sz="16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; dan </a:t>
            </a:r>
            <a:endParaRPr lang="en-US" sz="1600" dirty="0">
              <a:solidFill>
                <a:schemeClr val="tx1"/>
              </a:solidFill>
              <a:latin typeface="Baghdad" pitchFamily="2" charset="-78"/>
              <a:cs typeface="Baghdad" pitchFamily="2" charset="-78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en-US" sz="16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mempertahankan</a:t>
            </a:r>
            <a:r>
              <a:rPr lang="en-US" sz="16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6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kebudayaan</a:t>
            </a:r>
            <a:r>
              <a:rPr lang="en-US" sz="16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6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nasional</a:t>
            </a:r>
            <a:r>
              <a:rPr lang="en-US" sz="16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6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dalam</a:t>
            </a:r>
            <a:r>
              <a:rPr lang="en-US" sz="16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6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menghadapi</a:t>
            </a:r>
            <a:r>
              <a:rPr lang="en-US" sz="16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6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tantangan</a:t>
            </a:r>
            <a:r>
              <a:rPr lang="en-US" sz="16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 </a:t>
            </a:r>
            <a:r>
              <a:rPr lang="en-US" sz="1600" dirty="0" err="1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globalisasi</a:t>
            </a:r>
            <a:r>
              <a:rPr lang="en-US" sz="1600" dirty="0">
                <a:solidFill>
                  <a:schemeClr val="tx1"/>
                </a:solidFill>
                <a:effectLst/>
                <a:latin typeface="Baghdad" pitchFamily="2" charset="-78"/>
                <a:cs typeface="Baghdad" pitchFamily="2" charset="-78"/>
              </a:rPr>
              <a:t>. 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EE00A13-B61C-0664-2FCA-17219E23003E}"/>
              </a:ext>
            </a:extLst>
          </p:cNvPr>
          <p:cNvSpPr/>
          <p:nvPr/>
        </p:nvSpPr>
        <p:spPr>
          <a:xfrm>
            <a:off x="536995" y="600166"/>
            <a:ext cx="1228725" cy="1153584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57BC69A-6DE8-92C1-EF31-CBD5B6981280}"/>
              </a:ext>
            </a:extLst>
          </p:cNvPr>
          <p:cNvSpPr txBox="1"/>
          <p:nvPr/>
        </p:nvSpPr>
        <p:spPr>
          <a:xfrm>
            <a:off x="647485" y="699904"/>
            <a:ext cx="10001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Eras Bold ITC" panose="020B0602030504020804" pitchFamily="34" charset="77"/>
              </a:rPr>
              <a:t>Bab 5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685D9F3D-41D7-E528-115E-B12D3229E566}"/>
              </a:ext>
            </a:extLst>
          </p:cNvPr>
          <p:cNvSpPr/>
          <p:nvPr/>
        </p:nvSpPr>
        <p:spPr>
          <a:xfrm>
            <a:off x="521362" y="2126589"/>
            <a:ext cx="2503170" cy="548640"/>
          </a:xfrm>
          <a:prstGeom prst="round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75D4077-6BA2-B621-F66F-2E061C097AB0}"/>
              </a:ext>
            </a:extLst>
          </p:cNvPr>
          <p:cNvSpPr txBox="1"/>
          <p:nvPr/>
        </p:nvSpPr>
        <p:spPr>
          <a:xfrm>
            <a:off x="425076" y="2243659"/>
            <a:ext cx="2681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latin typeface="Oriya MN" pitchFamily="2" charset="0"/>
                <a:cs typeface="Oriya MN" pitchFamily="2" charset="0"/>
              </a:rPr>
              <a:t>Tujuan</a:t>
            </a:r>
            <a:r>
              <a:rPr lang="en-US" b="1" dirty="0">
                <a:latin typeface="Oriya MN" pitchFamily="2" charset="0"/>
                <a:cs typeface="Oriya MN" pitchFamily="2" charset="0"/>
              </a:rPr>
              <a:t> </a:t>
            </a:r>
            <a:r>
              <a:rPr lang="en-US" b="1" dirty="0" err="1">
                <a:latin typeface="Oriya MN" pitchFamily="2" charset="0"/>
                <a:cs typeface="Oriya MN" pitchFamily="2" charset="0"/>
              </a:rPr>
              <a:t>Pembelajaran</a:t>
            </a:r>
            <a:endParaRPr lang="en-US" b="1" dirty="0">
              <a:latin typeface="Oriya MN" pitchFamily="2" charset="0"/>
              <a:cs typeface="Oriya M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4626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A picture containing screenshot, design, text, circle&#10;&#10;Description automatically generated">
            <a:extLst>
              <a:ext uri="{FF2B5EF4-FFF2-40B4-BE49-F238E27FC236}">
                <a16:creationId xmlns:a16="http://schemas.microsoft.com/office/drawing/2014/main" id="{4036A220-71F5-47B5-CD14-E5839692BAA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0285" t="-8191" r="1" b="57582"/>
          <a:stretch/>
        </p:blipFill>
        <p:spPr>
          <a:xfrm>
            <a:off x="3583579" y="2826294"/>
            <a:ext cx="9843662" cy="3470790"/>
          </a:xfrm>
          <a:prstGeom prst="rect">
            <a:avLst/>
          </a:prstGeom>
        </p:spPr>
      </p:pic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5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Google Shape;577;p38">
            <a:extLst>
              <a:ext uri="{FF2B5EF4-FFF2-40B4-BE49-F238E27FC236}">
                <a16:creationId xmlns:a16="http://schemas.microsoft.com/office/drawing/2014/main" id="{22D262A9-86B6-CC54-DEC4-4B0A7D565798}"/>
              </a:ext>
            </a:extLst>
          </p:cNvPr>
          <p:cNvSpPr txBox="1">
            <a:spLocks/>
          </p:cNvSpPr>
          <p:nvPr/>
        </p:nvSpPr>
        <p:spPr>
          <a:xfrm>
            <a:off x="0" y="-82621"/>
            <a:ext cx="12894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en" sz="2200" b="1" dirty="0">
                <a:solidFill>
                  <a:schemeClr val="tx2">
                    <a:lumMod val="75000"/>
                  </a:schemeClr>
                </a:solidFill>
                <a:latin typeface="DM Sans" pitchFamily="2" charset="77"/>
              </a:rPr>
              <a:t>02</a:t>
            </a:r>
          </a:p>
        </p:txBody>
      </p:sp>
      <p:cxnSp>
        <p:nvCxnSpPr>
          <p:cNvPr id="3" name="Google Shape;579;p38">
            <a:extLst>
              <a:ext uri="{FF2B5EF4-FFF2-40B4-BE49-F238E27FC236}">
                <a16:creationId xmlns:a16="http://schemas.microsoft.com/office/drawing/2014/main" id="{4FAD87FB-12EB-21B9-F73C-D7C617510F42}"/>
              </a:ext>
            </a:extLst>
          </p:cNvPr>
          <p:cNvCxnSpPr>
            <a:cxnSpLocks/>
          </p:cNvCxnSpPr>
          <p:nvPr/>
        </p:nvCxnSpPr>
        <p:spPr>
          <a:xfrm>
            <a:off x="353512" y="561725"/>
            <a:ext cx="582376" cy="0"/>
          </a:xfrm>
          <a:prstGeom prst="straightConnector1">
            <a:avLst/>
          </a:prstGeom>
          <a:noFill/>
          <a:ln w="9525" cap="rnd" cmpd="sng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33CC10EB-A2FC-F249-FA2D-FC82F34E31E0}"/>
              </a:ext>
            </a:extLst>
          </p:cNvPr>
          <p:cNvSpPr txBox="1"/>
          <p:nvPr/>
        </p:nvSpPr>
        <p:spPr>
          <a:xfrm>
            <a:off x="935888" y="346281"/>
            <a:ext cx="55658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200" b="1" dirty="0" err="1">
                <a:solidFill>
                  <a:schemeClr val="tx2">
                    <a:lumMod val="75000"/>
                  </a:schemeClr>
                </a:solidFill>
                <a:latin typeface="DM Sans" pitchFamily="2" charset="77"/>
              </a:rPr>
              <a:t>Dimensi-Dimensi</a:t>
            </a:r>
            <a:r>
              <a:rPr lang="id-ID" sz="2200" b="1" dirty="0">
                <a:solidFill>
                  <a:schemeClr val="tx2">
                    <a:lumMod val="75000"/>
                  </a:schemeClr>
                </a:solidFill>
                <a:latin typeface="DM Sans" pitchFamily="2" charset="77"/>
              </a:rPr>
              <a:t> Globalisasi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BF027C78-A924-62DF-9B3F-3DB84B0C432A}"/>
              </a:ext>
            </a:extLst>
          </p:cNvPr>
          <p:cNvSpPr/>
          <p:nvPr/>
        </p:nvSpPr>
        <p:spPr>
          <a:xfrm>
            <a:off x="960010" y="1299797"/>
            <a:ext cx="4655419" cy="1527430"/>
          </a:xfrm>
          <a:prstGeom prst="roundRect">
            <a:avLst>
              <a:gd name="adj" fmla="val 77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1400" dirty="0" err="1">
                <a:effectLst/>
                <a:latin typeface="MuseoSans"/>
              </a:rPr>
              <a:t>Globalisasi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ekonomi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dapat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dilihat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antara</a:t>
            </a:r>
            <a:r>
              <a:rPr lang="en-US" sz="1400" dirty="0">
                <a:effectLst/>
                <a:latin typeface="MuseoSans"/>
              </a:rPr>
              <a:t> lain </a:t>
            </a:r>
            <a:r>
              <a:rPr lang="en-US" sz="1400" dirty="0" err="1">
                <a:effectLst/>
                <a:latin typeface="MuseoSans"/>
              </a:rPr>
              <a:t>dalam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peningkatan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perdagangan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internasional</a:t>
            </a:r>
            <a:r>
              <a:rPr lang="en-US" sz="1400" dirty="0">
                <a:effectLst/>
                <a:latin typeface="MuseoSans"/>
              </a:rPr>
              <a:t>, </a:t>
            </a:r>
            <a:r>
              <a:rPr lang="en-US" sz="1400" dirty="0" err="1">
                <a:effectLst/>
                <a:latin typeface="MuseoSans"/>
              </a:rPr>
              <a:t>investasi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asing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langsung</a:t>
            </a:r>
            <a:r>
              <a:rPr lang="en-US" sz="1400" dirty="0">
                <a:effectLst/>
                <a:latin typeface="MuseoSans"/>
              </a:rPr>
              <a:t>, </a:t>
            </a:r>
            <a:r>
              <a:rPr lang="en-US" sz="1400" dirty="0" err="1">
                <a:effectLst/>
                <a:latin typeface="MuseoSans"/>
              </a:rPr>
              <a:t>globalisasi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arus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keuangan</a:t>
            </a:r>
            <a:r>
              <a:rPr lang="en-US" sz="1400" dirty="0">
                <a:effectLst/>
                <a:latin typeface="MuseoSans"/>
              </a:rPr>
              <a:t>, pasar, </a:t>
            </a:r>
            <a:r>
              <a:rPr lang="en-US" sz="1400" dirty="0" err="1">
                <a:effectLst/>
                <a:latin typeface="MuseoSans"/>
              </a:rPr>
              <a:t>perusahaan</a:t>
            </a:r>
            <a:r>
              <a:rPr lang="en-US" sz="1400" dirty="0">
                <a:effectLst/>
                <a:latin typeface="MuseoSans"/>
              </a:rPr>
              <a:t> dan </a:t>
            </a:r>
            <a:r>
              <a:rPr lang="en-US" sz="1400" dirty="0" err="1">
                <a:effectLst/>
                <a:latin typeface="MuseoSans"/>
              </a:rPr>
              <a:t>pola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konsumen</a:t>
            </a:r>
            <a:r>
              <a:rPr lang="en-US" sz="1400" dirty="0">
                <a:effectLst/>
                <a:latin typeface="MuseoSans"/>
              </a:rPr>
              <a:t>, </a:t>
            </a:r>
            <a:r>
              <a:rPr lang="en-US" sz="1400" dirty="0" err="1">
                <a:effectLst/>
                <a:latin typeface="MuseoSans"/>
              </a:rPr>
              <a:t>serta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difusi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teknologi</a:t>
            </a:r>
            <a:r>
              <a:rPr lang="en-US" sz="1400" dirty="0">
                <a:effectLst/>
                <a:latin typeface="MuseoSans"/>
              </a:rPr>
              <a:t> dan </a:t>
            </a:r>
            <a:r>
              <a:rPr lang="en-US" sz="1400" dirty="0" err="1">
                <a:effectLst/>
                <a:latin typeface="MuseoSans"/>
              </a:rPr>
              <a:t>pengetahuan</a:t>
            </a:r>
            <a:r>
              <a:rPr lang="en-US" sz="1400" dirty="0">
                <a:effectLst/>
                <a:latin typeface="MuseoSans"/>
              </a:rPr>
              <a:t> yang </a:t>
            </a:r>
            <a:r>
              <a:rPr lang="en-US" sz="1400" dirty="0" err="1">
                <a:effectLst/>
                <a:latin typeface="MuseoSans"/>
              </a:rPr>
              <a:t>terkait</a:t>
            </a:r>
            <a:r>
              <a:rPr lang="en-US" sz="1400" dirty="0">
                <a:effectLst/>
                <a:latin typeface="MuseoSans"/>
              </a:rPr>
              <a:t> di </a:t>
            </a:r>
            <a:r>
              <a:rPr lang="en-US" sz="1400" dirty="0" err="1">
                <a:effectLst/>
                <a:latin typeface="MuseoSans"/>
              </a:rPr>
              <a:t>seluruh</a:t>
            </a:r>
            <a:r>
              <a:rPr lang="en-US" sz="1400" dirty="0">
                <a:effectLst/>
                <a:latin typeface="MuseoSans"/>
              </a:rPr>
              <a:t> dunia.</a:t>
            </a:r>
            <a:endParaRPr lang="en-US" sz="1100" dirty="0"/>
          </a:p>
        </p:txBody>
      </p:sp>
      <p:sp>
        <p:nvSpPr>
          <p:cNvPr id="9" name="Google Shape;467;p34">
            <a:extLst>
              <a:ext uri="{FF2B5EF4-FFF2-40B4-BE49-F238E27FC236}">
                <a16:creationId xmlns:a16="http://schemas.microsoft.com/office/drawing/2014/main" id="{776FE388-0E73-0F3B-7AC5-F7AC9F312E37}"/>
              </a:ext>
            </a:extLst>
          </p:cNvPr>
          <p:cNvSpPr/>
          <p:nvPr/>
        </p:nvSpPr>
        <p:spPr>
          <a:xfrm>
            <a:off x="960010" y="858834"/>
            <a:ext cx="715132" cy="6503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dist="38100" dir="3960000" algn="bl" rotWithShape="0">
              <a:schemeClr val="accen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endParaRPr lang="en" sz="2000" b="1" dirty="0">
              <a:solidFill>
                <a:schemeClr val="bg1"/>
              </a:solidFill>
              <a:latin typeface="Eras Demi ITC" panose="020B0602030504020804" pitchFamily="34" charset="77"/>
            </a:endParaRPr>
          </a:p>
          <a:p>
            <a:pPr algn="ctr"/>
            <a:r>
              <a:rPr lang="en" sz="2000" b="1" dirty="0">
                <a:solidFill>
                  <a:schemeClr val="bg1"/>
                </a:solidFill>
                <a:latin typeface="Eras Demi ITC" panose="020B0602030504020804" pitchFamily="34" charset="77"/>
              </a:rPr>
              <a:t>a.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</p:txBody>
      </p:sp>
      <p:sp>
        <p:nvSpPr>
          <p:cNvPr id="10" name="Google Shape;471;p34">
            <a:extLst>
              <a:ext uri="{FF2B5EF4-FFF2-40B4-BE49-F238E27FC236}">
                <a16:creationId xmlns:a16="http://schemas.microsoft.com/office/drawing/2014/main" id="{2BD52275-2BEB-6304-5938-A40D8DEEAFCA}"/>
              </a:ext>
            </a:extLst>
          </p:cNvPr>
          <p:cNvSpPr/>
          <p:nvPr/>
        </p:nvSpPr>
        <p:spPr>
          <a:xfrm>
            <a:off x="1459799" y="1028749"/>
            <a:ext cx="3146380" cy="345888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err="1">
                <a:solidFill>
                  <a:schemeClr val="bg1"/>
                </a:solidFill>
              </a:rPr>
              <a:t>Globalisasi</a:t>
            </a:r>
            <a:r>
              <a:rPr lang="en-US" b="1" dirty="0">
                <a:solidFill>
                  <a:schemeClr val="bg1"/>
                </a:solidFill>
              </a:rPr>
              <a:t> Ekonomi</a:t>
            </a:r>
            <a:endParaRPr b="1" dirty="0">
              <a:solidFill>
                <a:schemeClr val="bg1"/>
              </a:solidFill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A6B7A316-583D-2D0F-E280-4CCFAC08040E}"/>
              </a:ext>
            </a:extLst>
          </p:cNvPr>
          <p:cNvSpPr/>
          <p:nvPr/>
        </p:nvSpPr>
        <p:spPr>
          <a:xfrm>
            <a:off x="6624817" y="1299797"/>
            <a:ext cx="4787220" cy="2309050"/>
          </a:xfrm>
          <a:prstGeom prst="roundRect">
            <a:avLst>
              <a:gd name="adj" fmla="val 77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1400" dirty="0" err="1">
                <a:effectLst/>
                <a:latin typeface="MuseoSans"/>
              </a:rPr>
              <a:t>Globalisasi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politik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mengacu</a:t>
            </a:r>
            <a:r>
              <a:rPr lang="en-US" sz="1400" dirty="0">
                <a:effectLst/>
                <a:latin typeface="MuseoSans"/>
              </a:rPr>
              <a:t> pada </a:t>
            </a:r>
            <a:r>
              <a:rPr lang="en-US" sz="1400" dirty="0" err="1">
                <a:effectLst/>
                <a:latin typeface="MuseoSans"/>
              </a:rPr>
              <a:t>pertumbuhan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sistem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politik</a:t>
            </a:r>
            <a:r>
              <a:rPr lang="en-US" sz="1400" dirty="0">
                <a:effectLst/>
                <a:latin typeface="MuseoSans"/>
              </a:rPr>
              <a:t> di </a:t>
            </a:r>
            <a:r>
              <a:rPr lang="en-US" sz="1400" dirty="0" err="1">
                <a:effectLst/>
                <a:latin typeface="MuseoSans"/>
              </a:rPr>
              <a:t>seluruh</a:t>
            </a:r>
            <a:r>
              <a:rPr lang="en-US" sz="1400" dirty="0">
                <a:effectLst/>
                <a:latin typeface="MuseoSans"/>
              </a:rPr>
              <a:t> dunia, </a:t>
            </a:r>
            <a:r>
              <a:rPr lang="en-US" sz="1400" dirty="0" err="1">
                <a:effectLst/>
                <a:latin typeface="MuseoSans"/>
              </a:rPr>
              <a:t>baik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dalam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ukuran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maupun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kompleksitasnya</a:t>
            </a:r>
            <a:r>
              <a:rPr lang="en-US" sz="1400" dirty="0">
                <a:effectLst/>
                <a:latin typeface="MuseoSans"/>
              </a:rPr>
              <a:t>. </a:t>
            </a:r>
            <a:r>
              <a:rPr lang="en-US" sz="1400" dirty="0" err="1">
                <a:effectLst/>
                <a:latin typeface="MuseoSans"/>
              </a:rPr>
              <a:t>Globalisasi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politik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menunjukkan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tumbuhnya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kekuatan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institusi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pemerintahan</a:t>
            </a:r>
            <a:r>
              <a:rPr lang="en-US" sz="1400" dirty="0">
                <a:effectLst/>
                <a:latin typeface="MuseoSans"/>
              </a:rPr>
              <a:t> global, </a:t>
            </a:r>
            <a:r>
              <a:rPr lang="en-US" sz="1400" dirty="0" err="1">
                <a:effectLst/>
                <a:latin typeface="MuseoSans"/>
              </a:rPr>
              <a:t>seperti</a:t>
            </a:r>
            <a:r>
              <a:rPr lang="en-US" sz="1400" dirty="0">
                <a:effectLst/>
                <a:latin typeface="MuseoSans"/>
              </a:rPr>
              <a:t> Bank Dunia, Dana </a:t>
            </a:r>
            <a:r>
              <a:rPr lang="en-US" sz="1400" dirty="0" err="1">
                <a:effectLst/>
                <a:latin typeface="MuseoSans"/>
              </a:rPr>
              <a:t>Moneter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Internasional</a:t>
            </a:r>
            <a:r>
              <a:rPr lang="en-US" sz="1400" dirty="0">
                <a:effectLst/>
                <a:latin typeface="MuseoSans"/>
              </a:rPr>
              <a:t> (IMF), dan </a:t>
            </a:r>
            <a:r>
              <a:rPr lang="en-US" sz="1400" dirty="0" err="1">
                <a:effectLst/>
                <a:latin typeface="MuseoSans"/>
              </a:rPr>
              <a:t>Organisasi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Perdagangan</a:t>
            </a:r>
            <a:r>
              <a:rPr lang="en-US" sz="1400" dirty="0">
                <a:effectLst/>
                <a:latin typeface="MuseoSans"/>
              </a:rPr>
              <a:t> Dunia (WTO). </a:t>
            </a:r>
            <a:r>
              <a:rPr lang="en-US" sz="1400" dirty="0" err="1">
                <a:effectLst/>
                <a:latin typeface="MuseoSans"/>
              </a:rPr>
              <a:t>Dengan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adanya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globalisasi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politik</a:t>
            </a:r>
            <a:r>
              <a:rPr lang="en-US" sz="1400" dirty="0">
                <a:effectLst/>
                <a:latin typeface="MuseoSans"/>
              </a:rPr>
              <a:t>, </a:t>
            </a:r>
            <a:r>
              <a:rPr lang="en-US" sz="1400" dirty="0" err="1">
                <a:effectLst/>
                <a:latin typeface="MuseoSans"/>
              </a:rPr>
              <a:t>kekuasaan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ekonomi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politik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dapat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berpindah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dari</a:t>
            </a:r>
            <a:r>
              <a:rPr lang="en-US" sz="1400" dirty="0">
                <a:effectLst/>
                <a:latin typeface="MuseoSans"/>
              </a:rPr>
              <a:t> yang </a:t>
            </a:r>
            <a:r>
              <a:rPr lang="en-US" sz="1400" dirty="0" err="1">
                <a:effectLst/>
                <a:latin typeface="MuseoSans"/>
              </a:rPr>
              <a:t>berpusat</a:t>
            </a:r>
            <a:r>
              <a:rPr lang="en-US" sz="1400" dirty="0">
                <a:effectLst/>
                <a:latin typeface="MuseoSans"/>
              </a:rPr>
              <a:t> pada negara </a:t>
            </a:r>
            <a:r>
              <a:rPr lang="en-US" sz="1400" dirty="0" err="1">
                <a:effectLst/>
                <a:latin typeface="MuseoSans"/>
              </a:rPr>
              <a:t>menuju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institusi</a:t>
            </a:r>
            <a:r>
              <a:rPr lang="en-US" sz="1400" dirty="0">
                <a:effectLst/>
                <a:latin typeface="MuseoSans"/>
              </a:rPr>
              <a:t> regional, global, dan </a:t>
            </a:r>
            <a:r>
              <a:rPr lang="en-US" sz="1400" dirty="0" err="1">
                <a:effectLst/>
                <a:latin typeface="MuseoSans"/>
              </a:rPr>
              <a:t>masyarakat</a:t>
            </a:r>
            <a:r>
              <a:rPr lang="en-US" sz="1400" dirty="0">
                <a:effectLst/>
                <a:latin typeface="MuseoSans"/>
              </a:rPr>
              <a:t>.</a:t>
            </a:r>
            <a:endParaRPr lang="en-US" sz="1400" dirty="0"/>
          </a:p>
        </p:txBody>
      </p:sp>
      <p:sp>
        <p:nvSpPr>
          <p:cNvPr id="13" name="Google Shape;467;p34">
            <a:extLst>
              <a:ext uri="{FF2B5EF4-FFF2-40B4-BE49-F238E27FC236}">
                <a16:creationId xmlns:a16="http://schemas.microsoft.com/office/drawing/2014/main" id="{D888468A-572C-9ABB-B287-0DB9C1178BB1}"/>
              </a:ext>
            </a:extLst>
          </p:cNvPr>
          <p:cNvSpPr/>
          <p:nvPr/>
        </p:nvSpPr>
        <p:spPr>
          <a:xfrm>
            <a:off x="6624817" y="858834"/>
            <a:ext cx="715132" cy="6503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dist="38100" dir="3960000" algn="bl" rotWithShape="0">
              <a:schemeClr val="accen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endParaRPr lang="en" sz="2000" b="1" dirty="0">
              <a:solidFill>
                <a:schemeClr val="bg1"/>
              </a:solidFill>
              <a:latin typeface="Eras Demi ITC" panose="020B0602030504020804" pitchFamily="34" charset="77"/>
            </a:endParaRPr>
          </a:p>
          <a:p>
            <a:pPr algn="ctr"/>
            <a:r>
              <a:rPr lang="en" sz="2000" b="1" dirty="0">
                <a:solidFill>
                  <a:schemeClr val="bg1"/>
                </a:solidFill>
                <a:latin typeface="Eras Demi ITC" panose="020B0602030504020804" pitchFamily="34" charset="77"/>
              </a:rPr>
              <a:t>b.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</p:txBody>
      </p:sp>
      <p:sp>
        <p:nvSpPr>
          <p:cNvPr id="14" name="Google Shape;471;p34">
            <a:extLst>
              <a:ext uri="{FF2B5EF4-FFF2-40B4-BE49-F238E27FC236}">
                <a16:creationId xmlns:a16="http://schemas.microsoft.com/office/drawing/2014/main" id="{C83AE259-7B4D-D67A-2E59-8E1C2D7E7577}"/>
              </a:ext>
            </a:extLst>
          </p:cNvPr>
          <p:cNvSpPr/>
          <p:nvPr/>
        </p:nvSpPr>
        <p:spPr>
          <a:xfrm>
            <a:off x="7124606" y="1028749"/>
            <a:ext cx="3146380" cy="345888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err="1">
                <a:solidFill>
                  <a:schemeClr val="bg1"/>
                </a:solidFill>
              </a:rPr>
              <a:t>Globalisasi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Politik</a:t>
            </a:r>
            <a:endParaRPr b="1" dirty="0">
              <a:solidFill>
                <a:schemeClr val="bg1"/>
              </a:solidFill>
            </a:endParaRP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09043211-2032-84F7-D40C-D0CCC0708DFA}"/>
              </a:ext>
            </a:extLst>
          </p:cNvPr>
          <p:cNvSpPr/>
          <p:nvPr/>
        </p:nvSpPr>
        <p:spPr>
          <a:xfrm>
            <a:off x="935888" y="3395949"/>
            <a:ext cx="4679540" cy="1715105"/>
          </a:xfrm>
          <a:prstGeom prst="roundRect">
            <a:avLst>
              <a:gd name="adj" fmla="val 77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1400" dirty="0" err="1">
                <a:effectLst/>
                <a:latin typeface="MuseoSans"/>
              </a:rPr>
              <a:t>Difusi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budaya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telah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menjadi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ciri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globalisasi</a:t>
            </a:r>
            <a:r>
              <a:rPr lang="en-US" sz="1400" dirty="0">
                <a:latin typeface="MuseoSans"/>
              </a:rPr>
              <a:t> yang </a:t>
            </a:r>
            <a:r>
              <a:rPr lang="en-US" sz="1400" dirty="0" err="1">
                <a:effectLst/>
                <a:latin typeface="MuseoSans"/>
              </a:rPr>
              <a:t>menggambarkan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penyebaran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unsur-unsur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kebudayaan</a:t>
            </a:r>
            <a:r>
              <a:rPr lang="en-US" sz="1400" dirty="0">
                <a:effectLst/>
                <a:latin typeface="MuseoSans"/>
              </a:rPr>
              <a:t>. </a:t>
            </a:r>
            <a:r>
              <a:rPr lang="en-US" sz="1400" dirty="0" err="1">
                <a:effectLst/>
                <a:latin typeface="MuseoSans"/>
              </a:rPr>
              <a:t>Globalisasi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budaya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dapat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membentuk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identitas</a:t>
            </a:r>
            <a:r>
              <a:rPr lang="en-US" sz="1400" dirty="0">
                <a:effectLst/>
                <a:latin typeface="MuseoSans"/>
              </a:rPr>
              <a:t> global </a:t>
            </a:r>
            <a:r>
              <a:rPr lang="en-US" sz="1400" dirty="0" err="1">
                <a:effectLst/>
                <a:latin typeface="MuseoSans"/>
              </a:rPr>
              <a:t>sehingga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kita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mengembangkan</a:t>
            </a:r>
            <a:r>
              <a:rPr lang="en-US" sz="1400" dirty="0">
                <a:effectLst/>
                <a:latin typeface="MuseoSans"/>
              </a:rPr>
              <a:t> rasa </a:t>
            </a:r>
            <a:r>
              <a:rPr lang="en-US" sz="1400" dirty="0" err="1">
                <a:effectLst/>
                <a:latin typeface="MuseoSans"/>
              </a:rPr>
              <a:t>memiliki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terhadap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budaya</a:t>
            </a:r>
            <a:r>
              <a:rPr lang="en-US" sz="1400" dirty="0">
                <a:effectLst/>
                <a:latin typeface="MuseoSans"/>
              </a:rPr>
              <a:t> dunia </a:t>
            </a:r>
            <a:r>
              <a:rPr lang="en-US" sz="1400" dirty="0" err="1">
                <a:effectLst/>
                <a:latin typeface="MuseoSans"/>
              </a:rPr>
              <a:t>dengan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mengadopsi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praktik</a:t>
            </a:r>
            <a:r>
              <a:rPr lang="en-US" sz="1400" dirty="0">
                <a:effectLst/>
                <a:latin typeface="MuseoSans"/>
              </a:rPr>
              <a:t>, </a:t>
            </a:r>
            <a:r>
              <a:rPr lang="en-US" sz="1400" dirty="0" err="1">
                <a:effectLst/>
                <a:latin typeface="MuseoSans"/>
              </a:rPr>
              <a:t>gaya</a:t>
            </a:r>
            <a:r>
              <a:rPr lang="en-US" sz="1400" dirty="0">
                <a:effectLst/>
                <a:latin typeface="MuseoSans"/>
              </a:rPr>
              <a:t>, dan </a:t>
            </a:r>
            <a:r>
              <a:rPr lang="en-US" sz="1400" dirty="0" err="1">
                <a:effectLst/>
                <a:latin typeface="MuseoSans"/>
              </a:rPr>
              <a:t>informasi</a:t>
            </a:r>
            <a:r>
              <a:rPr lang="en-US" sz="1400" dirty="0">
                <a:effectLst/>
                <a:latin typeface="MuseoSans"/>
              </a:rPr>
              <a:t> yang </a:t>
            </a:r>
            <a:r>
              <a:rPr lang="en-US" sz="1400" dirty="0" err="1">
                <a:effectLst/>
                <a:latin typeface="MuseoSans"/>
              </a:rPr>
              <a:t>merupakan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bagian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dari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budaya</a:t>
            </a:r>
            <a:r>
              <a:rPr lang="en-US" sz="1400" dirty="0">
                <a:effectLst/>
                <a:latin typeface="MuseoSans"/>
              </a:rPr>
              <a:t> global. </a:t>
            </a:r>
            <a:endParaRPr lang="en-US" sz="1400" dirty="0"/>
          </a:p>
        </p:txBody>
      </p:sp>
      <p:sp>
        <p:nvSpPr>
          <p:cNvPr id="16" name="Google Shape;467;p34">
            <a:extLst>
              <a:ext uri="{FF2B5EF4-FFF2-40B4-BE49-F238E27FC236}">
                <a16:creationId xmlns:a16="http://schemas.microsoft.com/office/drawing/2014/main" id="{4E4F8675-E05B-2FBE-026F-FCAD86096FAE}"/>
              </a:ext>
            </a:extLst>
          </p:cNvPr>
          <p:cNvSpPr/>
          <p:nvPr/>
        </p:nvSpPr>
        <p:spPr>
          <a:xfrm>
            <a:off x="935888" y="2954987"/>
            <a:ext cx="715132" cy="6503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dist="38100" dir="3960000" algn="bl" rotWithShape="0">
              <a:schemeClr val="accen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endParaRPr lang="en" sz="2000" b="1" dirty="0">
              <a:solidFill>
                <a:schemeClr val="bg1"/>
              </a:solidFill>
              <a:latin typeface="Eras Demi ITC" panose="020B0602030504020804" pitchFamily="34" charset="77"/>
            </a:endParaRPr>
          </a:p>
          <a:p>
            <a:pPr algn="ctr"/>
            <a:r>
              <a:rPr lang="en" sz="2000" b="1" dirty="0">
                <a:solidFill>
                  <a:schemeClr val="bg1"/>
                </a:solidFill>
                <a:latin typeface="Eras Demi ITC" panose="020B0602030504020804" pitchFamily="34" charset="77"/>
              </a:rPr>
              <a:t>c.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</p:txBody>
      </p:sp>
      <p:sp>
        <p:nvSpPr>
          <p:cNvPr id="17" name="Google Shape;471;p34">
            <a:extLst>
              <a:ext uri="{FF2B5EF4-FFF2-40B4-BE49-F238E27FC236}">
                <a16:creationId xmlns:a16="http://schemas.microsoft.com/office/drawing/2014/main" id="{876FA909-8340-93A1-2928-22697CC378AD}"/>
              </a:ext>
            </a:extLst>
          </p:cNvPr>
          <p:cNvSpPr/>
          <p:nvPr/>
        </p:nvSpPr>
        <p:spPr>
          <a:xfrm>
            <a:off x="1435677" y="3124902"/>
            <a:ext cx="3146380" cy="345888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err="1">
                <a:solidFill>
                  <a:schemeClr val="bg1"/>
                </a:solidFill>
              </a:rPr>
              <a:t>Globalisasi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Budaya</a:t>
            </a:r>
            <a:endParaRPr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142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LEGO, cartoon, animation, castle&#10;&#10;Description automatically generated">
            <a:extLst>
              <a:ext uri="{FF2B5EF4-FFF2-40B4-BE49-F238E27FC236}">
                <a16:creationId xmlns:a16="http://schemas.microsoft.com/office/drawing/2014/main" id="{9A6DCDE9-4459-0819-FFFA-ED9D027B81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90578" y="3276207"/>
            <a:ext cx="5254756" cy="3503170"/>
          </a:xfrm>
          <a:prstGeom prst="rect">
            <a:avLst/>
          </a:prstGeom>
        </p:spPr>
      </p:pic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5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Google Shape;577;p38">
            <a:extLst>
              <a:ext uri="{FF2B5EF4-FFF2-40B4-BE49-F238E27FC236}">
                <a16:creationId xmlns:a16="http://schemas.microsoft.com/office/drawing/2014/main" id="{22D262A9-86B6-CC54-DEC4-4B0A7D565798}"/>
              </a:ext>
            </a:extLst>
          </p:cNvPr>
          <p:cNvSpPr txBox="1">
            <a:spLocks/>
          </p:cNvSpPr>
          <p:nvPr/>
        </p:nvSpPr>
        <p:spPr>
          <a:xfrm>
            <a:off x="2779296" y="548955"/>
            <a:ext cx="12894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en" sz="2200" b="1" dirty="0">
                <a:solidFill>
                  <a:schemeClr val="tx2">
                    <a:lumMod val="75000"/>
                  </a:schemeClr>
                </a:solidFill>
                <a:latin typeface="DM Sans" pitchFamily="2" charset="77"/>
              </a:rPr>
              <a:t>03</a:t>
            </a:r>
          </a:p>
        </p:txBody>
      </p:sp>
      <p:cxnSp>
        <p:nvCxnSpPr>
          <p:cNvPr id="3" name="Google Shape;579;p38">
            <a:extLst>
              <a:ext uri="{FF2B5EF4-FFF2-40B4-BE49-F238E27FC236}">
                <a16:creationId xmlns:a16="http://schemas.microsoft.com/office/drawing/2014/main" id="{4FAD87FB-12EB-21B9-F73C-D7C617510F42}"/>
              </a:ext>
            </a:extLst>
          </p:cNvPr>
          <p:cNvCxnSpPr>
            <a:cxnSpLocks/>
          </p:cNvCxnSpPr>
          <p:nvPr/>
        </p:nvCxnSpPr>
        <p:spPr>
          <a:xfrm>
            <a:off x="3132808" y="1193301"/>
            <a:ext cx="582376" cy="0"/>
          </a:xfrm>
          <a:prstGeom prst="straightConnector1">
            <a:avLst/>
          </a:prstGeom>
          <a:noFill/>
          <a:ln w="9525" cap="rnd" cmpd="sng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33CC10EB-A2FC-F249-FA2D-FC82F34E31E0}"/>
              </a:ext>
            </a:extLst>
          </p:cNvPr>
          <p:cNvSpPr txBox="1"/>
          <p:nvPr/>
        </p:nvSpPr>
        <p:spPr>
          <a:xfrm>
            <a:off x="3715183" y="977857"/>
            <a:ext cx="63432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200" b="1" dirty="0">
                <a:solidFill>
                  <a:schemeClr val="tx2">
                    <a:lumMod val="75000"/>
                  </a:schemeClr>
                </a:solidFill>
                <a:latin typeface="DM Sans" pitchFamily="2" charset="77"/>
              </a:rPr>
              <a:t>Ketahanan dan Pemajuan Budaya Nasional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065778-116E-2660-29D6-44099274C2D2}"/>
              </a:ext>
            </a:extLst>
          </p:cNvPr>
          <p:cNvSpPr txBox="1"/>
          <p:nvPr/>
        </p:nvSpPr>
        <p:spPr>
          <a:xfrm>
            <a:off x="3715183" y="1560381"/>
            <a:ext cx="753434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 err="1">
                <a:latin typeface="MuseoSans"/>
              </a:rPr>
              <a:t>T</a:t>
            </a:r>
            <a:r>
              <a:rPr lang="en-US" sz="1600" dirty="0" err="1">
                <a:effectLst/>
                <a:latin typeface="MuseoSans"/>
              </a:rPr>
              <a:t>idak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semua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nilai-nilai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dalam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budaya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gobal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sesuai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dengan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nilai-nilai</a:t>
            </a:r>
            <a:r>
              <a:rPr lang="en-US" sz="1600" dirty="0">
                <a:effectLst/>
                <a:latin typeface="MuseoSans"/>
              </a:rPr>
              <a:t> yang </a:t>
            </a:r>
            <a:r>
              <a:rPr lang="en-US" sz="1600" dirty="0" err="1">
                <a:effectLst/>
                <a:latin typeface="MuseoSans"/>
              </a:rPr>
              <a:t>terkandung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dalam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kebudayaan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nasional</a:t>
            </a:r>
            <a:r>
              <a:rPr lang="en-US" sz="1600" dirty="0">
                <a:effectLst/>
                <a:latin typeface="MuseoSans"/>
              </a:rPr>
              <a:t>. </a:t>
            </a:r>
            <a:r>
              <a:rPr lang="en-US" sz="1600" dirty="0" err="1">
                <a:effectLst/>
                <a:latin typeface="MuseoSans"/>
              </a:rPr>
              <a:t>Itulah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sebabnya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kita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perlu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menyaringnya</a:t>
            </a:r>
            <a:r>
              <a:rPr lang="en-US" sz="1600" dirty="0">
                <a:effectLst/>
                <a:latin typeface="MuseoSans"/>
              </a:rPr>
              <a:t> agar </a:t>
            </a:r>
            <a:r>
              <a:rPr lang="en-US" sz="1600" dirty="0" err="1">
                <a:effectLst/>
                <a:latin typeface="MuseoSans"/>
              </a:rPr>
              <a:t>hanya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nilai-nilai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kebudayaan</a:t>
            </a:r>
            <a:r>
              <a:rPr lang="en-US" sz="1600" dirty="0">
                <a:effectLst/>
                <a:latin typeface="MuseoSans"/>
              </a:rPr>
              <a:t> yang </a:t>
            </a:r>
            <a:r>
              <a:rPr lang="en-US" sz="1600" dirty="0" err="1">
                <a:effectLst/>
                <a:latin typeface="MuseoSans"/>
              </a:rPr>
              <a:t>baik</a:t>
            </a:r>
            <a:r>
              <a:rPr lang="en-US" sz="1600" dirty="0">
                <a:effectLst/>
                <a:latin typeface="MuseoSans"/>
              </a:rPr>
              <a:t> dan </a:t>
            </a:r>
            <a:r>
              <a:rPr lang="en-US" sz="1600" dirty="0" err="1">
                <a:effectLst/>
                <a:latin typeface="MuseoSans"/>
              </a:rPr>
              <a:t>sesuai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dengan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kepribadian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bangsa</a:t>
            </a:r>
            <a:r>
              <a:rPr lang="en-US" sz="1600" dirty="0">
                <a:effectLst/>
                <a:latin typeface="MuseoSans"/>
              </a:rPr>
              <a:t> yang </a:t>
            </a:r>
            <a:r>
              <a:rPr lang="en-US" sz="1600" dirty="0" err="1">
                <a:effectLst/>
                <a:latin typeface="MuseoSans"/>
              </a:rPr>
              <a:t>terserap</a:t>
            </a:r>
            <a:r>
              <a:rPr lang="en-US" sz="1600" dirty="0">
                <a:effectLst/>
                <a:latin typeface="MuseoSans"/>
              </a:rPr>
              <a:t>. </a:t>
            </a:r>
            <a:r>
              <a:rPr lang="en-US" sz="1600" dirty="0" err="1">
                <a:effectLst/>
                <a:latin typeface="MuseoSans"/>
              </a:rPr>
              <a:t>Kemampuan</a:t>
            </a:r>
            <a:r>
              <a:rPr lang="en-US" sz="1600" dirty="0">
                <a:effectLst/>
                <a:latin typeface="MuseoSans"/>
              </a:rPr>
              <a:t> yang </a:t>
            </a:r>
            <a:r>
              <a:rPr lang="en-US" sz="1600" dirty="0" err="1">
                <a:effectLst/>
                <a:latin typeface="MuseoSans"/>
              </a:rPr>
              <a:t>selektif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ini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tentu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saja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kita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tunjukkan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sebagai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bentuk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ketahanan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budaya</a:t>
            </a:r>
            <a:r>
              <a:rPr lang="en-US" sz="1600" dirty="0">
                <a:effectLst/>
                <a:latin typeface="MuseoSans"/>
              </a:rPr>
              <a:t>. </a:t>
            </a:r>
            <a:r>
              <a:rPr lang="en-US" sz="1600" dirty="0" err="1">
                <a:effectLst/>
                <a:latin typeface="MuseoSans"/>
              </a:rPr>
              <a:t>Dalam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Penjelasan</a:t>
            </a:r>
            <a:r>
              <a:rPr lang="en-US" sz="1600" dirty="0">
                <a:effectLst/>
                <a:latin typeface="MuseoSans"/>
              </a:rPr>
              <a:t> UU RI No. 5 </a:t>
            </a:r>
            <a:r>
              <a:rPr lang="en-US" sz="1600" dirty="0" err="1">
                <a:effectLst/>
                <a:latin typeface="MuseoSans"/>
              </a:rPr>
              <a:t>Tahun</a:t>
            </a:r>
            <a:r>
              <a:rPr lang="en-US" sz="1600" dirty="0">
                <a:effectLst/>
                <a:latin typeface="MuseoSans"/>
              </a:rPr>
              <a:t> 2017 </a:t>
            </a:r>
            <a:r>
              <a:rPr lang="en-US" sz="1600" dirty="0" err="1">
                <a:effectLst/>
                <a:latin typeface="MuseoSans"/>
              </a:rPr>
              <a:t>tentang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Pemajuan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Kebudayaan</a:t>
            </a:r>
            <a:r>
              <a:rPr lang="en-US" sz="1600" dirty="0">
                <a:effectLst/>
                <a:latin typeface="MuseoSans"/>
              </a:rPr>
              <a:t>, </a:t>
            </a:r>
            <a:r>
              <a:rPr lang="en-US" sz="1600" dirty="0" err="1">
                <a:effectLst/>
                <a:latin typeface="MuseoSans"/>
              </a:rPr>
              <a:t>dikatakan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bahwa</a:t>
            </a:r>
            <a:r>
              <a:rPr lang="en-US" sz="1600" dirty="0">
                <a:effectLst/>
                <a:latin typeface="MuseoSans"/>
              </a:rPr>
              <a:t> yang </a:t>
            </a:r>
            <a:r>
              <a:rPr lang="en-US" sz="1600" dirty="0" err="1">
                <a:effectLst/>
                <a:latin typeface="MuseoSans"/>
              </a:rPr>
              <a:t>dimaksud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dengan</a:t>
            </a:r>
            <a:r>
              <a:rPr lang="en-US" sz="1600" dirty="0">
                <a:effectLst/>
                <a:latin typeface="MuseoSans"/>
              </a:rPr>
              <a:t> “</a:t>
            </a:r>
            <a:r>
              <a:rPr lang="en-US" sz="1600" dirty="0" err="1">
                <a:effectLst/>
                <a:latin typeface="MuseoSans"/>
              </a:rPr>
              <a:t>ketahanan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budaya</a:t>
            </a:r>
            <a:r>
              <a:rPr lang="en-US" sz="1600" dirty="0">
                <a:effectLst/>
                <a:latin typeface="MuseoSans"/>
              </a:rPr>
              <a:t>” </a:t>
            </a:r>
            <a:r>
              <a:rPr lang="en-US" sz="1600" dirty="0" err="1">
                <a:effectLst/>
                <a:latin typeface="MuseoSans"/>
              </a:rPr>
              <a:t>adalah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kemampuan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suatu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kebudayaan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dalam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mempertahankan</a:t>
            </a:r>
            <a:r>
              <a:rPr lang="en-US" sz="1600" dirty="0">
                <a:effectLst/>
                <a:latin typeface="MuseoSans"/>
              </a:rPr>
              <a:t> dan </a:t>
            </a:r>
            <a:r>
              <a:rPr lang="en-US" sz="1600" dirty="0" err="1">
                <a:effectLst/>
                <a:latin typeface="MuseoSans"/>
              </a:rPr>
              <a:t>mengembangkan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identitas</a:t>
            </a:r>
            <a:r>
              <a:rPr lang="en-US" sz="1600" dirty="0">
                <a:effectLst/>
                <a:latin typeface="MuseoSans"/>
              </a:rPr>
              <a:t>, </a:t>
            </a:r>
            <a:r>
              <a:rPr lang="en-US" sz="1600" dirty="0" err="1">
                <a:effectLst/>
                <a:latin typeface="MuseoSans"/>
              </a:rPr>
              <a:t>pengetahuan</a:t>
            </a:r>
            <a:r>
              <a:rPr lang="en-US" sz="1600" dirty="0">
                <a:effectLst/>
                <a:latin typeface="MuseoSans"/>
              </a:rPr>
              <a:t>, </a:t>
            </a:r>
            <a:r>
              <a:rPr lang="en-US" sz="1600" dirty="0" err="1">
                <a:effectLst/>
                <a:latin typeface="MuseoSans"/>
              </a:rPr>
              <a:t>serta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praktik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budayanya</a:t>
            </a:r>
            <a:r>
              <a:rPr lang="en-US" sz="1600" dirty="0">
                <a:effectLst/>
                <a:latin typeface="MuseoSans"/>
              </a:rPr>
              <a:t> yang </a:t>
            </a:r>
            <a:r>
              <a:rPr lang="en-US" sz="1600" dirty="0" err="1">
                <a:effectLst/>
                <a:latin typeface="MuseoSans"/>
              </a:rPr>
              <a:t>relevan</a:t>
            </a:r>
            <a:r>
              <a:rPr lang="en-US" sz="1600" dirty="0">
                <a:effectLst/>
                <a:latin typeface="MuseoSans"/>
              </a:rPr>
              <a:t>. </a:t>
            </a:r>
            <a:r>
              <a:rPr lang="en-US" sz="1600" dirty="0" err="1">
                <a:effectLst/>
                <a:latin typeface="MuseoSans"/>
              </a:rPr>
              <a:t>Ketahanan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budaya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dapat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ditingkatkan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dengan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pemajuan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kebudayaan</a:t>
            </a:r>
            <a:r>
              <a:rPr lang="en-US" sz="1600" dirty="0">
                <a:effectLst/>
                <a:latin typeface="MuseoSans"/>
              </a:rPr>
              <a:t>. </a:t>
            </a:r>
            <a:r>
              <a:rPr lang="en-US" sz="1600" dirty="0" err="1">
                <a:effectLst/>
                <a:latin typeface="MuseoSans"/>
              </a:rPr>
              <a:t>Pemajuan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kebudayaan</a:t>
            </a:r>
            <a:r>
              <a:rPr lang="en-US" sz="1600" dirty="0">
                <a:effectLst/>
                <a:latin typeface="MuseoSans"/>
              </a:rPr>
              <a:t> </a:t>
            </a:r>
            <a:r>
              <a:rPr lang="en-US" sz="1600" dirty="0" err="1">
                <a:effectLst/>
                <a:latin typeface="MuseoSans"/>
              </a:rPr>
              <a:t>antara</a:t>
            </a:r>
            <a:r>
              <a:rPr lang="en-US" sz="1600" dirty="0">
                <a:effectLst/>
                <a:latin typeface="MuseoSans"/>
              </a:rPr>
              <a:t> lain </a:t>
            </a:r>
            <a:r>
              <a:rPr lang="en-US" sz="1600" dirty="0" err="1">
                <a:effectLst/>
                <a:latin typeface="MuseoSans"/>
              </a:rPr>
              <a:t>berpedoman</a:t>
            </a:r>
            <a:r>
              <a:rPr lang="en-US" sz="1600" dirty="0">
                <a:effectLst/>
                <a:latin typeface="MuseoSans"/>
              </a:rPr>
              <a:t> pada strategi </a:t>
            </a:r>
            <a:r>
              <a:rPr lang="en-US" sz="1600" dirty="0" err="1">
                <a:effectLst/>
                <a:latin typeface="MuseoSans"/>
              </a:rPr>
              <a:t>kebudayaan</a:t>
            </a:r>
            <a:r>
              <a:rPr lang="en-US" sz="1600" dirty="0">
                <a:effectLst/>
                <a:latin typeface="MuseoSans"/>
              </a:rPr>
              <a:t>.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940234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Google Shape;577;p38">
            <a:extLst>
              <a:ext uri="{FF2B5EF4-FFF2-40B4-BE49-F238E27FC236}">
                <a16:creationId xmlns:a16="http://schemas.microsoft.com/office/drawing/2014/main" id="{22D262A9-86B6-CC54-DEC4-4B0A7D565798}"/>
              </a:ext>
            </a:extLst>
          </p:cNvPr>
          <p:cNvSpPr txBox="1">
            <a:spLocks/>
          </p:cNvSpPr>
          <p:nvPr/>
        </p:nvSpPr>
        <p:spPr>
          <a:xfrm>
            <a:off x="126282" y="-34599"/>
            <a:ext cx="12894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en" sz="2200" b="1" dirty="0">
                <a:solidFill>
                  <a:schemeClr val="tx2">
                    <a:lumMod val="75000"/>
                  </a:schemeClr>
                </a:solidFill>
                <a:latin typeface="DM Sans" pitchFamily="2" charset="77"/>
              </a:rPr>
              <a:t>03</a:t>
            </a:r>
          </a:p>
        </p:txBody>
      </p:sp>
      <p:cxnSp>
        <p:nvCxnSpPr>
          <p:cNvPr id="3" name="Google Shape;579;p38">
            <a:extLst>
              <a:ext uri="{FF2B5EF4-FFF2-40B4-BE49-F238E27FC236}">
                <a16:creationId xmlns:a16="http://schemas.microsoft.com/office/drawing/2014/main" id="{4FAD87FB-12EB-21B9-F73C-D7C617510F42}"/>
              </a:ext>
            </a:extLst>
          </p:cNvPr>
          <p:cNvCxnSpPr>
            <a:cxnSpLocks/>
          </p:cNvCxnSpPr>
          <p:nvPr/>
        </p:nvCxnSpPr>
        <p:spPr>
          <a:xfrm>
            <a:off x="479794" y="609747"/>
            <a:ext cx="582376" cy="0"/>
          </a:xfrm>
          <a:prstGeom prst="straightConnector1">
            <a:avLst/>
          </a:prstGeom>
          <a:noFill/>
          <a:ln w="9525" cap="rnd" cmpd="sng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33CC10EB-A2FC-F249-FA2D-FC82F34E31E0}"/>
              </a:ext>
            </a:extLst>
          </p:cNvPr>
          <p:cNvSpPr txBox="1"/>
          <p:nvPr/>
        </p:nvSpPr>
        <p:spPr>
          <a:xfrm>
            <a:off x="1062169" y="394303"/>
            <a:ext cx="63432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200" b="1" dirty="0">
                <a:solidFill>
                  <a:schemeClr val="tx2">
                    <a:lumMod val="75000"/>
                  </a:schemeClr>
                </a:solidFill>
                <a:latin typeface="DM Sans" pitchFamily="2" charset="77"/>
              </a:rPr>
              <a:t>Ketahanan dan Pemajuan Budaya Nasional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FC1F3CB-F75C-224A-DD56-6CA5737F4934}"/>
              </a:ext>
            </a:extLst>
          </p:cNvPr>
          <p:cNvSpPr txBox="1"/>
          <p:nvPr/>
        </p:nvSpPr>
        <p:spPr>
          <a:xfrm>
            <a:off x="1062167" y="807201"/>
            <a:ext cx="101517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Lampiran I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Perpres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RI No. 114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Tahun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2022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tersebut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sesuai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dengan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kesepakatan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Kongres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Kebudayaan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Indonesia 2018 yang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menghasilkan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visi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dan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misi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serta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agenda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strategis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pemajuan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kebudayaan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/>
                <a:latin typeface="MuseoSans"/>
              </a:rPr>
              <a:t>. </a:t>
            </a:r>
            <a:endParaRPr lang="en-US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C8847D-4BF3-CFA4-FE38-53C58B8F3C5C}"/>
              </a:ext>
            </a:extLst>
          </p:cNvPr>
          <p:cNvSpPr txBox="1"/>
          <p:nvPr/>
        </p:nvSpPr>
        <p:spPr>
          <a:xfrm>
            <a:off x="4046617" y="1653158"/>
            <a:ext cx="41308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dirty="0">
                <a:solidFill>
                  <a:schemeClr val="tx2">
                    <a:lumMod val="75000"/>
                  </a:schemeClr>
                </a:solidFill>
                <a:latin typeface="Abadi" panose="020B0604020104020204" pitchFamily="34" charset="0"/>
              </a:rPr>
              <a:t>Proses dan Metode Pemajuan Bangsa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1E3E6DB-1342-B5EA-5F56-A3822123F570}"/>
              </a:ext>
            </a:extLst>
          </p:cNvPr>
          <p:cNvSpPr/>
          <p:nvPr/>
        </p:nvSpPr>
        <p:spPr>
          <a:xfrm>
            <a:off x="4718541" y="2405249"/>
            <a:ext cx="2706791" cy="2409074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b="1" dirty="0">
                <a:latin typeface="Abadi" panose="020B0604020104020204" pitchFamily="34" charset="0"/>
              </a:rPr>
              <a:t>Agenda Strategis Pemajuan Kebudayaan</a:t>
            </a:r>
          </a:p>
        </p:txBody>
      </p:sp>
      <p:sp>
        <p:nvSpPr>
          <p:cNvPr id="10" name="Google Shape;471;p34">
            <a:extLst>
              <a:ext uri="{FF2B5EF4-FFF2-40B4-BE49-F238E27FC236}">
                <a16:creationId xmlns:a16="http://schemas.microsoft.com/office/drawing/2014/main" id="{6896CF7A-834F-D5C2-277A-6F2B544B05D9}"/>
              </a:ext>
            </a:extLst>
          </p:cNvPr>
          <p:cNvSpPr/>
          <p:nvPr/>
        </p:nvSpPr>
        <p:spPr>
          <a:xfrm>
            <a:off x="1226772" y="2204438"/>
            <a:ext cx="3476590" cy="703189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algn="just"/>
            <a:r>
              <a:rPr lang="en-US" sz="1400" dirty="0" err="1">
                <a:solidFill>
                  <a:schemeClr val="bg1"/>
                </a:solidFill>
                <a:effectLst/>
                <a:latin typeface="MuseoSans"/>
              </a:rPr>
              <a:t>Meningkatkan</a:t>
            </a:r>
            <a:r>
              <a:rPr lang="en-US" sz="14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MuseoSans"/>
              </a:rPr>
              <a:t>peran</a:t>
            </a:r>
            <a:r>
              <a:rPr lang="en-US" sz="14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MuseoSans"/>
              </a:rPr>
              <a:t>pemerintah</a:t>
            </a:r>
            <a:r>
              <a:rPr lang="en-US" sz="14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MuseoSans"/>
              </a:rPr>
              <a:t>pusat</a:t>
            </a:r>
            <a:r>
              <a:rPr lang="en-US" sz="1400" dirty="0">
                <a:solidFill>
                  <a:schemeClr val="bg1"/>
                </a:solidFill>
                <a:effectLst/>
                <a:latin typeface="MuseoSans"/>
              </a:rPr>
              <a:t> dan </a:t>
            </a:r>
            <a:r>
              <a:rPr lang="en-US" sz="1400" dirty="0" err="1">
                <a:solidFill>
                  <a:schemeClr val="bg1"/>
                </a:solidFill>
                <a:effectLst/>
                <a:latin typeface="MuseoSans"/>
              </a:rPr>
              <a:t>pemerintah</a:t>
            </a:r>
            <a:r>
              <a:rPr lang="en-US" sz="14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MuseoSans"/>
              </a:rPr>
              <a:t>daerah</a:t>
            </a:r>
            <a:r>
              <a:rPr lang="en-US" sz="14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MuseoSans"/>
              </a:rPr>
              <a:t>sebagai</a:t>
            </a:r>
            <a:r>
              <a:rPr lang="en-US" sz="14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MuseoSans"/>
              </a:rPr>
              <a:t>fasilitator</a:t>
            </a:r>
            <a:r>
              <a:rPr lang="en-US" sz="14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MuseoSans"/>
              </a:rPr>
              <a:t>pemajuan</a:t>
            </a:r>
            <a:r>
              <a:rPr lang="en-US" sz="1400" dirty="0">
                <a:solidFill>
                  <a:schemeClr val="bg1"/>
                </a:solidFill>
                <a:effectLst/>
                <a:latin typeface="MuseoSans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MuseoSans"/>
              </a:rPr>
              <a:t>kebudayaan</a:t>
            </a:r>
            <a:r>
              <a:rPr lang="en-US" sz="1400" dirty="0">
                <a:solidFill>
                  <a:schemeClr val="bg1"/>
                </a:solidFill>
                <a:effectLst/>
                <a:latin typeface="MuseoSans"/>
              </a:rPr>
              <a:t>. 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1" name="Google Shape;471;p34">
            <a:extLst>
              <a:ext uri="{FF2B5EF4-FFF2-40B4-BE49-F238E27FC236}">
                <a16:creationId xmlns:a16="http://schemas.microsoft.com/office/drawing/2014/main" id="{91BAA346-2B81-739D-21E4-165B4BF295C7}"/>
              </a:ext>
            </a:extLst>
          </p:cNvPr>
          <p:cNvSpPr/>
          <p:nvPr/>
        </p:nvSpPr>
        <p:spPr>
          <a:xfrm>
            <a:off x="7587021" y="2178486"/>
            <a:ext cx="3747035" cy="743879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US" sz="1400" dirty="0">
                <a:effectLst/>
                <a:latin typeface="MuseoSans"/>
              </a:rPr>
              <a:t>Reformasi </a:t>
            </a:r>
            <a:r>
              <a:rPr lang="en-US" sz="1400" dirty="0" err="1">
                <a:effectLst/>
                <a:latin typeface="MuseoSans"/>
              </a:rPr>
              <a:t>kelembagaan</a:t>
            </a:r>
            <a:r>
              <a:rPr lang="en-US" sz="1400" dirty="0">
                <a:effectLst/>
                <a:latin typeface="MuseoSans"/>
              </a:rPr>
              <a:t> dan </a:t>
            </a:r>
            <a:r>
              <a:rPr lang="en-US" sz="1400" dirty="0" err="1">
                <a:effectLst/>
                <a:latin typeface="MuseoSans"/>
              </a:rPr>
              <a:t>penganggaran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kebudayaan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untuk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mendukung</a:t>
            </a:r>
            <a:r>
              <a:rPr lang="en-US" sz="1400" dirty="0">
                <a:effectLst/>
                <a:latin typeface="MuseoSans"/>
              </a:rPr>
              <a:t> agenda </a:t>
            </a:r>
            <a:r>
              <a:rPr lang="en-US" sz="1400" dirty="0" err="1">
                <a:effectLst/>
                <a:latin typeface="MuseoSans"/>
              </a:rPr>
              <a:t>pemajuan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kebudayaan</a:t>
            </a:r>
            <a:r>
              <a:rPr lang="en-US" sz="1400" dirty="0">
                <a:effectLst/>
                <a:latin typeface="MuseoSans"/>
              </a:rPr>
              <a:t>.</a:t>
            </a:r>
            <a:endParaRPr lang="en-US" sz="1400" dirty="0"/>
          </a:p>
        </p:txBody>
      </p:sp>
      <p:sp>
        <p:nvSpPr>
          <p:cNvPr id="12" name="Google Shape;471;p34">
            <a:extLst>
              <a:ext uri="{FF2B5EF4-FFF2-40B4-BE49-F238E27FC236}">
                <a16:creationId xmlns:a16="http://schemas.microsoft.com/office/drawing/2014/main" id="{85E72A25-2C80-5444-373B-FC2B8E2C4B0A}"/>
              </a:ext>
            </a:extLst>
          </p:cNvPr>
          <p:cNvSpPr/>
          <p:nvPr/>
        </p:nvSpPr>
        <p:spPr>
          <a:xfrm>
            <a:off x="644398" y="3253771"/>
            <a:ext cx="3728753" cy="882698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algn="just"/>
            <a:r>
              <a:rPr lang="en-US" sz="1400" dirty="0" err="1">
                <a:effectLst/>
                <a:latin typeface="MuseoSans"/>
              </a:rPr>
              <a:t>Menyediakan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ruang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bagi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keragaman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ekspresi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budaya</a:t>
            </a:r>
            <a:r>
              <a:rPr lang="en-US" sz="1400" dirty="0">
                <a:effectLst/>
                <a:latin typeface="MuseoSans"/>
              </a:rPr>
              <a:t> dan </a:t>
            </a:r>
            <a:r>
              <a:rPr lang="en-US" sz="1400" dirty="0" err="1">
                <a:effectLst/>
                <a:latin typeface="MuseoSans"/>
              </a:rPr>
              <a:t>mendorong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interaksi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budaya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untuk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memperkuat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kebudayaan</a:t>
            </a:r>
            <a:r>
              <a:rPr lang="en-US" sz="1400" dirty="0">
                <a:effectLst/>
                <a:latin typeface="MuseoSans"/>
              </a:rPr>
              <a:t> yang </a:t>
            </a:r>
            <a:r>
              <a:rPr lang="en-US" sz="1400" dirty="0" err="1">
                <a:effectLst/>
                <a:latin typeface="MuseoSans"/>
              </a:rPr>
              <a:t>inklusif</a:t>
            </a:r>
            <a:r>
              <a:rPr lang="en-US" sz="1400" dirty="0">
                <a:effectLst/>
                <a:latin typeface="MuseoSans"/>
              </a:rPr>
              <a:t>. </a:t>
            </a:r>
            <a:endParaRPr lang="en-US" sz="1400" dirty="0"/>
          </a:p>
        </p:txBody>
      </p:sp>
      <p:sp>
        <p:nvSpPr>
          <p:cNvPr id="13" name="Google Shape;471;p34">
            <a:extLst>
              <a:ext uri="{FF2B5EF4-FFF2-40B4-BE49-F238E27FC236}">
                <a16:creationId xmlns:a16="http://schemas.microsoft.com/office/drawing/2014/main" id="{2D0984E4-CEC7-D36A-641F-C2205DD74C05}"/>
              </a:ext>
            </a:extLst>
          </p:cNvPr>
          <p:cNvSpPr/>
          <p:nvPr/>
        </p:nvSpPr>
        <p:spPr>
          <a:xfrm>
            <a:off x="8055306" y="3250534"/>
            <a:ext cx="3551662" cy="743879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US" sz="1400" dirty="0" err="1">
                <a:effectLst/>
                <a:latin typeface="MuseoSans"/>
              </a:rPr>
              <a:t>Memajukan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kebudayaan</a:t>
            </a:r>
            <a:r>
              <a:rPr lang="en-US" sz="1400" dirty="0">
                <a:effectLst/>
                <a:latin typeface="MuseoSans"/>
              </a:rPr>
              <a:t> yang </a:t>
            </a:r>
            <a:r>
              <a:rPr lang="en-US" sz="1400" dirty="0" err="1">
                <a:effectLst/>
                <a:latin typeface="MuseoSans"/>
              </a:rPr>
              <a:t>melindungi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keanekaragaman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hayati</a:t>
            </a:r>
            <a:r>
              <a:rPr lang="en-US" sz="1400" dirty="0">
                <a:effectLst/>
                <a:latin typeface="MuseoSans"/>
              </a:rPr>
              <a:t> dan </a:t>
            </a:r>
            <a:r>
              <a:rPr lang="en-US" sz="1400" dirty="0" err="1">
                <a:effectLst/>
                <a:latin typeface="MuseoSans"/>
              </a:rPr>
              <a:t>memperkuat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ekosistem</a:t>
            </a:r>
            <a:r>
              <a:rPr lang="en-US" sz="1400" dirty="0">
                <a:latin typeface="MuseoSans"/>
              </a:rPr>
              <a:t>.</a:t>
            </a:r>
            <a:endParaRPr lang="en-US" sz="1400" dirty="0"/>
          </a:p>
        </p:txBody>
      </p:sp>
      <p:sp>
        <p:nvSpPr>
          <p:cNvPr id="14" name="Google Shape;471;p34">
            <a:extLst>
              <a:ext uri="{FF2B5EF4-FFF2-40B4-BE49-F238E27FC236}">
                <a16:creationId xmlns:a16="http://schemas.microsoft.com/office/drawing/2014/main" id="{0FC0094B-9199-70AF-F0AD-15B8CD0A6EF5}"/>
              </a:ext>
            </a:extLst>
          </p:cNvPr>
          <p:cNvSpPr/>
          <p:nvPr/>
        </p:nvSpPr>
        <p:spPr>
          <a:xfrm>
            <a:off x="1226772" y="4436109"/>
            <a:ext cx="3591248" cy="882698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algn="just"/>
            <a:r>
              <a:rPr lang="en-US" sz="1400" dirty="0" err="1">
                <a:effectLst/>
                <a:latin typeface="MuseoSans"/>
              </a:rPr>
              <a:t>Melindungi</a:t>
            </a:r>
            <a:r>
              <a:rPr lang="en-US" sz="1400" dirty="0">
                <a:effectLst/>
                <a:latin typeface="MuseoSans"/>
              </a:rPr>
              <a:t> dan </a:t>
            </a:r>
            <a:r>
              <a:rPr lang="en-US" sz="1400" dirty="0" err="1">
                <a:effectLst/>
                <a:latin typeface="MuseoSans"/>
              </a:rPr>
              <a:t>mengembangkan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nilai</a:t>
            </a:r>
            <a:r>
              <a:rPr lang="en-US" sz="1400" dirty="0">
                <a:effectLst/>
                <a:latin typeface="MuseoSans"/>
              </a:rPr>
              <a:t>, </a:t>
            </a:r>
            <a:r>
              <a:rPr lang="en-US" sz="1400" dirty="0" err="1">
                <a:effectLst/>
                <a:latin typeface="MuseoSans"/>
              </a:rPr>
              <a:t>ekspresi</a:t>
            </a:r>
            <a:r>
              <a:rPr lang="en-US" sz="1400" dirty="0">
                <a:effectLst/>
                <a:latin typeface="MuseoSans"/>
              </a:rPr>
              <a:t>, dan </a:t>
            </a:r>
            <a:r>
              <a:rPr lang="en-US" sz="1400" dirty="0" err="1">
                <a:effectLst/>
                <a:latin typeface="MuseoSans"/>
              </a:rPr>
              <a:t>praktik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kebudayaan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tradisional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untuk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memperkaya</a:t>
            </a:r>
            <a:r>
              <a:rPr lang="en-US" sz="1400" dirty="0"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kebudayaan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nasional</a:t>
            </a:r>
            <a:r>
              <a:rPr lang="en-US" sz="1400" dirty="0">
                <a:effectLst/>
                <a:latin typeface="MuseoSans"/>
              </a:rPr>
              <a:t>. </a:t>
            </a:r>
            <a:endParaRPr lang="en-US" sz="1400" dirty="0"/>
          </a:p>
        </p:txBody>
      </p:sp>
      <p:sp>
        <p:nvSpPr>
          <p:cNvPr id="15" name="Google Shape;471;p34">
            <a:extLst>
              <a:ext uri="{FF2B5EF4-FFF2-40B4-BE49-F238E27FC236}">
                <a16:creationId xmlns:a16="http://schemas.microsoft.com/office/drawing/2014/main" id="{8FD1DF60-D362-D75B-97A2-E6C5DAA42827}"/>
              </a:ext>
            </a:extLst>
          </p:cNvPr>
          <p:cNvSpPr/>
          <p:nvPr/>
        </p:nvSpPr>
        <p:spPr>
          <a:xfrm>
            <a:off x="7671242" y="4286684"/>
            <a:ext cx="3747036" cy="882698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US" sz="1400" dirty="0" err="1">
                <a:effectLst/>
                <a:latin typeface="MuseoSans"/>
              </a:rPr>
              <a:t>Memanfaatkan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objek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pemajuan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kebudayaan</a:t>
            </a:r>
            <a:r>
              <a:rPr lang="en-US" sz="1400" dirty="0">
                <a:effectLst/>
                <a:latin typeface="MuseoSans"/>
              </a:rPr>
              <a:t> (OPK) </a:t>
            </a:r>
            <a:r>
              <a:rPr lang="en-US" sz="1400" dirty="0" err="1">
                <a:effectLst/>
                <a:latin typeface="MuseoSans"/>
              </a:rPr>
              <a:t>untuk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meningkatkan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kesejahteraan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masyarakat</a:t>
            </a:r>
            <a:r>
              <a:rPr lang="en-US" sz="1400" dirty="0">
                <a:latin typeface="MuseoSans"/>
              </a:rPr>
              <a:t>.</a:t>
            </a:r>
            <a:endParaRPr lang="en-US" sz="1400" dirty="0"/>
          </a:p>
        </p:txBody>
      </p:sp>
      <p:sp>
        <p:nvSpPr>
          <p:cNvPr id="16" name="Google Shape;471;p34">
            <a:extLst>
              <a:ext uri="{FF2B5EF4-FFF2-40B4-BE49-F238E27FC236}">
                <a16:creationId xmlns:a16="http://schemas.microsoft.com/office/drawing/2014/main" id="{534E0BF4-DED2-4826-77FF-B6C31F98787A}"/>
              </a:ext>
            </a:extLst>
          </p:cNvPr>
          <p:cNvSpPr/>
          <p:nvPr/>
        </p:nvSpPr>
        <p:spPr>
          <a:xfrm>
            <a:off x="4209715" y="5353098"/>
            <a:ext cx="4130844" cy="782603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US" sz="1400" dirty="0" err="1">
                <a:latin typeface="MuseoSans"/>
              </a:rPr>
              <a:t>M</a:t>
            </a:r>
            <a:r>
              <a:rPr lang="en-US" sz="1400" dirty="0" err="1">
                <a:effectLst/>
                <a:latin typeface="MuseoSans"/>
              </a:rPr>
              <a:t>engembangkan</a:t>
            </a:r>
            <a:r>
              <a:rPr lang="en-US" sz="1400" dirty="0">
                <a:effectLst/>
                <a:latin typeface="MuseoSans"/>
              </a:rPr>
              <a:t> dan </a:t>
            </a:r>
            <a:r>
              <a:rPr lang="en-US" sz="1400" dirty="0" err="1">
                <a:effectLst/>
                <a:latin typeface="MuseoSans"/>
              </a:rPr>
              <a:t>memanfaatkan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kekayaan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budaya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untuk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memperkuat</a:t>
            </a:r>
            <a:r>
              <a:rPr lang="en-US" sz="1400" dirty="0">
                <a:effectLst/>
                <a:latin typeface="MuseoSans"/>
              </a:rPr>
              <a:t> </a:t>
            </a:r>
            <a:r>
              <a:rPr lang="en-US" sz="1400" dirty="0" err="1">
                <a:effectLst/>
                <a:latin typeface="MuseoSans"/>
              </a:rPr>
              <a:t>kedudukan</a:t>
            </a:r>
            <a:r>
              <a:rPr lang="en-US" sz="1400" dirty="0">
                <a:effectLst/>
                <a:latin typeface="MuseoSans"/>
              </a:rPr>
              <a:t> Indonesia di dunia </a:t>
            </a:r>
            <a:r>
              <a:rPr lang="en-US" sz="1400" dirty="0" err="1">
                <a:effectLst/>
                <a:latin typeface="MuseoSans"/>
              </a:rPr>
              <a:t>internasional</a:t>
            </a:r>
            <a:r>
              <a:rPr lang="en-US" sz="1400" dirty="0">
                <a:latin typeface="MuseoSans"/>
              </a:rPr>
              <a:t>.</a:t>
            </a:r>
            <a:r>
              <a:rPr lang="en-US" sz="1400" dirty="0">
                <a:effectLst/>
                <a:latin typeface="MuseoSans"/>
              </a:rPr>
              <a:t>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863169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A6C4E57-0F2B-1C92-395C-BB68A27C2CFE}"/>
              </a:ext>
            </a:extLst>
          </p:cNvPr>
          <p:cNvSpPr/>
          <p:nvPr/>
        </p:nvSpPr>
        <p:spPr>
          <a:xfrm>
            <a:off x="4147930" y="-3"/>
            <a:ext cx="8044070" cy="6307441"/>
          </a:xfrm>
          <a:prstGeom prst="rect">
            <a:avLst/>
          </a:prstGeom>
          <a:solidFill>
            <a:srgbClr val="EA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D8C2BA-E7C8-8756-E51A-6795C929B5F7}"/>
              </a:ext>
            </a:extLst>
          </p:cNvPr>
          <p:cNvSpPr txBox="1"/>
          <p:nvPr/>
        </p:nvSpPr>
        <p:spPr>
          <a:xfrm>
            <a:off x="7531066" y="956211"/>
            <a:ext cx="3960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latin typeface="Eras Demi ITC" panose="020B0602030504020804" pitchFamily="34" charset="77"/>
              </a:rPr>
              <a:t>Sebelum</a:t>
            </a:r>
            <a:r>
              <a:rPr lang="en-US" b="1" dirty="0" smtClean="0">
                <a:latin typeface="Eras Demi ITC" panose="020B0602030504020804" pitchFamily="34" charset="77"/>
              </a:rPr>
              <a:t> </a:t>
            </a:r>
            <a:r>
              <a:rPr lang="en-US" b="1" dirty="0" err="1" smtClean="0">
                <a:latin typeface="Eras Demi ITC" panose="020B0602030504020804" pitchFamily="34" charset="77"/>
              </a:rPr>
              <a:t>membahas</a:t>
            </a:r>
            <a:r>
              <a:rPr lang="en-US" b="1" dirty="0" smtClean="0">
                <a:latin typeface="Eras Demi ITC" panose="020B0602030504020804" pitchFamily="34" charset="77"/>
              </a:rPr>
              <a:t> </a:t>
            </a:r>
            <a:r>
              <a:rPr lang="en-US" b="1" dirty="0" err="1" smtClean="0">
                <a:latin typeface="Eras Demi ITC" panose="020B0602030504020804" pitchFamily="34" charset="77"/>
              </a:rPr>
              <a:t>materi</a:t>
            </a:r>
            <a:r>
              <a:rPr lang="en-US" b="1" dirty="0" smtClean="0">
                <a:latin typeface="Eras Demi ITC" panose="020B0602030504020804" pitchFamily="34" charset="77"/>
              </a:rPr>
              <a:t> </a:t>
            </a:r>
            <a:r>
              <a:rPr lang="en-US" b="1" dirty="0" err="1" smtClean="0">
                <a:latin typeface="Eras Demi ITC" panose="020B0602030504020804" pitchFamily="34" charset="77"/>
              </a:rPr>
              <a:t>bab</a:t>
            </a:r>
            <a:r>
              <a:rPr lang="en-US" b="1" dirty="0" smtClean="0">
                <a:latin typeface="Eras Demi ITC" panose="020B0602030504020804" pitchFamily="34" charset="77"/>
              </a:rPr>
              <a:t> </a:t>
            </a:r>
            <a:r>
              <a:rPr lang="en-US" b="1" dirty="0" err="1" smtClean="0">
                <a:latin typeface="Eras Demi ITC" panose="020B0602030504020804" pitchFamily="34" charset="77"/>
              </a:rPr>
              <a:t>ini</a:t>
            </a:r>
            <a:r>
              <a:rPr lang="en-US" b="1" dirty="0" smtClean="0">
                <a:latin typeface="Eras Demi ITC" panose="020B0602030504020804" pitchFamily="34" charset="77"/>
              </a:rPr>
              <a:t>, </a:t>
            </a:r>
            <a:r>
              <a:rPr lang="en-US" b="1" dirty="0" err="1" smtClean="0">
                <a:latin typeface="Eras Demi ITC" panose="020B0602030504020804" pitchFamily="34" charset="77"/>
              </a:rPr>
              <a:t>coba</a:t>
            </a:r>
            <a:r>
              <a:rPr lang="en-US" b="1" dirty="0" smtClean="0">
                <a:latin typeface="Eras Demi ITC" panose="020B0602030504020804" pitchFamily="34" charset="77"/>
              </a:rPr>
              <a:t> </a:t>
            </a:r>
            <a:r>
              <a:rPr lang="en-US" b="1" dirty="0" err="1" smtClean="0">
                <a:latin typeface="Eras Demi ITC" panose="020B0602030504020804" pitchFamily="34" charset="77"/>
              </a:rPr>
              <a:t>jawab</a:t>
            </a:r>
            <a:r>
              <a:rPr lang="en-US" b="1" dirty="0" smtClean="0">
                <a:latin typeface="Eras Demi ITC" panose="020B0602030504020804" pitchFamily="34" charset="77"/>
              </a:rPr>
              <a:t> </a:t>
            </a:r>
            <a:r>
              <a:rPr lang="en-US" b="1" dirty="0" err="1" smtClean="0">
                <a:latin typeface="Eras Demi ITC" panose="020B0602030504020804" pitchFamily="34" charset="77"/>
              </a:rPr>
              <a:t>pertanyaan-pertanyaan</a:t>
            </a:r>
            <a:r>
              <a:rPr lang="en-US" b="1" dirty="0" smtClean="0">
                <a:latin typeface="Eras Demi ITC" panose="020B0602030504020804" pitchFamily="34" charset="77"/>
              </a:rPr>
              <a:t> </a:t>
            </a:r>
            <a:r>
              <a:rPr lang="en-US" b="1" dirty="0" err="1" smtClean="0">
                <a:latin typeface="Eras Demi ITC" panose="020B0602030504020804" pitchFamily="34" charset="77"/>
              </a:rPr>
              <a:t>berikut</a:t>
            </a:r>
            <a:r>
              <a:rPr lang="en-US" b="1" dirty="0" smtClean="0">
                <a:latin typeface="Eras Demi ITC" panose="020B0602030504020804" pitchFamily="34" charset="77"/>
              </a:rPr>
              <a:t>.</a:t>
            </a:r>
            <a:endParaRPr lang="en-US" b="1" dirty="0">
              <a:latin typeface="Eras Demi ITC" panose="020B0602030504020804" pitchFamily="34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73EDF6-8E00-B9BA-D59B-8FBAE4020B48}"/>
              </a:ext>
            </a:extLst>
          </p:cNvPr>
          <p:cNvSpPr txBox="1"/>
          <p:nvPr/>
        </p:nvSpPr>
        <p:spPr>
          <a:xfrm>
            <a:off x="7531066" y="2145861"/>
            <a:ext cx="446772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+mj-lt"/>
              <a:buAutoNum type="arabicPeriod"/>
            </a:pPr>
            <a:r>
              <a:rPr lang="en-US" sz="1800" dirty="0" err="1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Apa</a:t>
            </a:r>
            <a:r>
              <a:rPr lang="en-US" sz="1800" dirty="0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 yang </a:t>
            </a:r>
            <a:r>
              <a:rPr lang="en-US" sz="1800" dirty="0" err="1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dimaksud</a:t>
            </a:r>
            <a:r>
              <a:rPr lang="en-US" sz="1800" dirty="0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dengan</a:t>
            </a:r>
            <a:r>
              <a:rPr lang="en-US" sz="1800" dirty="0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budaya</a:t>
            </a:r>
            <a:r>
              <a:rPr lang="en-US" sz="1800" dirty="0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nasional</a:t>
            </a:r>
            <a:r>
              <a:rPr lang="en-US" sz="1800" dirty="0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? 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sz="1800" dirty="0" err="1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Mengapa</a:t>
            </a:r>
            <a:r>
              <a:rPr lang="en-US" sz="1800" dirty="0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sebuah</a:t>
            </a:r>
            <a:r>
              <a:rPr lang="en-US" sz="1800" dirty="0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budaya</a:t>
            </a:r>
            <a:r>
              <a:rPr lang="en-US" sz="1800" dirty="0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disebut</a:t>
            </a:r>
            <a:r>
              <a:rPr lang="en-US" sz="1800" dirty="0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budaya</a:t>
            </a:r>
            <a:r>
              <a:rPr lang="en-US" dirty="0">
                <a:latin typeface="Abadi" panose="020B0604020104020204" pitchFamily="34" charset="0"/>
                <a:ea typeface="Hiragino Kaku Gothic StdN W8" panose="020B0800000000000000" pitchFamily="34" charset="-128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nasional</a:t>
            </a:r>
            <a:r>
              <a:rPr lang="en-US" sz="1800" dirty="0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? 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sz="1800" dirty="0" err="1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Mengapa</a:t>
            </a:r>
            <a:r>
              <a:rPr lang="en-US" sz="1800" dirty="0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budaya</a:t>
            </a:r>
            <a:r>
              <a:rPr lang="en-US" sz="1800" dirty="0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nasional</a:t>
            </a:r>
            <a:r>
              <a:rPr lang="en-US" sz="1800" dirty="0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perlu</a:t>
            </a:r>
            <a:r>
              <a:rPr lang="en-US" sz="1800" dirty="0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kita</a:t>
            </a:r>
            <a:r>
              <a:rPr lang="en-US" sz="1800" dirty="0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lestarikan</a:t>
            </a:r>
            <a:r>
              <a:rPr lang="en-US" sz="1800" dirty="0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? 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sz="1800" dirty="0" err="1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Bagaimana</a:t>
            </a:r>
            <a:r>
              <a:rPr lang="en-US" sz="1800" dirty="0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hubungan</a:t>
            </a:r>
            <a:r>
              <a:rPr lang="en-US" sz="1800" dirty="0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budaya</a:t>
            </a:r>
            <a:r>
              <a:rPr lang="en-US" sz="1800" dirty="0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nasional</a:t>
            </a:r>
            <a:r>
              <a:rPr lang="en-US" sz="1800" dirty="0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dengan</a:t>
            </a:r>
            <a:r>
              <a:rPr lang="en-US" sz="1800" dirty="0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persatuan</a:t>
            </a:r>
            <a:r>
              <a:rPr lang="en-US" sz="1800" dirty="0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bangsa</a:t>
            </a:r>
            <a:r>
              <a:rPr lang="en-US" sz="1800" dirty="0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 Indonesia? 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sz="1800" dirty="0" err="1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Apa</a:t>
            </a:r>
            <a:r>
              <a:rPr lang="en-US" sz="1800" dirty="0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saja</a:t>
            </a:r>
            <a:r>
              <a:rPr lang="en-US" sz="1800" dirty="0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tantangan</a:t>
            </a:r>
            <a:r>
              <a:rPr lang="en-US" sz="1800" dirty="0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globalisasi</a:t>
            </a:r>
            <a:r>
              <a:rPr lang="en-US" sz="1800" dirty="0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terhadap</a:t>
            </a:r>
            <a:r>
              <a:rPr lang="en-US" sz="1800" dirty="0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budaya</a:t>
            </a:r>
            <a:r>
              <a:rPr lang="en-US" sz="1800" dirty="0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nasional</a:t>
            </a:r>
            <a:r>
              <a:rPr lang="en-US" sz="1800" dirty="0">
                <a:effectLst/>
                <a:latin typeface="Abadi" panose="020B0604020104020204" pitchFamily="34" charset="0"/>
                <a:ea typeface="Hiragino Kaku Gothic StdN W8" panose="020B0800000000000000" pitchFamily="34" charset="-128"/>
              </a:rPr>
              <a:t> Indonesia?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0" y="1"/>
            <a:ext cx="7429500" cy="6858000"/>
          </a:xfrm>
          <a:custGeom>
            <a:avLst/>
            <a:gdLst/>
            <a:ahLst/>
            <a:cxnLst/>
            <a:rect l="l" t="t" r="r" b="b"/>
            <a:pathLst>
              <a:path w="9547224" h="6858000">
                <a:moveTo>
                  <a:pt x="1623023" y="0"/>
                </a:moveTo>
                <a:lnTo>
                  <a:pt x="2716256" y="0"/>
                </a:lnTo>
                <a:lnTo>
                  <a:pt x="3032455" y="0"/>
                </a:lnTo>
                <a:lnTo>
                  <a:pt x="3496422" y="0"/>
                </a:lnTo>
                <a:lnTo>
                  <a:pt x="5205951" y="0"/>
                </a:lnTo>
                <a:lnTo>
                  <a:pt x="9547224" y="0"/>
                </a:lnTo>
                <a:lnTo>
                  <a:pt x="9547224" y="6858000"/>
                </a:lnTo>
                <a:lnTo>
                  <a:pt x="5205951" y="6858000"/>
                </a:lnTo>
                <a:lnTo>
                  <a:pt x="3496422" y="6858000"/>
                </a:lnTo>
                <a:lnTo>
                  <a:pt x="3032455" y="6858000"/>
                </a:lnTo>
                <a:lnTo>
                  <a:pt x="2716256" y="6858000"/>
                </a:lnTo>
                <a:lnTo>
                  <a:pt x="2502754" y="6858000"/>
                </a:lnTo>
                <a:lnTo>
                  <a:pt x="2390998" y="6780599"/>
                </a:lnTo>
                <a:cubicBezTo>
                  <a:pt x="2217180" y="6653108"/>
                  <a:pt x="2046553" y="6515397"/>
                  <a:pt x="1874350" y="6374814"/>
                </a:cubicBezTo>
                <a:cubicBezTo>
                  <a:pt x="928725" y="5602839"/>
                  <a:pt x="0" y="4969131"/>
                  <a:pt x="0" y="3621656"/>
                </a:cubicBezTo>
                <a:cubicBezTo>
                  <a:pt x="0" y="2093192"/>
                  <a:pt x="573736" y="754641"/>
                  <a:pt x="1600899" y="14997"/>
                </a:cubicBezTo>
                <a:close/>
              </a:path>
            </a:pathLst>
          </a:custGeom>
        </p:spPr>
      </p:pic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sz="2267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5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207468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4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5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" name="Picture 2" descr="A picture containing clipart, graphics, circle, cartoon&#10;&#10;Description automatically generated">
            <a:extLst>
              <a:ext uri="{FF2B5EF4-FFF2-40B4-BE49-F238E27FC236}">
                <a16:creationId xmlns:a16="http://schemas.microsoft.com/office/drawing/2014/main" id="{B1837186-44D9-A0EE-3410-16B5B82243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11292" y="1356439"/>
            <a:ext cx="3928553" cy="392855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6C1F4B6-2F98-2634-6862-CB2B157B5E0E}"/>
              </a:ext>
            </a:extLst>
          </p:cNvPr>
          <p:cNvSpPr txBox="1"/>
          <p:nvPr/>
        </p:nvSpPr>
        <p:spPr>
          <a:xfrm>
            <a:off x="1231331" y="2112401"/>
            <a:ext cx="7181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200" b="1" dirty="0">
                <a:solidFill>
                  <a:schemeClr val="accent1">
                    <a:lumMod val="50000"/>
                  </a:schemeClr>
                </a:solidFill>
                <a:latin typeface="Cooper Black" panose="0208090404030B020404" pitchFamily="18" charset="77"/>
              </a:rPr>
              <a:t>Kebudayaan Nasional</a:t>
            </a:r>
          </a:p>
        </p:txBody>
      </p:sp>
      <p:sp>
        <p:nvSpPr>
          <p:cNvPr id="7" name="Google Shape;171;p32">
            <a:extLst>
              <a:ext uri="{FF2B5EF4-FFF2-40B4-BE49-F238E27FC236}">
                <a16:creationId xmlns:a16="http://schemas.microsoft.com/office/drawing/2014/main" id="{8B12D393-06D5-D602-40FE-0F0442470034}"/>
              </a:ext>
            </a:extLst>
          </p:cNvPr>
          <p:cNvSpPr/>
          <p:nvPr/>
        </p:nvSpPr>
        <p:spPr>
          <a:xfrm>
            <a:off x="1764430" y="3184338"/>
            <a:ext cx="6115049" cy="706671"/>
          </a:xfrm>
          <a:prstGeom prst="roundRect">
            <a:avLst>
              <a:gd name="adj" fmla="val 50000"/>
            </a:avLst>
          </a:prstGeom>
          <a:solidFill>
            <a:srgbClr val="C74545"/>
          </a:solidFill>
          <a:ln>
            <a:noFill/>
          </a:ln>
          <a:effectLst>
            <a:outerShdw dist="76200" dir="396000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 err="1">
                <a:solidFill>
                  <a:schemeClr val="bg1"/>
                </a:solidFill>
                <a:latin typeface="Cooper Black" panose="0208090404030B020404" pitchFamily="18" charset="77"/>
              </a:rPr>
              <a:t>Identitas</a:t>
            </a:r>
            <a:r>
              <a:rPr lang="en-US" sz="2800" dirty="0">
                <a:solidFill>
                  <a:schemeClr val="bg1"/>
                </a:solidFill>
                <a:latin typeface="Cooper Black" panose="0208090404030B020404" pitchFamily="18" charset="77"/>
              </a:rPr>
              <a:t> dan </a:t>
            </a:r>
            <a:r>
              <a:rPr lang="en-US" sz="2800" dirty="0" err="1">
                <a:solidFill>
                  <a:schemeClr val="bg1"/>
                </a:solidFill>
                <a:latin typeface="Cooper Black" panose="0208090404030B020404" pitchFamily="18" charset="77"/>
              </a:rPr>
              <a:t>Jati</a:t>
            </a:r>
            <a:r>
              <a:rPr lang="en-US" sz="2800" dirty="0">
                <a:solidFill>
                  <a:schemeClr val="bg1"/>
                </a:solidFill>
                <a:latin typeface="Cooper Black" panose="0208090404030B020404" pitchFamily="18" charset="77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ooper Black" panose="0208090404030B020404" pitchFamily="18" charset="77"/>
              </a:rPr>
              <a:t>Diri</a:t>
            </a:r>
            <a:r>
              <a:rPr lang="en-US" sz="2800" dirty="0">
                <a:solidFill>
                  <a:schemeClr val="bg1"/>
                </a:solidFill>
                <a:latin typeface="Cooper Black" panose="0208090404030B020404" pitchFamily="18" charset="77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ooper Black" panose="0208090404030B020404" pitchFamily="18" charset="77"/>
              </a:rPr>
              <a:t>Bangsa</a:t>
            </a:r>
            <a:endParaRPr sz="2800" dirty="0">
              <a:solidFill>
                <a:schemeClr val="bg1"/>
              </a:solidFill>
              <a:latin typeface="Cooper Black" panose="0208090404030B020404" pitchFamily="18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9C3119D-FE30-6181-52A8-9AE2ED13AAC5}"/>
              </a:ext>
            </a:extLst>
          </p:cNvPr>
          <p:cNvSpPr txBox="1"/>
          <p:nvPr/>
        </p:nvSpPr>
        <p:spPr>
          <a:xfrm>
            <a:off x="2827421" y="2576234"/>
            <a:ext cx="37642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000" b="1" dirty="0">
                <a:solidFill>
                  <a:schemeClr val="accent1">
                    <a:lumMod val="50000"/>
                  </a:schemeClr>
                </a:solidFill>
                <a:latin typeface="Cooper Black" panose="0208090404030B020404" pitchFamily="18" charset="77"/>
              </a:rPr>
              <a:t>sebagai</a:t>
            </a:r>
          </a:p>
        </p:txBody>
      </p:sp>
    </p:spTree>
    <p:extLst>
      <p:ext uri="{BB962C8B-B14F-4D97-AF65-F5344CB8AC3E}">
        <p14:creationId xmlns:p14="http://schemas.microsoft.com/office/powerpoint/2010/main" val="449489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cartoon of a child&#10;&#10;Description automatically generated with medium confidence">
            <a:extLst>
              <a:ext uri="{FF2B5EF4-FFF2-40B4-BE49-F238E27FC236}">
                <a16:creationId xmlns:a16="http://schemas.microsoft.com/office/drawing/2014/main" id="{1F2F4863-C09C-56E9-A308-0352E7263A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3624" y="4223224"/>
            <a:ext cx="2278777" cy="2278777"/>
          </a:xfrm>
          <a:prstGeom prst="rect">
            <a:avLst/>
          </a:prstGeom>
        </p:spPr>
      </p:pic>
      <p:pic>
        <p:nvPicPr>
          <p:cNvPr id="20" name="Picture 19" descr="A cartoon of a child&#10;&#10;Description automatically generated with medium confidence">
            <a:extLst>
              <a:ext uri="{FF2B5EF4-FFF2-40B4-BE49-F238E27FC236}">
                <a16:creationId xmlns:a16="http://schemas.microsoft.com/office/drawing/2014/main" id="{3B3D4CE9-9955-6B5D-3841-E8342BA3CD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84275" y="4040822"/>
            <a:ext cx="2461179" cy="2461179"/>
          </a:xfrm>
          <a:prstGeom prst="rect">
            <a:avLst/>
          </a:prstGeom>
        </p:spPr>
      </p:pic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6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F8B3825-C221-9E3D-7A0D-A77ED4D2FA32}"/>
              </a:ext>
            </a:extLst>
          </p:cNvPr>
          <p:cNvSpPr txBox="1"/>
          <p:nvPr/>
        </p:nvSpPr>
        <p:spPr>
          <a:xfrm>
            <a:off x="442916" y="243556"/>
            <a:ext cx="5565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id-ID" sz="2400" b="1" dirty="0">
                <a:solidFill>
                  <a:schemeClr val="accent1">
                    <a:lumMod val="50000"/>
                  </a:schemeClr>
                </a:solidFill>
                <a:latin typeface="DM Sans" pitchFamily="2" charset="77"/>
              </a:rPr>
              <a:t>Kebudayaan Nasional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D1DC579-2759-D595-8C8E-7960DD451077}"/>
              </a:ext>
            </a:extLst>
          </p:cNvPr>
          <p:cNvSpPr txBox="1"/>
          <p:nvPr/>
        </p:nvSpPr>
        <p:spPr>
          <a:xfrm>
            <a:off x="3539188" y="973330"/>
            <a:ext cx="5565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b="1" dirty="0">
                <a:solidFill>
                  <a:schemeClr val="accent1">
                    <a:lumMod val="50000"/>
                  </a:schemeClr>
                </a:solidFill>
                <a:latin typeface="DM Sans" pitchFamily="2" charset="77"/>
              </a:rPr>
              <a:t>Kebudayaan nasional menurut para tokoh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942C29D-5CEE-958E-8E74-E6209DDA5019}"/>
              </a:ext>
            </a:extLst>
          </p:cNvPr>
          <p:cNvSpPr txBox="1"/>
          <p:nvPr/>
        </p:nvSpPr>
        <p:spPr>
          <a:xfrm>
            <a:off x="3539188" y="1316206"/>
            <a:ext cx="728746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800" dirty="0" err="1">
                <a:effectLst/>
                <a:latin typeface="Abadi" panose="020B0604020104020204" pitchFamily="34" charset="0"/>
              </a:rPr>
              <a:t>Dalam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pandangan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b="1" dirty="0">
                <a:effectLst/>
                <a:latin typeface="Abadi" panose="020B0604020104020204" pitchFamily="34" charset="0"/>
              </a:rPr>
              <a:t>Sanusi Pane</a:t>
            </a:r>
            <a:r>
              <a:rPr lang="en-US" sz="1800" dirty="0">
                <a:effectLst/>
                <a:latin typeface="Abadi" panose="020B0604020104020204" pitchFamily="34" charset="0"/>
              </a:rPr>
              <a:t>,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kebudayaan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nasional</a:t>
            </a:r>
            <a:r>
              <a:rPr lang="en-US" sz="1800" dirty="0">
                <a:effectLst/>
                <a:latin typeface="Abadi" panose="020B0604020104020204" pitchFamily="34" charset="0"/>
              </a:rPr>
              <a:t> Indonesia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harus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tetap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mementingkan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aspek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kerohanian</a:t>
            </a:r>
            <a:r>
              <a:rPr lang="en-US" sz="1800" dirty="0">
                <a:effectLst/>
                <a:latin typeface="Abadi" panose="020B0604020104020204" pitchFamily="34" charset="0"/>
              </a:rPr>
              <a:t>,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perasaan</a:t>
            </a:r>
            <a:r>
              <a:rPr lang="en-US" sz="1800" dirty="0">
                <a:effectLst/>
                <a:latin typeface="Abadi" panose="020B0604020104020204" pitchFamily="34" charset="0"/>
              </a:rPr>
              <a:t>, dan gotong royong.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Dalam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pandangan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Poerbatjaraka</a:t>
            </a:r>
            <a:r>
              <a:rPr lang="en-US" sz="1800" dirty="0">
                <a:effectLst/>
                <a:latin typeface="Abadi" panose="020B0604020104020204" pitchFamily="34" charset="0"/>
              </a:rPr>
              <a:t>,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kebudayaan</a:t>
            </a:r>
            <a:r>
              <a:rPr lang="en-US" sz="1800" dirty="0">
                <a:effectLst/>
                <a:latin typeface="Abadi" panose="020B0604020104020204" pitchFamily="34" charset="0"/>
              </a:rPr>
              <a:t> Indonesia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harus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tetap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berakar</a:t>
            </a:r>
            <a:r>
              <a:rPr lang="en-US" sz="1800" dirty="0">
                <a:effectLst/>
                <a:latin typeface="Abadi" panose="020B0604020104020204" pitchFamily="34" charset="0"/>
              </a:rPr>
              <a:t> pada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kebudayaan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suku</a:t>
            </a:r>
            <a:r>
              <a:rPr lang="en-US" sz="1800" dirty="0">
                <a:effectLst/>
                <a:latin typeface="Abadi" panose="020B0604020104020204" pitchFamily="34" charset="0"/>
              </a:rPr>
              <a:t>-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suku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bangsa</a:t>
            </a:r>
            <a:r>
              <a:rPr lang="en-US" sz="1800" dirty="0">
                <a:effectLst/>
                <a:latin typeface="Abadi" panose="020B0604020104020204" pitchFamily="34" charset="0"/>
              </a:rPr>
              <a:t> yang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ada</a:t>
            </a:r>
            <a:r>
              <a:rPr lang="en-US" sz="1800" dirty="0">
                <a:effectLst/>
                <a:latin typeface="Abadi" panose="020B0604020104020204" pitchFamily="34" charset="0"/>
              </a:rPr>
              <a:t> di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daerah-daerah</a:t>
            </a:r>
            <a:r>
              <a:rPr lang="en-US" sz="1800" dirty="0">
                <a:effectLst/>
                <a:latin typeface="Abadi" panose="020B0604020104020204" pitchFamily="34" charset="0"/>
              </a:rPr>
              <a:t>. </a:t>
            </a:r>
            <a:endParaRPr lang="en-US" dirty="0">
              <a:latin typeface="Abadi" panose="020B0604020104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233ECB7-14E8-F0D0-F50D-32D45A2B0F59}"/>
              </a:ext>
            </a:extLst>
          </p:cNvPr>
          <p:cNvSpPr txBox="1"/>
          <p:nvPr/>
        </p:nvSpPr>
        <p:spPr>
          <a:xfrm>
            <a:off x="3539188" y="2821242"/>
            <a:ext cx="73713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800" b="1" dirty="0">
                <a:effectLst/>
                <a:latin typeface="Abadi" panose="020B0604020104020204" pitchFamily="34" charset="0"/>
              </a:rPr>
              <a:t>Ki Hajar </a:t>
            </a:r>
            <a:r>
              <a:rPr lang="en-US" sz="1800" b="1" dirty="0" err="1">
                <a:effectLst/>
                <a:latin typeface="Abadi" panose="020B0604020104020204" pitchFamily="34" charset="0"/>
              </a:rPr>
              <a:t>Dewantara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berpendapat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bahwa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kebudayaan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nasional</a:t>
            </a:r>
            <a:r>
              <a:rPr lang="en-US" sz="1800" dirty="0">
                <a:effectLst/>
                <a:latin typeface="Abadi" panose="020B0604020104020204" pitchFamily="34" charset="0"/>
              </a:rPr>
              <a:t> Indonesia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adalah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puncak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dari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kebudayaan-kebudayaan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daerah</a:t>
            </a:r>
            <a:r>
              <a:rPr lang="en-US" dirty="0">
                <a:latin typeface="Abadi" panose="020B0604020104020204" pitchFamily="34" charset="0"/>
              </a:rPr>
              <a:t>. </a:t>
            </a:r>
            <a:r>
              <a:rPr lang="en-US" sz="1800" b="1" dirty="0" err="1">
                <a:effectLst/>
                <a:latin typeface="Abadi" panose="020B0604020104020204" pitchFamily="34" charset="0"/>
              </a:rPr>
              <a:t>Koentjaraningrat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menegaskan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bahwa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kebudayaan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nasional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adalah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suatu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kebudayaan</a:t>
            </a:r>
            <a:r>
              <a:rPr lang="en-US" sz="1800" dirty="0">
                <a:effectLst/>
                <a:latin typeface="Abadi" panose="020B0604020104020204" pitchFamily="34" charset="0"/>
              </a:rPr>
              <a:t> yang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didukung</a:t>
            </a:r>
            <a:r>
              <a:rPr lang="en-US" sz="1800" dirty="0">
                <a:effectLst/>
                <a:latin typeface="Abadi" panose="020B0604020104020204" pitchFamily="34" charset="0"/>
              </a:rPr>
              <a:t> oleh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sebagian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besar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warga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suatu</a:t>
            </a:r>
            <a:r>
              <a:rPr lang="en-US" sz="1800" dirty="0">
                <a:effectLst/>
                <a:latin typeface="Abadi" panose="020B0604020104020204" pitchFamily="34" charset="0"/>
              </a:rPr>
              <a:t> negara dan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memiliki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syarat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mutlak</a:t>
            </a:r>
            <a:r>
              <a:rPr lang="en-US" sz="1800" dirty="0">
                <a:effectLst/>
                <a:latin typeface="Abadi" panose="020B0604020104020204" pitchFamily="34" charset="0"/>
              </a:rPr>
              <a:t> yang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bersifat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khas</a:t>
            </a:r>
            <a:r>
              <a:rPr lang="en-US" sz="1800" dirty="0">
                <a:effectLst/>
                <a:latin typeface="Abadi" panose="020B0604020104020204" pitchFamily="34" charset="0"/>
              </a:rPr>
              <a:t> dan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dibanggakan</a:t>
            </a:r>
            <a:r>
              <a:rPr lang="en-US" sz="1800" dirty="0">
                <a:effectLst/>
                <a:latin typeface="Abadi" panose="020B0604020104020204" pitchFamily="34" charset="0"/>
              </a:rPr>
              <a:t>,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serta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memberikan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identitas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terhadap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warga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bersangkutan</a:t>
            </a:r>
            <a:r>
              <a:rPr lang="en-US" sz="1800" dirty="0">
                <a:effectLst/>
                <a:latin typeface="Abadi" panose="020B0604020104020204" pitchFamily="34" charset="0"/>
              </a:rPr>
              <a:t>. </a:t>
            </a:r>
            <a:endParaRPr lang="en-US" dirty="0">
              <a:latin typeface="Abadi" panose="020B06040201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1696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cartoon of a person wearing a hat&#10;&#10;Description automatically generated with low confidence">
            <a:extLst>
              <a:ext uri="{FF2B5EF4-FFF2-40B4-BE49-F238E27FC236}">
                <a16:creationId xmlns:a16="http://schemas.microsoft.com/office/drawing/2014/main" id="{3E20EAA3-DD53-8017-A551-4DCDE4A105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2755" y="4419427"/>
            <a:ext cx="1980012" cy="1980012"/>
          </a:xfrm>
          <a:prstGeom prst="rect">
            <a:avLst/>
          </a:prstGeom>
        </p:spPr>
      </p:pic>
      <p:pic>
        <p:nvPicPr>
          <p:cNvPr id="8" name="Picture 7" descr="A cartoon of a child&#10;&#10;Description automatically generated with medium confidence">
            <a:extLst>
              <a:ext uri="{FF2B5EF4-FFF2-40B4-BE49-F238E27FC236}">
                <a16:creationId xmlns:a16="http://schemas.microsoft.com/office/drawing/2014/main" id="{B1936B25-E4F4-293B-E6F9-01828B38C6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80058" y="4314876"/>
            <a:ext cx="2134013" cy="2134013"/>
          </a:xfrm>
          <a:prstGeom prst="rect">
            <a:avLst/>
          </a:prstGeom>
        </p:spPr>
      </p:pic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6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C321A645-B43E-C390-5932-4BBBED97C246}"/>
              </a:ext>
            </a:extLst>
          </p:cNvPr>
          <p:cNvSpPr txBox="1"/>
          <p:nvPr/>
        </p:nvSpPr>
        <p:spPr>
          <a:xfrm>
            <a:off x="411068" y="334700"/>
            <a:ext cx="5565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id-ID" sz="2400" b="1" dirty="0">
                <a:solidFill>
                  <a:schemeClr val="accent1">
                    <a:lumMod val="50000"/>
                  </a:schemeClr>
                </a:solidFill>
                <a:latin typeface="DM Sans" pitchFamily="2" charset="77"/>
              </a:rPr>
              <a:t>Kebudayaan Nasional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9F0BAF3-42A7-CA97-8AB4-671E0FAAB0F7}"/>
              </a:ext>
            </a:extLst>
          </p:cNvPr>
          <p:cNvSpPr txBox="1"/>
          <p:nvPr/>
        </p:nvSpPr>
        <p:spPr>
          <a:xfrm>
            <a:off x="920341" y="978611"/>
            <a:ext cx="8958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err="1">
                <a:effectLst/>
                <a:latin typeface="Abadi" panose="020B0604020104020204" pitchFamily="34" charset="0"/>
              </a:rPr>
              <a:t>Menurut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Koentjaraningrat</a:t>
            </a:r>
            <a:r>
              <a:rPr lang="en-US" sz="1800" dirty="0">
                <a:effectLst/>
                <a:latin typeface="Abadi" panose="020B0604020104020204" pitchFamily="34" charset="0"/>
              </a:rPr>
              <a:t>,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kebudayaan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nasional</a:t>
            </a:r>
            <a:r>
              <a:rPr lang="en-US" sz="1800" dirty="0">
                <a:effectLst/>
                <a:latin typeface="Abadi" panose="020B0604020104020204" pitchFamily="34" charset="0"/>
              </a:rPr>
              <a:t> Indonesia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sedikitnya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memiliki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dua</a:t>
            </a:r>
            <a:r>
              <a:rPr lang="en-US" sz="1800" dirty="0">
                <a:effectLst/>
                <a:latin typeface="Abadi" panose="020B0604020104020204" pitchFamily="34" charset="0"/>
              </a:rPr>
              <a:t> </a:t>
            </a:r>
            <a:r>
              <a:rPr lang="en-US" sz="1800" dirty="0" err="1">
                <a:effectLst/>
                <a:latin typeface="Abadi" panose="020B0604020104020204" pitchFamily="34" charset="0"/>
              </a:rPr>
              <a:t>fungsi</a:t>
            </a:r>
            <a:r>
              <a:rPr lang="en-US" sz="1800" dirty="0">
                <a:effectLst/>
                <a:latin typeface="Abadi" panose="020B0604020104020204" pitchFamily="34" charset="0"/>
              </a:rPr>
              <a:t>.</a:t>
            </a:r>
            <a:endParaRPr lang="en-US" dirty="0">
              <a:latin typeface="Abadi" panose="020B0604020104020204" pitchFamily="34" charset="0"/>
            </a:endParaRP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84330446-71A1-1775-182B-3F3C7C5A09AC}"/>
              </a:ext>
            </a:extLst>
          </p:cNvPr>
          <p:cNvSpPr/>
          <p:nvPr/>
        </p:nvSpPr>
        <p:spPr>
          <a:xfrm>
            <a:off x="1020843" y="1618945"/>
            <a:ext cx="6679367" cy="54422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buFont typeface="+mj-lt"/>
              <a:buAutoNum type="arabicParenR"/>
            </a:pPr>
            <a:r>
              <a:rPr lang="en-US" sz="1600" dirty="0" err="1">
                <a:effectLst/>
                <a:latin typeface="Abadi" panose="020B0604020104020204" pitchFamily="34" charset="0"/>
              </a:rPr>
              <a:t>Sebagai</a:t>
            </a:r>
            <a:r>
              <a:rPr lang="en-US" sz="1600" dirty="0"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effectLst/>
                <a:latin typeface="Abadi" panose="020B0604020104020204" pitchFamily="34" charset="0"/>
              </a:rPr>
              <a:t>suatu</a:t>
            </a:r>
            <a:r>
              <a:rPr lang="en-US" sz="1600" dirty="0"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effectLst/>
                <a:latin typeface="Abadi" panose="020B0604020104020204" pitchFamily="34" charset="0"/>
              </a:rPr>
              <a:t>sistem</a:t>
            </a:r>
            <a:r>
              <a:rPr lang="en-US" sz="1600" dirty="0"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effectLst/>
                <a:latin typeface="Abadi" panose="020B0604020104020204" pitchFamily="34" charset="0"/>
              </a:rPr>
              <a:t>gagasan</a:t>
            </a:r>
            <a:r>
              <a:rPr lang="en-US" sz="1600" dirty="0">
                <a:effectLst/>
                <a:latin typeface="Abadi" panose="020B0604020104020204" pitchFamily="34" charset="0"/>
              </a:rPr>
              <a:t> dan </a:t>
            </a:r>
            <a:r>
              <a:rPr lang="en-US" sz="1600" dirty="0" err="1">
                <a:effectLst/>
                <a:latin typeface="Abadi" panose="020B0604020104020204" pitchFamily="34" charset="0"/>
              </a:rPr>
              <a:t>pralambang</a:t>
            </a:r>
            <a:r>
              <a:rPr lang="en-US" sz="1600" dirty="0">
                <a:effectLst/>
                <a:latin typeface="Abadi" panose="020B0604020104020204" pitchFamily="34" charset="0"/>
              </a:rPr>
              <a:t> yang </a:t>
            </a:r>
            <a:r>
              <a:rPr lang="en-US" sz="1600" dirty="0" err="1">
                <a:effectLst/>
                <a:latin typeface="Abadi" panose="020B0604020104020204" pitchFamily="34" charset="0"/>
              </a:rPr>
              <a:t>memberikan</a:t>
            </a:r>
            <a:r>
              <a:rPr lang="en-US" sz="1600" dirty="0"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effectLst/>
                <a:latin typeface="Abadi" panose="020B0604020104020204" pitchFamily="34" charset="0"/>
              </a:rPr>
              <a:t>identitas</a:t>
            </a:r>
            <a:r>
              <a:rPr lang="en-US" sz="1600" dirty="0"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effectLst/>
                <a:latin typeface="Abadi" panose="020B0604020104020204" pitchFamily="34" charset="0"/>
              </a:rPr>
              <a:t>kepada</a:t>
            </a:r>
            <a:r>
              <a:rPr lang="en-US" sz="1600" dirty="0"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effectLst/>
                <a:latin typeface="Abadi" panose="020B0604020104020204" pitchFamily="34" charset="0"/>
              </a:rPr>
              <a:t>warga</a:t>
            </a:r>
            <a:r>
              <a:rPr lang="en-US" sz="1600" dirty="0">
                <a:effectLst/>
                <a:latin typeface="Abadi" panose="020B0604020104020204" pitchFamily="34" charset="0"/>
              </a:rPr>
              <a:t> Negara Indonesia. 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937F9E02-57C3-A468-197B-0D939BCFFBB9}"/>
              </a:ext>
            </a:extLst>
          </p:cNvPr>
          <p:cNvSpPr/>
          <p:nvPr/>
        </p:nvSpPr>
        <p:spPr>
          <a:xfrm>
            <a:off x="1020842" y="3992854"/>
            <a:ext cx="6679365" cy="11550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buFont typeface="+mj-lt"/>
              <a:buAutoNum type="arabicParenR" startAt="2"/>
            </a:pPr>
            <a:r>
              <a:rPr lang="en-US" sz="1600" dirty="0" err="1">
                <a:effectLst/>
                <a:latin typeface="Abadi" panose="020B0604020104020204" pitchFamily="34" charset="0"/>
              </a:rPr>
              <a:t>Sebagai</a:t>
            </a:r>
            <a:r>
              <a:rPr lang="en-US" sz="1600" dirty="0"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effectLst/>
                <a:latin typeface="Abadi" panose="020B0604020104020204" pitchFamily="34" charset="0"/>
              </a:rPr>
              <a:t>suatu</a:t>
            </a:r>
            <a:r>
              <a:rPr lang="en-US" sz="1600" dirty="0"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effectLst/>
                <a:latin typeface="Abadi" panose="020B0604020104020204" pitchFamily="34" charset="0"/>
              </a:rPr>
              <a:t>sistem</a:t>
            </a:r>
            <a:r>
              <a:rPr lang="en-US" sz="1600" dirty="0"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effectLst/>
                <a:latin typeface="Abadi" panose="020B0604020104020204" pitchFamily="34" charset="0"/>
              </a:rPr>
              <a:t>gagasan</a:t>
            </a:r>
            <a:r>
              <a:rPr lang="en-US" sz="1600" dirty="0">
                <a:effectLst/>
                <a:latin typeface="Abadi" panose="020B0604020104020204" pitchFamily="34" charset="0"/>
              </a:rPr>
              <a:t> dan </a:t>
            </a:r>
            <a:r>
              <a:rPr lang="en-US" sz="1600" dirty="0" err="1">
                <a:effectLst/>
                <a:latin typeface="Abadi" panose="020B0604020104020204" pitchFamily="34" charset="0"/>
              </a:rPr>
              <a:t>pralambang</a:t>
            </a:r>
            <a:r>
              <a:rPr lang="en-US" sz="1600" dirty="0">
                <a:effectLst/>
                <a:latin typeface="Abadi" panose="020B0604020104020204" pitchFamily="34" charset="0"/>
              </a:rPr>
              <a:t> yang </a:t>
            </a:r>
            <a:r>
              <a:rPr lang="en-US" sz="1600" dirty="0" err="1">
                <a:effectLst/>
                <a:latin typeface="Abadi" panose="020B0604020104020204" pitchFamily="34" charset="0"/>
              </a:rPr>
              <a:t>dapat</a:t>
            </a:r>
            <a:r>
              <a:rPr lang="en-US" sz="1600" dirty="0"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effectLst/>
                <a:latin typeface="Abadi" panose="020B0604020104020204" pitchFamily="34" charset="0"/>
              </a:rPr>
              <a:t>digunakan</a:t>
            </a:r>
            <a:r>
              <a:rPr lang="en-US" sz="1600" dirty="0">
                <a:effectLst/>
                <a:latin typeface="Abadi" panose="020B0604020104020204" pitchFamily="34" charset="0"/>
              </a:rPr>
              <a:t> oleh </a:t>
            </a:r>
            <a:r>
              <a:rPr lang="en-US" sz="1600" dirty="0" err="1">
                <a:effectLst/>
                <a:latin typeface="Abadi" panose="020B0604020104020204" pitchFamily="34" charset="0"/>
              </a:rPr>
              <a:t>seluruh</a:t>
            </a:r>
            <a:r>
              <a:rPr lang="en-US" sz="1600" dirty="0"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effectLst/>
                <a:latin typeface="Abadi" panose="020B0604020104020204" pitchFamily="34" charset="0"/>
              </a:rPr>
              <a:t>warga</a:t>
            </a:r>
            <a:r>
              <a:rPr lang="en-US" sz="1600" dirty="0">
                <a:effectLst/>
                <a:latin typeface="Abadi" panose="020B0604020104020204" pitchFamily="34" charset="0"/>
              </a:rPr>
              <a:t> Negara Indonesia yang </a:t>
            </a:r>
            <a:r>
              <a:rPr lang="en-US" sz="1600" dirty="0" err="1">
                <a:effectLst/>
                <a:latin typeface="Abadi" panose="020B0604020104020204" pitchFamily="34" charset="0"/>
              </a:rPr>
              <a:t>beragam</a:t>
            </a:r>
            <a:r>
              <a:rPr lang="en-US" sz="1600" dirty="0"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effectLst/>
                <a:latin typeface="Abadi" panose="020B0604020104020204" pitchFamily="34" charset="0"/>
              </a:rPr>
              <a:t>untuk</a:t>
            </a:r>
            <a:r>
              <a:rPr lang="en-US" sz="1600" dirty="0"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effectLst/>
                <a:latin typeface="Abadi" panose="020B0604020104020204" pitchFamily="34" charset="0"/>
              </a:rPr>
              <a:t>saling</a:t>
            </a:r>
            <a:r>
              <a:rPr lang="en-US" sz="1600" dirty="0"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effectLst/>
                <a:latin typeface="Abadi" panose="020B0604020104020204" pitchFamily="34" charset="0"/>
              </a:rPr>
              <a:t>berkomunikasi</a:t>
            </a:r>
            <a:r>
              <a:rPr lang="en-US" sz="1600" dirty="0">
                <a:effectLst/>
                <a:latin typeface="Abadi" panose="020B0604020104020204" pitchFamily="34" charset="0"/>
              </a:rPr>
              <a:t> dan </a:t>
            </a:r>
            <a:r>
              <a:rPr lang="en-US" sz="1600" dirty="0" err="1">
                <a:effectLst/>
                <a:latin typeface="Abadi" panose="020B0604020104020204" pitchFamily="34" charset="0"/>
              </a:rPr>
              <a:t>memperkuat</a:t>
            </a:r>
            <a:r>
              <a:rPr lang="en-US" sz="1600" dirty="0">
                <a:effectLst/>
                <a:latin typeface="Abadi" panose="020B0604020104020204" pitchFamily="34" charset="0"/>
              </a:rPr>
              <a:t> </a:t>
            </a:r>
            <a:r>
              <a:rPr lang="en-US" sz="1600" dirty="0" err="1">
                <a:effectLst/>
                <a:latin typeface="Abadi" panose="020B0604020104020204" pitchFamily="34" charset="0"/>
              </a:rPr>
              <a:t>solidaritas</a:t>
            </a:r>
            <a:r>
              <a:rPr lang="en-US" sz="1600" dirty="0">
                <a:effectLst/>
                <a:latin typeface="Abadi" panose="020B0604020104020204" pitchFamily="34" charset="0"/>
              </a:rPr>
              <a:t>. </a:t>
            </a:r>
          </a:p>
        </p:txBody>
      </p:sp>
      <p:sp>
        <p:nvSpPr>
          <p:cNvPr id="18" name="Google Shape;1408;p56">
            <a:extLst>
              <a:ext uri="{FF2B5EF4-FFF2-40B4-BE49-F238E27FC236}">
                <a16:creationId xmlns:a16="http://schemas.microsoft.com/office/drawing/2014/main" id="{8CA73FDA-D78A-0E1E-0DD7-95BEC1030307}"/>
              </a:ext>
            </a:extLst>
          </p:cNvPr>
          <p:cNvSpPr/>
          <p:nvPr/>
        </p:nvSpPr>
        <p:spPr>
          <a:xfrm>
            <a:off x="1522272" y="2372363"/>
            <a:ext cx="136244" cy="160984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 dirty="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9" name="Google Shape;1408;p56">
            <a:extLst>
              <a:ext uri="{FF2B5EF4-FFF2-40B4-BE49-F238E27FC236}">
                <a16:creationId xmlns:a16="http://schemas.microsoft.com/office/drawing/2014/main" id="{7FDEC733-29C4-CFE5-06E3-16E372AD181E}"/>
              </a:ext>
            </a:extLst>
          </p:cNvPr>
          <p:cNvSpPr/>
          <p:nvPr/>
        </p:nvSpPr>
        <p:spPr>
          <a:xfrm>
            <a:off x="1518258" y="2929059"/>
            <a:ext cx="136244" cy="160984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 dirty="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20" name="Google Shape;1408;p56">
            <a:extLst>
              <a:ext uri="{FF2B5EF4-FFF2-40B4-BE49-F238E27FC236}">
                <a16:creationId xmlns:a16="http://schemas.microsoft.com/office/drawing/2014/main" id="{8961D589-BE6E-ED78-1F3D-4487CBE89513}"/>
              </a:ext>
            </a:extLst>
          </p:cNvPr>
          <p:cNvSpPr/>
          <p:nvPr/>
        </p:nvSpPr>
        <p:spPr>
          <a:xfrm>
            <a:off x="1518258" y="3445203"/>
            <a:ext cx="136244" cy="160984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 dirty="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FC10E70-A723-3DB0-5961-7DB86471AE90}"/>
              </a:ext>
            </a:extLst>
          </p:cNvPr>
          <p:cNvSpPr txBox="1"/>
          <p:nvPr/>
        </p:nvSpPr>
        <p:spPr>
          <a:xfrm>
            <a:off x="1750754" y="2240661"/>
            <a:ext cx="594945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500" dirty="0">
                <a:effectLst/>
                <a:latin typeface="Abadi" panose="020B0604020104020204" pitchFamily="34" charset="0"/>
              </a:rPr>
              <a:t>Harus </a:t>
            </a:r>
            <a:r>
              <a:rPr lang="en-US" sz="1500" dirty="0" err="1">
                <a:effectLst/>
                <a:latin typeface="Abadi" panose="020B0604020104020204" pitchFamily="34" charset="0"/>
              </a:rPr>
              <a:t>merupakan</a:t>
            </a:r>
            <a:r>
              <a:rPr lang="en-US" sz="1500" dirty="0">
                <a:effectLst/>
                <a:latin typeface="Abadi" panose="020B0604020104020204" pitchFamily="34" charset="0"/>
              </a:rPr>
              <a:t> </a:t>
            </a:r>
            <a:r>
              <a:rPr lang="en-US" sz="1500" dirty="0" err="1">
                <a:effectLst/>
                <a:latin typeface="Abadi" panose="020B0604020104020204" pitchFamily="34" charset="0"/>
              </a:rPr>
              <a:t>hasil</a:t>
            </a:r>
            <a:r>
              <a:rPr lang="en-US" sz="1500" dirty="0">
                <a:effectLst/>
                <a:latin typeface="Abadi" panose="020B0604020104020204" pitchFamily="34" charset="0"/>
              </a:rPr>
              <a:t> </a:t>
            </a:r>
            <a:r>
              <a:rPr lang="en-US" sz="1500" dirty="0" err="1">
                <a:effectLst/>
                <a:latin typeface="Abadi" panose="020B0604020104020204" pitchFamily="34" charset="0"/>
              </a:rPr>
              <a:t>karya</a:t>
            </a:r>
            <a:r>
              <a:rPr lang="en-US" sz="1500" dirty="0">
                <a:effectLst/>
                <a:latin typeface="Abadi" panose="020B0604020104020204" pitchFamily="34" charset="0"/>
              </a:rPr>
              <a:t> </a:t>
            </a:r>
            <a:r>
              <a:rPr lang="en-US" sz="1500" dirty="0" err="1">
                <a:effectLst/>
                <a:latin typeface="Abadi" panose="020B0604020104020204" pitchFamily="34" charset="0"/>
              </a:rPr>
              <a:t>warga</a:t>
            </a:r>
            <a:r>
              <a:rPr lang="en-US" sz="1500" dirty="0">
                <a:effectLst/>
                <a:latin typeface="Abadi" panose="020B0604020104020204" pitchFamily="34" charset="0"/>
              </a:rPr>
              <a:t> Negara Indonesia </a:t>
            </a:r>
            <a:r>
              <a:rPr lang="en-US" sz="1500" dirty="0" err="1">
                <a:effectLst/>
                <a:latin typeface="Abadi" panose="020B0604020104020204" pitchFamily="34" charset="0"/>
              </a:rPr>
              <a:t>atau</a:t>
            </a:r>
            <a:r>
              <a:rPr lang="en-US" sz="1500" dirty="0">
                <a:effectLst/>
                <a:latin typeface="Abadi" panose="020B0604020104020204" pitchFamily="34" charset="0"/>
              </a:rPr>
              <a:t> orang zaman </a:t>
            </a:r>
            <a:r>
              <a:rPr lang="en-US" sz="1500" dirty="0" err="1">
                <a:effectLst/>
                <a:latin typeface="Abadi" panose="020B0604020104020204" pitchFamily="34" charset="0"/>
              </a:rPr>
              <a:t>dahulu</a:t>
            </a:r>
            <a:r>
              <a:rPr lang="en-US" sz="1500" dirty="0">
                <a:effectLst/>
                <a:latin typeface="Abadi" panose="020B0604020104020204" pitchFamily="34" charset="0"/>
              </a:rPr>
              <a:t> </a:t>
            </a:r>
            <a:r>
              <a:rPr lang="en-US" sz="1500" dirty="0" err="1">
                <a:effectLst/>
                <a:latin typeface="Abadi" panose="020B0604020104020204" pitchFamily="34" charset="0"/>
              </a:rPr>
              <a:t>dari</a:t>
            </a:r>
            <a:r>
              <a:rPr lang="en-US" sz="1500" dirty="0">
                <a:effectLst/>
                <a:latin typeface="Abadi" panose="020B0604020104020204" pitchFamily="34" charset="0"/>
              </a:rPr>
              <a:t> </a:t>
            </a:r>
            <a:r>
              <a:rPr lang="en-US" sz="1500" dirty="0" err="1">
                <a:effectLst/>
                <a:latin typeface="Abadi" panose="020B0604020104020204" pitchFamily="34" charset="0"/>
              </a:rPr>
              <a:t>daerah</a:t>
            </a:r>
            <a:r>
              <a:rPr lang="en-US" sz="1500" dirty="0">
                <a:effectLst/>
                <a:latin typeface="Abadi" panose="020B0604020104020204" pitchFamily="34" charset="0"/>
              </a:rPr>
              <a:t> di wilayah Negara Indonesia.</a:t>
            </a:r>
            <a:endParaRPr lang="id-ID" sz="1500" dirty="0">
              <a:latin typeface="Abadi" panose="020B0604020104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8C1AD3-D255-ECA8-36E0-207FA2B2D9A4}"/>
              </a:ext>
            </a:extLst>
          </p:cNvPr>
          <p:cNvSpPr txBox="1"/>
          <p:nvPr/>
        </p:nvSpPr>
        <p:spPr>
          <a:xfrm>
            <a:off x="1750755" y="2748148"/>
            <a:ext cx="594945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500" dirty="0">
                <a:effectLst/>
                <a:latin typeface="Abadi" panose="020B0604020104020204" pitchFamily="34" charset="0"/>
              </a:rPr>
              <a:t>Harus </a:t>
            </a:r>
            <a:r>
              <a:rPr lang="en-US" sz="1500" dirty="0" err="1">
                <a:effectLst/>
                <a:latin typeface="Abadi" panose="020B0604020104020204" pitchFamily="34" charset="0"/>
              </a:rPr>
              <a:t>merupakan</a:t>
            </a:r>
            <a:r>
              <a:rPr lang="en-US" sz="1500" dirty="0">
                <a:effectLst/>
                <a:latin typeface="Abadi" panose="020B0604020104020204" pitchFamily="34" charset="0"/>
              </a:rPr>
              <a:t> </a:t>
            </a:r>
            <a:r>
              <a:rPr lang="en-US" sz="1500" dirty="0" err="1">
                <a:effectLst/>
                <a:latin typeface="Abadi" panose="020B0604020104020204" pitchFamily="34" charset="0"/>
              </a:rPr>
              <a:t>hasil</a:t>
            </a:r>
            <a:r>
              <a:rPr lang="en-US" sz="1500" dirty="0">
                <a:effectLst/>
                <a:latin typeface="Abadi" panose="020B0604020104020204" pitchFamily="34" charset="0"/>
              </a:rPr>
              <a:t> </a:t>
            </a:r>
            <a:r>
              <a:rPr lang="en-US" sz="1500" dirty="0" err="1">
                <a:effectLst/>
                <a:latin typeface="Abadi" panose="020B0604020104020204" pitchFamily="34" charset="0"/>
              </a:rPr>
              <a:t>karya</a:t>
            </a:r>
            <a:r>
              <a:rPr lang="en-US" sz="1500" dirty="0">
                <a:effectLst/>
                <a:latin typeface="Abadi" panose="020B0604020104020204" pitchFamily="34" charset="0"/>
              </a:rPr>
              <a:t> </a:t>
            </a:r>
            <a:r>
              <a:rPr lang="en-US" sz="1500" dirty="0" err="1">
                <a:effectLst/>
                <a:latin typeface="Abadi" panose="020B0604020104020204" pitchFamily="34" charset="0"/>
              </a:rPr>
              <a:t>warga</a:t>
            </a:r>
            <a:r>
              <a:rPr lang="en-US" sz="1500" dirty="0">
                <a:effectLst/>
                <a:latin typeface="Abadi" panose="020B0604020104020204" pitchFamily="34" charset="0"/>
              </a:rPr>
              <a:t> Negara Indonesia yang </a:t>
            </a:r>
            <a:r>
              <a:rPr lang="en-US" sz="1500" dirty="0" err="1">
                <a:effectLst/>
                <a:latin typeface="Abadi" panose="020B0604020104020204" pitchFamily="34" charset="0"/>
              </a:rPr>
              <a:t>wujudnya</a:t>
            </a:r>
            <a:r>
              <a:rPr lang="en-US" sz="1500" dirty="0">
                <a:effectLst/>
                <a:latin typeface="Abadi" panose="020B0604020104020204" pitchFamily="34" charset="0"/>
              </a:rPr>
              <a:t> </a:t>
            </a:r>
            <a:r>
              <a:rPr lang="en-US" sz="1500" dirty="0" err="1">
                <a:effectLst/>
                <a:latin typeface="Abadi" panose="020B0604020104020204" pitchFamily="34" charset="0"/>
              </a:rPr>
              <a:t>menunjukkan</a:t>
            </a:r>
            <a:r>
              <a:rPr lang="en-US" sz="1500" dirty="0">
                <a:effectLst/>
                <a:latin typeface="Abadi" panose="020B0604020104020204" pitchFamily="34" charset="0"/>
              </a:rPr>
              <a:t> </a:t>
            </a:r>
            <a:r>
              <a:rPr lang="en-US" sz="1500" dirty="0" err="1">
                <a:effectLst/>
                <a:latin typeface="Abadi" panose="020B0604020104020204" pitchFamily="34" charset="0"/>
              </a:rPr>
              <a:t>ciri</a:t>
            </a:r>
            <a:r>
              <a:rPr lang="en-US" sz="1500" dirty="0">
                <a:effectLst/>
                <a:latin typeface="Abadi" panose="020B0604020104020204" pitchFamily="34" charset="0"/>
              </a:rPr>
              <a:t> </a:t>
            </a:r>
            <a:r>
              <a:rPr lang="en-US" sz="1500" dirty="0" err="1">
                <a:effectLst/>
                <a:latin typeface="Abadi" panose="020B0604020104020204" pitchFamily="34" charset="0"/>
              </a:rPr>
              <a:t>khas</a:t>
            </a:r>
            <a:r>
              <a:rPr lang="en-US" sz="1500" dirty="0">
                <a:effectLst/>
                <a:latin typeface="Abadi" panose="020B0604020104020204" pitchFamily="34" charset="0"/>
              </a:rPr>
              <a:t> Indonesia.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9B4DD21-1995-CF5A-0557-97F3D1813AD6}"/>
              </a:ext>
            </a:extLst>
          </p:cNvPr>
          <p:cNvSpPr txBox="1"/>
          <p:nvPr/>
        </p:nvSpPr>
        <p:spPr>
          <a:xfrm>
            <a:off x="1750754" y="3283021"/>
            <a:ext cx="594945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500" dirty="0">
                <a:effectLst/>
                <a:latin typeface="Abadi" panose="020B0604020104020204" pitchFamily="34" charset="0"/>
              </a:rPr>
              <a:t>Harus </a:t>
            </a:r>
            <a:r>
              <a:rPr lang="en-US" sz="1500" dirty="0" err="1">
                <a:effectLst/>
                <a:latin typeface="Abadi" panose="020B0604020104020204" pitchFamily="34" charset="0"/>
              </a:rPr>
              <a:t>merupakan</a:t>
            </a:r>
            <a:r>
              <a:rPr lang="en-US" sz="1500" dirty="0">
                <a:effectLst/>
                <a:latin typeface="Abadi" panose="020B0604020104020204" pitchFamily="34" charset="0"/>
              </a:rPr>
              <a:t> </a:t>
            </a:r>
            <a:r>
              <a:rPr lang="en-US" sz="1500" dirty="0" err="1">
                <a:effectLst/>
                <a:latin typeface="Abadi" panose="020B0604020104020204" pitchFamily="34" charset="0"/>
              </a:rPr>
              <a:t>hasil</a:t>
            </a:r>
            <a:r>
              <a:rPr lang="en-US" sz="1500" dirty="0">
                <a:effectLst/>
                <a:latin typeface="Abadi" panose="020B0604020104020204" pitchFamily="34" charset="0"/>
              </a:rPr>
              <a:t> </a:t>
            </a:r>
            <a:r>
              <a:rPr lang="en-US" sz="1500" dirty="0" err="1">
                <a:effectLst/>
                <a:latin typeface="Abadi" panose="020B0604020104020204" pitchFamily="34" charset="0"/>
              </a:rPr>
              <a:t>karya</a:t>
            </a:r>
            <a:r>
              <a:rPr lang="en-US" sz="1500" dirty="0">
                <a:effectLst/>
                <a:latin typeface="Abadi" panose="020B0604020104020204" pitchFamily="34" charset="0"/>
              </a:rPr>
              <a:t> </a:t>
            </a:r>
            <a:r>
              <a:rPr lang="en-US" sz="1500" dirty="0" err="1">
                <a:effectLst/>
                <a:latin typeface="Abadi" panose="020B0604020104020204" pitchFamily="34" charset="0"/>
              </a:rPr>
              <a:t>warga</a:t>
            </a:r>
            <a:r>
              <a:rPr lang="en-US" sz="1500" dirty="0">
                <a:effectLst/>
                <a:latin typeface="Abadi" panose="020B0604020104020204" pitchFamily="34" charset="0"/>
              </a:rPr>
              <a:t> Negara Indonesia </a:t>
            </a:r>
            <a:r>
              <a:rPr lang="en-US" sz="1500" dirty="0" err="1">
                <a:effectLst/>
                <a:latin typeface="Abadi" panose="020B0604020104020204" pitchFamily="34" charset="0"/>
              </a:rPr>
              <a:t>lainnya</a:t>
            </a:r>
            <a:r>
              <a:rPr lang="en-US" sz="1500" dirty="0">
                <a:effectLst/>
                <a:latin typeface="Abadi" panose="020B0604020104020204" pitchFamily="34" charset="0"/>
              </a:rPr>
              <a:t> yang </a:t>
            </a:r>
            <a:r>
              <a:rPr lang="en-US" sz="1500" dirty="0" err="1">
                <a:effectLst/>
                <a:latin typeface="Abadi" panose="020B0604020104020204" pitchFamily="34" charset="0"/>
              </a:rPr>
              <a:t>dapat</a:t>
            </a:r>
            <a:r>
              <a:rPr lang="en-US" sz="1500" dirty="0">
                <a:effectLst/>
                <a:latin typeface="Abadi" panose="020B0604020104020204" pitchFamily="34" charset="0"/>
              </a:rPr>
              <a:t> </a:t>
            </a:r>
            <a:r>
              <a:rPr lang="en-US" sz="1500" dirty="0" err="1">
                <a:effectLst/>
                <a:latin typeface="Abadi" panose="020B0604020104020204" pitchFamily="34" charset="0"/>
              </a:rPr>
              <a:t>menjadi</a:t>
            </a:r>
            <a:r>
              <a:rPr lang="en-US" sz="1500" dirty="0">
                <a:effectLst/>
                <a:latin typeface="Abadi" panose="020B0604020104020204" pitchFamily="34" charset="0"/>
              </a:rPr>
              <a:t> </a:t>
            </a:r>
            <a:r>
              <a:rPr lang="en-US" sz="1500" dirty="0" err="1">
                <a:effectLst/>
                <a:latin typeface="Abadi" panose="020B0604020104020204" pitchFamily="34" charset="0"/>
              </a:rPr>
              <a:t>kebanggaan</a:t>
            </a:r>
            <a:r>
              <a:rPr lang="en-US" sz="1500" dirty="0">
                <a:effectLst/>
                <a:latin typeface="Abadi" panose="020B0604020104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05179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FF79350-E2FB-2FAA-64B0-EDA25A5FEE5E}"/>
              </a:ext>
            </a:extLst>
          </p:cNvPr>
          <p:cNvSpPr/>
          <p:nvPr/>
        </p:nvSpPr>
        <p:spPr>
          <a:xfrm>
            <a:off x="0" y="5736166"/>
            <a:ext cx="12192000" cy="112183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5A48048-693E-8026-4840-4CC96FB80139}"/>
              </a:ext>
            </a:extLst>
          </p:cNvPr>
          <p:cNvSpPr txBox="1"/>
          <p:nvPr/>
        </p:nvSpPr>
        <p:spPr>
          <a:xfrm>
            <a:off x="399035" y="623619"/>
            <a:ext cx="93104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 startAt="2"/>
            </a:pPr>
            <a:r>
              <a:rPr lang="id-ID" sz="2000" b="1" dirty="0">
                <a:solidFill>
                  <a:schemeClr val="accent1">
                    <a:lumMod val="50000"/>
                  </a:schemeClr>
                </a:solidFill>
                <a:latin typeface="DM Sans" pitchFamily="2" charset="77"/>
              </a:rPr>
              <a:t>Kebudayaan Daerah sebagai Akar Kebudayaan Nasional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33B4E1E-9C0C-20B7-F08B-BDD0CF4A88CB}"/>
              </a:ext>
            </a:extLst>
          </p:cNvPr>
          <p:cNvSpPr txBox="1"/>
          <p:nvPr/>
        </p:nvSpPr>
        <p:spPr>
          <a:xfrm>
            <a:off x="909380" y="1132988"/>
            <a:ext cx="776538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800" dirty="0" err="1">
                <a:effectLst/>
                <a:latin typeface="MuseoSans"/>
              </a:rPr>
              <a:t>Kebudayaan</a:t>
            </a:r>
            <a:r>
              <a:rPr lang="en-US" sz="1800" dirty="0">
                <a:effectLst/>
                <a:latin typeface="MuseoSans"/>
              </a:rPr>
              <a:t> Indonesia </a:t>
            </a:r>
            <a:r>
              <a:rPr lang="en-US" sz="1800" dirty="0" err="1">
                <a:effectLst/>
                <a:latin typeface="MuseoSans"/>
              </a:rPr>
              <a:t>dapat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dibedakan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atas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kebudayaan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nasional</a:t>
            </a:r>
            <a:r>
              <a:rPr lang="en-US" sz="1800" dirty="0">
                <a:effectLst/>
                <a:latin typeface="MuseoSans"/>
              </a:rPr>
              <a:t> dan </a:t>
            </a:r>
            <a:r>
              <a:rPr lang="en-US" sz="1800" dirty="0" err="1">
                <a:effectLst/>
                <a:latin typeface="MuseoSans"/>
              </a:rPr>
              <a:t>kebudayaan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id-ID" dirty="0">
                <a:latin typeface="MuseoSans"/>
              </a:rPr>
              <a:t>daerah. </a:t>
            </a:r>
            <a:r>
              <a:rPr lang="en-US" sz="1800" dirty="0" err="1">
                <a:effectLst/>
                <a:latin typeface="MuseoSans"/>
              </a:rPr>
              <a:t>Kebudayaan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daerah</a:t>
            </a:r>
            <a:r>
              <a:rPr lang="en-US" sz="1800" dirty="0">
                <a:effectLst/>
                <a:latin typeface="MuseoSans"/>
              </a:rPr>
              <a:t> di Indonesia </a:t>
            </a:r>
            <a:r>
              <a:rPr lang="en-US" sz="1800" dirty="0" err="1">
                <a:effectLst/>
                <a:latin typeface="MuseoSans"/>
              </a:rPr>
              <a:t>cukup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beragam</a:t>
            </a:r>
            <a:r>
              <a:rPr lang="en-US" dirty="0">
                <a:latin typeface="MuseoSans"/>
              </a:rPr>
              <a:t> </a:t>
            </a:r>
            <a:r>
              <a:rPr lang="en-US" dirty="0" err="1">
                <a:latin typeface="MuseoSans"/>
              </a:rPr>
              <a:t>dipengaruhi</a:t>
            </a:r>
            <a:r>
              <a:rPr lang="en-US" dirty="0">
                <a:latin typeface="MuseoSans"/>
              </a:rPr>
              <a:t> oleh </a:t>
            </a:r>
            <a:r>
              <a:rPr lang="en-US" dirty="0" err="1">
                <a:latin typeface="MuseoSans"/>
              </a:rPr>
              <a:t>faktor</a:t>
            </a:r>
            <a:r>
              <a:rPr lang="en-US" dirty="0">
                <a:latin typeface="MuseoSans"/>
              </a:rPr>
              <a:t> </a:t>
            </a:r>
            <a:r>
              <a:rPr lang="en-US" dirty="0" err="1">
                <a:latin typeface="MuseoSans"/>
              </a:rPr>
              <a:t>geografis</a:t>
            </a:r>
            <a:r>
              <a:rPr lang="en-US" dirty="0">
                <a:latin typeface="MuseoSans"/>
              </a:rPr>
              <a:t> dan </a:t>
            </a:r>
            <a:r>
              <a:rPr lang="en-US" dirty="0" err="1">
                <a:latin typeface="MuseoSans"/>
              </a:rPr>
              <a:t>letak</a:t>
            </a:r>
            <a:r>
              <a:rPr lang="en-US" dirty="0">
                <a:latin typeface="MuseoSans"/>
              </a:rPr>
              <a:t> Indonesia yang </a:t>
            </a:r>
            <a:r>
              <a:rPr lang="en-US" dirty="0" err="1">
                <a:latin typeface="MuseoSans"/>
              </a:rPr>
              <a:t>berada</a:t>
            </a:r>
            <a:r>
              <a:rPr lang="en-US" dirty="0">
                <a:latin typeface="MuseoSans"/>
              </a:rPr>
              <a:t> di </a:t>
            </a:r>
            <a:r>
              <a:rPr lang="en-US" dirty="0" err="1">
                <a:latin typeface="MuseoSans"/>
              </a:rPr>
              <a:t>jalur</a:t>
            </a:r>
            <a:r>
              <a:rPr lang="en-US" dirty="0">
                <a:latin typeface="MuseoSans"/>
              </a:rPr>
              <a:t> </a:t>
            </a:r>
            <a:r>
              <a:rPr lang="en-US" dirty="0" err="1">
                <a:latin typeface="MuseoSans"/>
              </a:rPr>
              <a:t>perdagangan</a:t>
            </a:r>
            <a:r>
              <a:rPr lang="en-US" dirty="0">
                <a:latin typeface="MuseoSans"/>
              </a:rPr>
              <a:t> dunia. </a:t>
            </a:r>
            <a:r>
              <a:rPr lang="en-US" sz="1800" dirty="0" err="1">
                <a:effectLst/>
                <a:latin typeface="MuseoSans"/>
              </a:rPr>
              <a:t>Kebudayaan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daerah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dirty="0">
                <a:latin typeface="MuseoSans"/>
              </a:rPr>
              <a:t>yang </a:t>
            </a:r>
            <a:r>
              <a:rPr lang="en-US" dirty="0" err="1">
                <a:latin typeface="MuseoSans"/>
              </a:rPr>
              <a:t>khas</a:t>
            </a:r>
            <a:r>
              <a:rPr lang="en-US" dirty="0"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ditunjukkan</a:t>
            </a:r>
            <a:r>
              <a:rPr lang="en-US" sz="1800" dirty="0">
                <a:effectLst/>
                <a:latin typeface="MuseoSans"/>
              </a:rPr>
              <a:t> oleh </a:t>
            </a:r>
            <a:r>
              <a:rPr lang="en-US" sz="1800" dirty="0" err="1">
                <a:effectLst/>
                <a:latin typeface="MuseoSans"/>
              </a:rPr>
              <a:t>berbagai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suku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bangsa</a:t>
            </a:r>
            <a:r>
              <a:rPr lang="en-US" sz="1800" dirty="0">
                <a:effectLst/>
                <a:latin typeface="MuseoSans"/>
              </a:rPr>
              <a:t> yang </a:t>
            </a:r>
            <a:r>
              <a:rPr lang="en-US" sz="1800" dirty="0" err="1">
                <a:effectLst/>
                <a:latin typeface="MuseoSans"/>
              </a:rPr>
              <a:t>ada</a:t>
            </a:r>
            <a:r>
              <a:rPr lang="en-US" sz="1800" dirty="0">
                <a:effectLst/>
                <a:latin typeface="MuseoSans"/>
              </a:rPr>
              <a:t> di Indonesia. </a:t>
            </a:r>
            <a:r>
              <a:rPr lang="en-US" sz="1800" dirty="0" err="1">
                <a:effectLst/>
                <a:latin typeface="MuseoSans"/>
              </a:rPr>
              <a:t>Keberagaman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suku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bangsa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telah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melahirkan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keberagaman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budaya</a:t>
            </a:r>
            <a:r>
              <a:rPr lang="en-US" sz="1800" dirty="0">
                <a:effectLst/>
                <a:latin typeface="MuseoSans"/>
              </a:rPr>
              <a:t>. Hal </a:t>
            </a:r>
            <a:r>
              <a:rPr lang="en-US" sz="1800" dirty="0" err="1">
                <a:effectLst/>
                <a:latin typeface="MuseoSans"/>
              </a:rPr>
              <a:t>ini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tampak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dalam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berbagai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peninggalan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budaya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daerah</a:t>
            </a:r>
            <a:r>
              <a:rPr lang="en-US" sz="1800" dirty="0">
                <a:effectLst/>
                <a:latin typeface="MuseoSans"/>
              </a:rPr>
              <a:t> yang </a:t>
            </a:r>
            <a:r>
              <a:rPr lang="en-US" sz="1800" dirty="0" err="1">
                <a:effectLst/>
                <a:latin typeface="MuseoSans"/>
              </a:rPr>
              <a:t>telah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diwariskan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secara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turun-temurun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dari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generasi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ke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generasi</a:t>
            </a:r>
            <a:r>
              <a:rPr lang="en-US" sz="1800" dirty="0">
                <a:effectLst/>
                <a:latin typeface="MuseoSans"/>
              </a:rPr>
              <a:t>. </a:t>
            </a:r>
            <a:r>
              <a:rPr lang="en-US" sz="1800" dirty="0" err="1">
                <a:effectLst/>
                <a:latin typeface="MuseoSans"/>
              </a:rPr>
              <a:t>Keberagaman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budaya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daerah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menjadi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kekayaan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budaya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nasional</a:t>
            </a:r>
            <a:r>
              <a:rPr lang="en-US" sz="1800" dirty="0">
                <a:effectLst/>
                <a:latin typeface="MuseoSans"/>
              </a:rPr>
              <a:t>. </a:t>
            </a:r>
            <a:r>
              <a:rPr lang="en-US" sz="1800" dirty="0" err="1">
                <a:effectLst/>
                <a:latin typeface="MuseoSans"/>
              </a:rPr>
              <a:t>Kebudayaan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daerah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menjadi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sumber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potensial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bagi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terwujudnya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kebudayaan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nasional</a:t>
            </a:r>
            <a:r>
              <a:rPr lang="en-US" sz="1800" dirty="0">
                <a:effectLst/>
                <a:latin typeface="MuseoSans"/>
              </a:rPr>
              <a:t>. </a:t>
            </a:r>
            <a:r>
              <a:rPr lang="en-US" sz="1800" dirty="0" err="1">
                <a:effectLst/>
                <a:latin typeface="MuseoSans"/>
              </a:rPr>
              <a:t>Kebudayaan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daerah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memberikan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corak</a:t>
            </a:r>
            <a:r>
              <a:rPr lang="en-US" sz="1800" dirty="0">
                <a:effectLst/>
                <a:latin typeface="MuseoSans"/>
              </a:rPr>
              <a:t> dan </a:t>
            </a:r>
            <a:r>
              <a:rPr lang="en-US" sz="1800" dirty="0" err="1">
                <a:effectLst/>
                <a:latin typeface="MuseoSans"/>
              </a:rPr>
              <a:t>karakteristik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kepribadian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bangsa</a:t>
            </a:r>
            <a:r>
              <a:rPr lang="en-US" sz="1800" dirty="0">
                <a:effectLst/>
                <a:latin typeface="MuseoSans"/>
              </a:rPr>
              <a:t>. </a:t>
            </a:r>
            <a:r>
              <a:rPr lang="en-US" sz="1800" dirty="0" err="1">
                <a:effectLst/>
                <a:latin typeface="MuseoSans"/>
              </a:rPr>
              <a:t>Kebudayaan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daerah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merupakan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akar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kebudayaan</a:t>
            </a:r>
            <a:r>
              <a:rPr lang="en-US" sz="1800" dirty="0">
                <a:effectLst/>
                <a:latin typeface="MuseoSans"/>
              </a:rPr>
              <a:t> </a:t>
            </a:r>
            <a:r>
              <a:rPr lang="en-US" sz="1800" dirty="0" err="1">
                <a:effectLst/>
                <a:latin typeface="MuseoSans"/>
              </a:rPr>
              <a:t>nasional</a:t>
            </a:r>
            <a:r>
              <a:rPr lang="en-US" sz="1800" dirty="0">
                <a:effectLst/>
                <a:latin typeface="MuseoSans"/>
              </a:rPr>
              <a:t>. </a:t>
            </a:r>
            <a:endParaRPr lang="en-US" dirty="0"/>
          </a:p>
        </p:txBody>
      </p:sp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0" name="Picture 9" descr="A picture containing screenshot, symbol, graphics, design&#10;&#10;Description automatically generated">
            <a:extLst>
              <a:ext uri="{FF2B5EF4-FFF2-40B4-BE49-F238E27FC236}">
                <a16:creationId xmlns:a16="http://schemas.microsoft.com/office/drawing/2014/main" id="{C0EDF97C-FF66-500D-9500-AFF20AF0B2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31970" y="2795221"/>
            <a:ext cx="2862322" cy="2862322"/>
          </a:xfrm>
          <a:prstGeom prst="rect">
            <a:avLst/>
          </a:prstGeom>
          <a:effectLst>
            <a:outerShdw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43010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FF79350-E2FB-2FAA-64B0-EDA25A5FEE5E}"/>
              </a:ext>
            </a:extLst>
          </p:cNvPr>
          <p:cNvSpPr/>
          <p:nvPr/>
        </p:nvSpPr>
        <p:spPr>
          <a:xfrm>
            <a:off x="0" y="5736166"/>
            <a:ext cx="12192000" cy="112183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35A48048-693E-8026-4840-4CC96FB80139}"/>
              </a:ext>
            </a:extLst>
          </p:cNvPr>
          <p:cNvSpPr txBox="1"/>
          <p:nvPr/>
        </p:nvSpPr>
        <p:spPr>
          <a:xfrm>
            <a:off x="471224" y="563300"/>
            <a:ext cx="93104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id-ID" sz="2400" b="1" dirty="0">
                <a:solidFill>
                  <a:schemeClr val="accent1">
                    <a:lumMod val="50000"/>
                  </a:schemeClr>
                </a:solidFill>
                <a:latin typeface="DM Sans" pitchFamily="2" charset="77"/>
              </a:rPr>
              <a:t>Sistem Nilai Budaya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9864A6A8-5291-CC88-A31D-7E40C1F3358E}"/>
              </a:ext>
            </a:extLst>
          </p:cNvPr>
          <p:cNvSpPr/>
          <p:nvPr/>
        </p:nvSpPr>
        <p:spPr>
          <a:xfrm>
            <a:off x="1034716" y="1155033"/>
            <a:ext cx="9625263" cy="1696452"/>
          </a:xfrm>
          <a:prstGeom prst="roundRect">
            <a:avLst>
              <a:gd name="adj" fmla="val 620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Tiap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masyarakat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memiliki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sejumlah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nilai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budaya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yang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mereka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taati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.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Sistem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nilai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budaya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yang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dikandung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di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dalam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suatu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kebudayaan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merupakan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unsur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pembeda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antara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kebudayaan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tersebut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dan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kebudayaan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yang lain.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Menurut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Nugroho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Notosusanto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,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sistem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nilai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budaya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merupakan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inti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kebudayaan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.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Sebagai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inti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kebudayaan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,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sistem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nilai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budaya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akan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memengaruhi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dan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menata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elemen-elemen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yang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berada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pada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struktur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permukaan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dari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kehidupan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manusia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, yang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meliputi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perilaku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dan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benda-benda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sebagai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hasil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dari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penuangan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konsep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-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konsep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nilai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dari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tind</a:t>
            </a:r>
            <a:r>
              <a:rPr lang="en-US" sz="1600" dirty="0" err="1">
                <a:latin typeface="Quire Sans Light" panose="020F0302020204030204" pitchFamily="34" charset="0"/>
                <a:cs typeface="Quire Sans Light" panose="020F0302020204030204" pitchFamily="34" charset="0"/>
              </a:rPr>
              <a:t>akan</a:t>
            </a:r>
            <a:r>
              <a:rPr lang="en-US" sz="1600" dirty="0">
                <a:latin typeface="Quire Sans Light" panose="020F0302020204030204" pitchFamily="34" charset="0"/>
                <a:cs typeface="Quire Sans Light" panose="020F0302020204030204" pitchFamily="34" charset="0"/>
              </a:rPr>
              <a:t> yang </a:t>
            </a:r>
            <a:r>
              <a:rPr lang="en-US" sz="1600" dirty="0" err="1">
                <a:latin typeface="Quire Sans Light" panose="020F0302020204030204" pitchFamily="34" charset="0"/>
                <a:cs typeface="Quire Sans Light" panose="020F0302020204030204" pitchFamily="34" charset="0"/>
              </a:rPr>
              <a:t>berpola</a:t>
            </a:r>
            <a:r>
              <a:rPr lang="en-US" sz="1600" dirty="0">
                <a:latin typeface="Quire Sans Light" panose="020F0302020204030204" pitchFamily="34" charset="0"/>
                <a:cs typeface="Quire Sans Light" panose="020F0302020204030204" pitchFamily="34" charset="0"/>
              </a:rPr>
              <a:t>.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BB44E2C7-005B-F42D-9857-70ED107B53D6}"/>
              </a:ext>
            </a:extLst>
          </p:cNvPr>
          <p:cNvSpPr/>
          <p:nvPr/>
        </p:nvSpPr>
        <p:spPr>
          <a:xfrm>
            <a:off x="1022684" y="3116179"/>
            <a:ext cx="9649327" cy="1467853"/>
          </a:xfrm>
          <a:prstGeom prst="roundRect">
            <a:avLst>
              <a:gd name="adj" fmla="val 5658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Bangsa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Indonesia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memiliki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sistem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nilai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sendiri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yang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melandasi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berbagai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bidang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kehidupan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.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Bagi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bangsa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Indonesia,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sistem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nilai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itu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adalah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Pancasila.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Keseluruhan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nilai-nilai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dalam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sistem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nilai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Pancasila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dipersatukan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oleh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asas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“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kesatuan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dalam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perbedaan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” dan “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perbedaan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dalam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kesatuan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” yang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menjadi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jiwa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atau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struktur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dasar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keberadaan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manusia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dalam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kebersamaan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itu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.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Asas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yang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mempersatukan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tersebut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pada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lambang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Negara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Republik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Indonesia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diungkapkan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dalam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rumusan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Bhinneka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Tunggal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Ika</a:t>
            </a:r>
            <a:r>
              <a:rPr lang="en-US" sz="1600" dirty="0">
                <a:latin typeface="Quire Sans Light" panose="020F0302020204030204" pitchFamily="34" charset="0"/>
                <a:cs typeface="Quire Sans Light" panose="020F03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5266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FF79350-E2FB-2FAA-64B0-EDA25A5FEE5E}"/>
              </a:ext>
            </a:extLst>
          </p:cNvPr>
          <p:cNvSpPr/>
          <p:nvPr/>
        </p:nvSpPr>
        <p:spPr>
          <a:xfrm>
            <a:off x="0" y="5736166"/>
            <a:ext cx="12192000" cy="112183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98" name="Google Shape;98;p14"/>
          <p:cNvGrpSpPr/>
          <p:nvPr/>
        </p:nvGrpSpPr>
        <p:grpSpPr>
          <a:xfrm>
            <a:off x="0" y="5736168"/>
            <a:ext cx="12192000" cy="1121833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5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121900" tIns="60933" rIns="121900" bIns="60933" anchor="t" anchorCtr="0">
                <a:spAutoFit/>
              </a:bodyPr>
              <a:lstStyle/>
              <a:p>
                <a:r>
                  <a:rPr lang="en-US" sz="2267" b="1" dirty="0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PENDIDIKAN PANCASILA</a:t>
                </a:r>
                <a:endParaRPr lang="en-US" sz="2267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35A48048-693E-8026-4840-4CC96FB80139}"/>
              </a:ext>
            </a:extLst>
          </p:cNvPr>
          <p:cNvSpPr txBox="1"/>
          <p:nvPr/>
        </p:nvSpPr>
        <p:spPr>
          <a:xfrm>
            <a:off x="459193" y="358763"/>
            <a:ext cx="9767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 startAt="4"/>
            </a:pPr>
            <a:r>
              <a:rPr lang="id-ID" sz="2300" b="1" dirty="0">
                <a:solidFill>
                  <a:schemeClr val="accent1">
                    <a:lumMod val="50000"/>
                  </a:schemeClr>
                </a:solidFill>
                <a:latin typeface="DM Sans" pitchFamily="2" charset="77"/>
              </a:rPr>
              <a:t>Kebudayaan Nasional sebagai Identitas dan Jati Diri Bangsa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9864A6A8-5291-CC88-A31D-7E40C1F3358E}"/>
              </a:ext>
            </a:extLst>
          </p:cNvPr>
          <p:cNvSpPr/>
          <p:nvPr/>
        </p:nvSpPr>
        <p:spPr>
          <a:xfrm>
            <a:off x="1022685" y="878304"/>
            <a:ext cx="9625263" cy="1299409"/>
          </a:xfrm>
          <a:prstGeom prst="roundRect">
            <a:avLst>
              <a:gd name="adj" fmla="val 620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Identitas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bangsa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pada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hakikatnya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dapat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dimengerti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sebagai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manifestasi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nilai-nilai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budaya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yang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tumbuh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dan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berkembang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dalam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berbagai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aspek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kehidupan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suatu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bangsa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dengan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ciri-ciri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dan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sifat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yang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khas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.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Dalam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pandangan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Winarno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,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identitas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bangsa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penting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untuk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dimiliki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,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dibangun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,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dibentuk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,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atau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dikonstruksikan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agar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suatu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bangsa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sebagai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persekutuan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hidup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manusia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memiliki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ciri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khas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.</a:t>
            </a:r>
            <a:endParaRPr lang="en-US" sz="1600" dirty="0">
              <a:latin typeface="Quire Sans Light" panose="020F0302020204030204" pitchFamily="34" charset="0"/>
              <a:cs typeface="Quire Sans Light" panose="020F0302020204030204" pitchFamily="34" charset="0"/>
            </a:endParaRP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BB44E2C7-005B-F42D-9857-70ED107B53D6}"/>
              </a:ext>
            </a:extLst>
          </p:cNvPr>
          <p:cNvSpPr/>
          <p:nvPr/>
        </p:nvSpPr>
        <p:spPr>
          <a:xfrm>
            <a:off x="1022685" y="2262628"/>
            <a:ext cx="9649327" cy="1299409"/>
          </a:xfrm>
          <a:prstGeom prst="roundRect">
            <a:avLst>
              <a:gd name="adj" fmla="val 5658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600" dirty="0" err="1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Identitas</a:t>
            </a:r>
            <a:r>
              <a:rPr lang="en-US" sz="1600" dirty="0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nasional</a:t>
            </a:r>
            <a:r>
              <a:rPr lang="en-US" sz="1600" dirty="0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suatu</a:t>
            </a:r>
            <a:r>
              <a:rPr lang="en-US" sz="1600" dirty="0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bangsa</a:t>
            </a:r>
            <a:r>
              <a:rPr lang="en-US" sz="1600" dirty="0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memiliki</a:t>
            </a:r>
            <a:r>
              <a:rPr lang="en-US" sz="1600" dirty="0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sifat</a:t>
            </a:r>
            <a:r>
              <a:rPr lang="en-US" sz="1600" dirty="0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ciri</a:t>
            </a:r>
            <a:r>
              <a:rPr lang="en-US" sz="1600" dirty="0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khas</a:t>
            </a:r>
            <a:r>
              <a:rPr lang="en-US" sz="1600" dirty="0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serta</a:t>
            </a:r>
            <a:r>
              <a:rPr lang="en-US" sz="1600" dirty="0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keunikan</a:t>
            </a:r>
            <a:r>
              <a:rPr lang="en-US" sz="1600" dirty="0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yang </a:t>
            </a:r>
            <a:r>
              <a:rPr lang="en-US" sz="1600" dirty="0" err="1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ditentukan</a:t>
            </a:r>
            <a:r>
              <a:rPr lang="en-US" sz="1600" dirty="0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oleh </a:t>
            </a:r>
            <a:r>
              <a:rPr lang="en-US" sz="1600" dirty="0" err="1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faktor-faktor</a:t>
            </a:r>
            <a:r>
              <a:rPr lang="en-US" sz="1600" dirty="0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yang </a:t>
            </a:r>
            <a:r>
              <a:rPr lang="en-US" sz="1600" dirty="0" err="1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mendukung</a:t>
            </a:r>
            <a:r>
              <a:rPr lang="en-US" sz="1600" dirty="0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kelahiran</a:t>
            </a:r>
            <a:r>
              <a:rPr lang="en-US" sz="1600" dirty="0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identitas</a:t>
            </a:r>
            <a:r>
              <a:rPr lang="en-US" sz="1600" dirty="0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nasional</a:t>
            </a:r>
            <a:r>
              <a:rPr lang="en-US" sz="1600" dirty="0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tersebut</a:t>
            </a:r>
            <a:r>
              <a:rPr lang="en-US" sz="1600" dirty="0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. </a:t>
            </a:r>
          </a:p>
          <a:p>
            <a:pPr marL="342900" indent="-342900">
              <a:buFont typeface="+mj-lt"/>
              <a:buAutoNum type="alphaLcPeriod"/>
            </a:pPr>
            <a:r>
              <a:rPr lang="en-US" sz="1600" dirty="0" err="1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Faktor</a:t>
            </a:r>
            <a:r>
              <a:rPr lang="en-US" sz="1600" dirty="0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objektif</a:t>
            </a:r>
            <a:r>
              <a:rPr lang="en-US" sz="1600" dirty="0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meliputi</a:t>
            </a:r>
            <a:r>
              <a:rPr lang="en-US" sz="1600" dirty="0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faktor</a:t>
            </a:r>
            <a:r>
              <a:rPr lang="en-US" sz="1600" dirty="0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geografis</a:t>
            </a:r>
            <a:r>
              <a:rPr lang="en-US" sz="1600" dirty="0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ekologis</a:t>
            </a:r>
            <a:r>
              <a:rPr lang="en-US" sz="1600" dirty="0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, dan </a:t>
            </a:r>
            <a:r>
              <a:rPr lang="en-US" sz="1600" dirty="0" err="1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demografis</a:t>
            </a:r>
            <a:r>
              <a:rPr lang="en-US" sz="1600" dirty="0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. </a:t>
            </a:r>
          </a:p>
          <a:p>
            <a:pPr marL="342900" indent="-342900">
              <a:buFont typeface="+mj-lt"/>
              <a:buAutoNum type="alphaLcPeriod"/>
            </a:pPr>
            <a:r>
              <a:rPr lang="en-US" sz="1600" dirty="0" err="1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Faktor</a:t>
            </a:r>
            <a:r>
              <a:rPr lang="en-US" sz="1600" dirty="0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subjektif</a:t>
            </a:r>
            <a:r>
              <a:rPr lang="en-US" sz="1600" dirty="0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yaitu</a:t>
            </a:r>
            <a:r>
              <a:rPr lang="en-US" sz="1600" dirty="0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faktor</a:t>
            </a:r>
            <a:r>
              <a:rPr lang="en-US" sz="1600" dirty="0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historis</a:t>
            </a:r>
            <a:r>
              <a:rPr lang="en-US" sz="1600" dirty="0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sosial</a:t>
            </a:r>
            <a:r>
              <a:rPr lang="en-US" sz="1600" dirty="0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politik</a:t>
            </a:r>
            <a:r>
              <a:rPr lang="en-US" sz="1600" dirty="0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, dan </a:t>
            </a:r>
            <a:r>
              <a:rPr lang="en-US" sz="1600" dirty="0" err="1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kebudayaan</a:t>
            </a:r>
            <a:r>
              <a:rPr lang="en-US" sz="1600" dirty="0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bangsa</a:t>
            </a:r>
            <a:r>
              <a:rPr lang="en-US" sz="1600" dirty="0">
                <a:solidFill>
                  <a:schemeClr val="tx1"/>
                </a:solidFill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Indonesia. 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911768D7-49C3-8B2D-35B0-B1DA9198A58E}"/>
              </a:ext>
            </a:extLst>
          </p:cNvPr>
          <p:cNvSpPr/>
          <p:nvPr/>
        </p:nvSpPr>
        <p:spPr>
          <a:xfrm>
            <a:off x="1022685" y="3646953"/>
            <a:ext cx="9625263" cy="1938398"/>
          </a:xfrm>
          <a:prstGeom prst="roundRect">
            <a:avLst>
              <a:gd name="adj" fmla="val 4630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1600" dirty="0" err="1">
                <a:latin typeface="Quire Sans Light" panose="020F0302020204030204" pitchFamily="34" charset="0"/>
                <a:cs typeface="Quire Sans Light" panose="020F0302020204030204" pitchFamily="34" charset="0"/>
              </a:rPr>
              <a:t>E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kspresi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budaya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tradisional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sebagai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identitas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bangsa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Indonesia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berdasarkan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pandangan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Soemarno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Soedarsono</a:t>
            </a:r>
            <a:r>
              <a:rPr lang="en-US" sz="1600" dirty="0">
                <a:latin typeface="Quire Sans Light" panose="020F0302020204030204" pitchFamily="34" charset="0"/>
                <a:cs typeface="Quire Sans Light" panose="020F0302020204030204" pitchFamily="34" charset="0"/>
              </a:rPr>
              <a:t>.</a:t>
            </a:r>
          </a:p>
          <a:p>
            <a:pPr marL="342900" indent="-342900" algn="just">
              <a:buFont typeface="+mj-lt"/>
              <a:buAutoNum type="alphaLcPeriod"/>
            </a:pP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Ekspresi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budaya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tradisional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yang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ada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menjadi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penanda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dalam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segala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aspek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kehidupan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berbangsa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dan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bernegara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. </a:t>
            </a:r>
            <a:endParaRPr lang="en-US" sz="1600" dirty="0">
              <a:latin typeface="Quire Sans Light" panose="020F0302020204030204" pitchFamily="34" charset="0"/>
              <a:cs typeface="Quire Sans Light" panose="020F0302020204030204" pitchFamily="34" charset="0"/>
            </a:endParaRPr>
          </a:p>
          <a:p>
            <a:pPr marL="342900" indent="-342900" algn="just">
              <a:buFont typeface="+mj-lt"/>
              <a:buAutoNum type="alphaLcPeriod"/>
            </a:pP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Cerminan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kondisi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bangsa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yang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menunjukkan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kematangan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jiwa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,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daya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juang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, dan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kekuatan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bangsa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. </a:t>
            </a:r>
          </a:p>
          <a:p>
            <a:pPr marL="342900" indent="-342900" algn="just">
              <a:buFont typeface="+mj-lt"/>
              <a:buAutoNum type="alphaLcPeriod"/>
            </a:pPr>
            <a:r>
              <a:rPr lang="en-US" sz="1600" dirty="0" err="1">
                <a:latin typeface="Quire Sans Light" panose="020F0302020204030204" pitchFamily="34" charset="0"/>
                <a:cs typeface="Quire Sans Light" panose="020F0302020204030204" pitchFamily="34" charset="0"/>
              </a:rPr>
              <a:t>M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emperlihatkan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perbedaan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yang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khas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dengan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ekspresi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budaya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tradisional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dari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bangsa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- </a:t>
            </a:r>
            <a:r>
              <a:rPr lang="en-US" sz="1600" dirty="0" err="1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bangsa</a:t>
            </a:r>
            <a:r>
              <a:rPr lang="en-US" sz="1600" dirty="0">
                <a:effectLst/>
                <a:latin typeface="Quire Sans Light" panose="020F0302020204030204" pitchFamily="34" charset="0"/>
                <a:cs typeface="Quire Sans Light" panose="020F0302020204030204" pitchFamily="34" charset="0"/>
              </a:rPr>
              <a:t> lain di dunia. </a:t>
            </a:r>
            <a:endParaRPr lang="en-US" sz="1600" dirty="0">
              <a:latin typeface="Quire Sans Light" panose="020F0302020204030204" pitchFamily="34" charset="0"/>
              <a:cs typeface="Quire Sans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2274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503</TotalTime>
  <Words>2303</Words>
  <Application>Microsoft Office PowerPoint</Application>
  <PresentationFormat>Widescreen</PresentationFormat>
  <Paragraphs>189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40" baseType="lpstr">
      <vt:lpstr>Abadi</vt:lpstr>
      <vt:lpstr>Arial</vt:lpstr>
      <vt:lpstr>Baghdad</vt:lpstr>
      <vt:lpstr>Calibri</vt:lpstr>
      <vt:lpstr>Calibri Light</vt:lpstr>
      <vt:lpstr>Cambria</vt:lpstr>
      <vt:lpstr>Candara</vt:lpstr>
      <vt:lpstr>Cooper Black</vt:lpstr>
      <vt:lpstr>DM Sans</vt:lpstr>
      <vt:lpstr>Eras Bold ITC</vt:lpstr>
      <vt:lpstr>Eras Demi ITC</vt:lpstr>
      <vt:lpstr>Gilam</vt:lpstr>
      <vt:lpstr>Hiragino Kaku Gothic StdN W8</vt:lpstr>
      <vt:lpstr>MuseoSans</vt:lpstr>
      <vt:lpstr>Oriya MN</vt:lpstr>
      <vt:lpstr>Quire Sans</vt:lpstr>
      <vt:lpstr>Quire Sans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Riadhotul Firda Iskandar</dc:creator>
  <cp:lastModifiedBy>Maya Yulianti</cp:lastModifiedBy>
  <cp:revision>9</cp:revision>
  <dcterms:created xsi:type="dcterms:W3CDTF">2023-05-17T10:27:49Z</dcterms:created>
  <dcterms:modified xsi:type="dcterms:W3CDTF">2023-06-13T10:44:03Z</dcterms:modified>
</cp:coreProperties>
</file>