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8" r:id="rId3"/>
    <p:sldId id="262" r:id="rId4"/>
    <p:sldId id="263" r:id="rId5"/>
    <p:sldId id="273" r:id="rId6"/>
    <p:sldId id="264" r:id="rId7"/>
    <p:sldId id="270" r:id="rId8"/>
    <p:sldId id="271" r:id="rId9"/>
    <p:sldId id="272" r:id="rId10"/>
    <p:sldId id="26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BD8"/>
    <a:srgbClr val="B2D34E"/>
    <a:srgbClr val="BFD101"/>
    <a:srgbClr val="C9C011"/>
    <a:srgbClr val="098DD3"/>
    <a:srgbClr val="696EFF"/>
    <a:srgbClr val="F45126"/>
    <a:srgbClr val="E8552C"/>
    <a:srgbClr val="8E9D0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2" autoAdjust="0"/>
  </p:normalViewPr>
  <p:slideViewPr>
    <p:cSldViewPr>
      <p:cViewPr>
        <p:scale>
          <a:sx n="123" d="100"/>
          <a:sy n="123" d="100"/>
        </p:scale>
        <p:origin x="-444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cantumkan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font 10pt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" y="24020"/>
            <a:ext cx="9125761" cy="5143500"/>
          </a:xfrm>
          <a:prstGeom prst="rect">
            <a:avLst/>
          </a:prstGeom>
        </p:spPr>
      </p:pic>
      <p:cxnSp>
        <p:nvCxnSpPr>
          <p:cNvPr id="9" name="直線コネクタ 9"/>
          <p:cNvCxnSpPr/>
          <p:nvPr/>
        </p:nvCxnSpPr>
        <p:spPr>
          <a:xfrm>
            <a:off x="4572000" y="2876550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810000" y="133684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3444" y="3018279"/>
            <a:ext cx="2326984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SMP/MTs GRADE 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4081130" y="2005935"/>
            <a:ext cx="4495800" cy="5658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solidFill>
                  <a:srgbClr val="098DD3"/>
                </a:solidFill>
                <a:cs typeface="Arial" pitchFamily="34" charset="0"/>
              </a:rPr>
              <a:t>BRIGHT AN ENGLISH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84949" y="895350"/>
            <a:ext cx="2329851" cy="3287686"/>
            <a:chOff x="1784949" y="895350"/>
            <a:chExt cx="2329851" cy="3287686"/>
          </a:xfrm>
        </p:grpSpPr>
        <p:sp>
          <p:nvSpPr>
            <p:cNvPr id="13" name="Cube 12"/>
            <p:cNvSpPr/>
            <p:nvPr/>
          </p:nvSpPr>
          <p:spPr>
            <a:xfrm>
              <a:off x="1784949" y="895350"/>
              <a:ext cx="2329851" cy="3287686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277" y="1010573"/>
              <a:ext cx="2144763" cy="3172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0"/>
            <a:ext cx="9143244" cy="5143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218325" y="513060"/>
            <a:ext cx="4156652" cy="787104"/>
            <a:chOff x="1388493" y="545950"/>
            <a:chExt cx="3520226" cy="890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388493" y="545950"/>
              <a:ext cx="3520226" cy="890291"/>
              <a:chOff x="1388493" y="545950"/>
              <a:chExt cx="3520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446493" y="756111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id-ID" sz="2100" b="1" kern="0" spc="28" dirty="0" smtClean="0">
                    <a:solidFill>
                      <a:prstClr val="black"/>
                    </a:solidFill>
                  </a:rPr>
                  <a:t>What were They Doing?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2620" y="199660"/>
            <a:ext cx="1632092" cy="937031"/>
            <a:chOff x="55507" y="128083"/>
            <a:chExt cx="2176120" cy="1249375"/>
          </a:xfrm>
        </p:grpSpPr>
        <p:sp>
          <p:nvSpPr>
            <p:cNvPr id="32" name="Rectangle 31"/>
            <p:cNvSpPr/>
            <p:nvPr/>
          </p:nvSpPr>
          <p:spPr>
            <a:xfrm>
              <a:off x="487553" y="171648"/>
              <a:ext cx="1686564" cy="386881"/>
            </a:xfrm>
            <a:prstGeom prst="rect">
              <a:avLst/>
            </a:prstGeom>
            <a:solidFill>
              <a:srgbClr val="03AB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2233" y="128083"/>
              <a:ext cx="15393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b="1" spc="38" dirty="0" smtClean="0">
                  <a:solidFill>
                    <a:schemeClr val="bg1">
                      <a:lumMod val="95000"/>
                    </a:schemeClr>
                  </a:solidFill>
                </a:rPr>
                <a:t>Chapter 5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79429" y="125820"/>
            <a:ext cx="378257" cy="1174344"/>
            <a:chOff x="1389861" y="29628"/>
            <a:chExt cx="504343" cy="1406612"/>
          </a:xfrm>
        </p:grpSpPr>
        <p:sp>
          <p:nvSpPr>
            <p:cNvPr id="38" name="Rectangle 37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rgbClr val="696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4682529"/>
            <a:ext cx="9143244" cy="4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69282"/>
            <a:ext cx="5562600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dirty="0">
                <a:solidFill>
                  <a:schemeClr val="bg1"/>
                </a:solidFill>
                <a:latin typeface="+mj-lt"/>
                <a:cs typeface="Arial" pitchFamily="34" charset="0"/>
              </a:rPr>
              <a:t>A.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……….</a:t>
            </a:r>
            <a:endParaRPr lang="en-US" sz="2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8418"/>
            <a:ext cx="6858000" cy="707886"/>
          </a:xfrm>
          <a:prstGeom prst="rect">
            <a:avLst/>
          </a:prstGeom>
          <a:solidFill>
            <a:srgbClr val="C9C01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In this chapter, we will </a:t>
            </a:r>
            <a:r>
              <a:rPr lang="en-US" sz="4000" b="1" dirty="0" smtClean="0">
                <a:solidFill>
                  <a:srgbClr val="0070C0"/>
                </a:solidFill>
              </a:rPr>
              <a:t>learn</a:t>
            </a:r>
            <a:r>
              <a:rPr lang="id-ID" sz="4000" b="1" dirty="0" smtClean="0">
                <a:solidFill>
                  <a:srgbClr val="0070C0"/>
                </a:solidFill>
              </a:rPr>
              <a:t> to</a:t>
            </a:r>
            <a:r>
              <a:rPr lang="en-US" sz="4000" b="1" dirty="0" smtClean="0">
                <a:solidFill>
                  <a:srgbClr val="0070C0"/>
                </a:solidFill>
              </a:rPr>
              <a:t>: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81150"/>
            <a:ext cx="7315200" cy="2639441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identify past continuous tense both in spoken and written </a:t>
            </a:r>
            <a:r>
              <a:rPr lang="en-US" sz="1600" dirty="0" smtClean="0"/>
              <a:t>interaction;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the past continuous tense both in spoken and written </a:t>
            </a:r>
            <a:r>
              <a:rPr lang="en-US" sz="1600" dirty="0" smtClean="0"/>
              <a:t>interaction;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read </a:t>
            </a:r>
            <a:r>
              <a:rPr lang="en-US" sz="1600" dirty="0"/>
              <a:t>and respond to texts about past </a:t>
            </a:r>
            <a:r>
              <a:rPr lang="en-US" sz="1600" dirty="0" smtClean="0"/>
              <a:t>experiences;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locate </a:t>
            </a:r>
            <a:r>
              <a:rPr lang="en-US" sz="1600" dirty="0"/>
              <a:t>and evaluate main ideas and specific information in </a:t>
            </a:r>
            <a:r>
              <a:rPr lang="en-US" sz="1600" dirty="0" smtClean="0"/>
              <a:t>texts;</a:t>
            </a:r>
            <a:endParaRPr lang="id-ID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communicate </a:t>
            </a:r>
            <a:r>
              <a:rPr lang="en-US" sz="1600" dirty="0"/>
              <a:t>ideas and experiences through simple and </a:t>
            </a:r>
            <a:r>
              <a:rPr lang="en-US" sz="1600" dirty="0" err="1"/>
              <a:t>organised</a:t>
            </a:r>
            <a:r>
              <a:rPr lang="en-US" sz="1600" dirty="0"/>
              <a:t> paragraphs.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9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0200" cy="51435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9600" y="971550"/>
            <a:ext cx="7696200" cy="3539430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txBody>
          <a:bodyPr wrap="square">
            <a:spAutoFit/>
          </a:bodyPr>
          <a:lstStyle/>
          <a:p>
            <a:r>
              <a:rPr lang="id-ID" sz="1400" dirty="0"/>
              <a:t> </a:t>
            </a:r>
            <a:r>
              <a:rPr lang="id-ID" sz="1400" dirty="0" smtClean="0"/>
              <a:t>     </a:t>
            </a:r>
            <a:r>
              <a:rPr lang="en-US" sz="1400" dirty="0" smtClean="0"/>
              <a:t>It </a:t>
            </a:r>
            <a:r>
              <a:rPr lang="en-US" sz="1400" dirty="0"/>
              <a:t>was a beautiful morning. I woke up early but stayed on my bed for </a:t>
            </a:r>
            <a:r>
              <a:rPr lang="en-US" sz="1400" dirty="0" smtClean="0"/>
              <a:t>a</a:t>
            </a:r>
            <a:r>
              <a:rPr lang="id-ID" sz="1400" dirty="0" smtClean="0"/>
              <a:t> </a:t>
            </a:r>
            <a:r>
              <a:rPr lang="en-US" sz="1400" dirty="0" smtClean="0"/>
              <a:t>while </a:t>
            </a:r>
            <a:r>
              <a:rPr lang="en-US" sz="1400" dirty="0"/>
              <a:t>to enjoy the green trees and breeze through the window of my bedroom.</a:t>
            </a:r>
            <a:br>
              <a:rPr lang="en-US" sz="1400" dirty="0"/>
            </a:br>
            <a:r>
              <a:rPr lang="id-ID" sz="1400" dirty="0" smtClean="0"/>
              <a:t>      </a:t>
            </a:r>
            <a:r>
              <a:rPr lang="en-US" sz="1400" dirty="0" smtClean="0"/>
              <a:t>Suddenly</a:t>
            </a:r>
            <a:r>
              <a:rPr lang="en-US" sz="1400" dirty="0"/>
              <a:t>, I heard a shout. It was my mum. I couldn’t catch clearly what </a:t>
            </a:r>
            <a:r>
              <a:rPr lang="en-US" sz="1400" dirty="0" smtClean="0"/>
              <a:t>she</a:t>
            </a:r>
            <a:r>
              <a:rPr lang="id-ID" sz="1400" dirty="0" smtClean="0"/>
              <a:t> </a:t>
            </a:r>
            <a:r>
              <a:rPr lang="en-US" sz="1400" dirty="0" smtClean="0"/>
              <a:t>said</a:t>
            </a:r>
            <a:r>
              <a:rPr lang="en-US" sz="1400" dirty="0"/>
              <a:t>, but soon I heard a loud and quick knock on my door. My mum </a:t>
            </a:r>
            <a:r>
              <a:rPr lang="en-US" sz="1400" dirty="0" smtClean="0"/>
              <a:t>insisted</a:t>
            </a:r>
            <a:r>
              <a:rPr lang="id-ID" sz="1400" dirty="0" smtClean="0"/>
              <a:t> </a:t>
            </a:r>
            <a:r>
              <a:rPr lang="en-US" sz="1400" dirty="0" smtClean="0"/>
              <a:t>me </a:t>
            </a:r>
            <a:r>
              <a:rPr lang="en-US" sz="1400" dirty="0"/>
              <a:t>that I go out. She sounded panicked. I rushed out to open the door </a:t>
            </a:r>
            <a:r>
              <a:rPr lang="en-US" sz="1400" dirty="0" smtClean="0"/>
              <a:t>and</a:t>
            </a:r>
            <a:r>
              <a:rPr lang="id-ID" sz="1400" dirty="0" smtClean="0"/>
              <a:t> </a:t>
            </a:r>
            <a:r>
              <a:rPr lang="en-US" sz="1400" dirty="0" smtClean="0"/>
              <a:t>she </a:t>
            </a:r>
            <a:r>
              <a:rPr lang="en-US" sz="1400" dirty="0"/>
              <a:t>told me that there was flood coming. At that point, I heard our </a:t>
            </a:r>
            <a:r>
              <a:rPr lang="en-US" sz="1400" dirty="0" err="1" smtClean="0"/>
              <a:t>neighbours</a:t>
            </a:r>
            <a:r>
              <a:rPr lang="id-ID" sz="1400" dirty="0"/>
              <a:t> </a:t>
            </a:r>
            <a:r>
              <a:rPr lang="en-US" sz="1400" dirty="0" smtClean="0"/>
              <a:t>outside </a:t>
            </a:r>
            <a:r>
              <a:rPr lang="en-US" sz="1400" dirty="0"/>
              <a:t>were screaming about the flood coming, too.</a:t>
            </a:r>
            <a:br>
              <a:rPr lang="en-US" sz="1400" dirty="0"/>
            </a:br>
            <a:r>
              <a:rPr lang="id-ID" sz="1400" dirty="0" smtClean="0"/>
              <a:t>     </a:t>
            </a:r>
            <a:r>
              <a:rPr lang="en-US" sz="1400" dirty="0" smtClean="0"/>
              <a:t>Mum </a:t>
            </a:r>
            <a:r>
              <a:rPr lang="en-US" sz="1400" dirty="0"/>
              <a:t>ordered me to put our television set on the cupboard to save it </a:t>
            </a:r>
            <a:r>
              <a:rPr lang="en-US" sz="1400" dirty="0" smtClean="0"/>
              <a:t>from</a:t>
            </a:r>
            <a:r>
              <a:rPr lang="id-ID" sz="1400" dirty="0" smtClean="0"/>
              <a:t> </a:t>
            </a:r>
            <a:r>
              <a:rPr lang="en-US" sz="1400" dirty="0" smtClean="0"/>
              <a:t>the </a:t>
            </a:r>
            <a:r>
              <a:rPr lang="en-US" sz="1400" dirty="0"/>
              <a:t>water. I did accordingly. Then, I ran into my bedroom and tried to save </a:t>
            </a:r>
            <a:r>
              <a:rPr lang="en-US" sz="1400" dirty="0" smtClean="0"/>
              <a:t>my</a:t>
            </a:r>
            <a:r>
              <a:rPr lang="id-ID" sz="1400" dirty="0" smtClean="0"/>
              <a:t> </a:t>
            </a:r>
            <a:r>
              <a:rPr lang="en-US" sz="1400" dirty="0" smtClean="0"/>
              <a:t>books </a:t>
            </a:r>
            <a:r>
              <a:rPr lang="en-US" sz="1400" dirty="0"/>
              <a:t>and paper by putting them on the top of my closet.</a:t>
            </a:r>
            <a:br>
              <a:rPr lang="en-US" sz="1400" dirty="0"/>
            </a:br>
            <a:r>
              <a:rPr lang="id-ID" sz="1400" dirty="0" smtClean="0"/>
              <a:t>     </a:t>
            </a:r>
            <a:r>
              <a:rPr lang="en-US" sz="1400" dirty="0" smtClean="0"/>
              <a:t>Not </a:t>
            </a:r>
            <a:r>
              <a:rPr lang="en-US" sz="1400" dirty="0"/>
              <a:t>long after that, something rushed into the lower part of the closed </a:t>
            </a:r>
            <a:r>
              <a:rPr lang="en-US" sz="1400" dirty="0" smtClean="0"/>
              <a:t>front</a:t>
            </a:r>
            <a:r>
              <a:rPr lang="id-ID" sz="1400" dirty="0" smtClean="0"/>
              <a:t> </a:t>
            </a:r>
            <a:r>
              <a:rPr lang="en-US" sz="1400" dirty="0" smtClean="0"/>
              <a:t>door</a:t>
            </a:r>
            <a:r>
              <a:rPr lang="en-US" sz="1400" dirty="0"/>
              <a:t>. Our living room was soon full of mud! Seeing the thing, we realized </a:t>
            </a:r>
            <a:r>
              <a:rPr lang="en-US" sz="1400" dirty="0" smtClean="0"/>
              <a:t>that</a:t>
            </a:r>
            <a:r>
              <a:rPr lang="id-ID" sz="1400" dirty="0" smtClean="0"/>
              <a:t> </a:t>
            </a:r>
            <a:r>
              <a:rPr lang="en-US" sz="1400" dirty="0" smtClean="0"/>
              <a:t>the </a:t>
            </a:r>
            <a:r>
              <a:rPr lang="en-US" sz="1400" dirty="0"/>
              <a:t>flood was not water, it was mud. The mud of the Mount </a:t>
            </a:r>
            <a:r>
              <a:rPr lang="en-US" sz="1400" dirty="0" err="1"/>
              <a:t>Merapi</a:t>
            </a:r>
            <a:r>
              <a:rPr lang="en-US" sz="1400" dirty="0"/>
              <a:t> cold </a:t>
            </a:r>
            <a:r>
              <a:rPr lang="en-US" sz="1400" dirty="0" smtClean="0"/>
              <a:t>lava</a:t>
            </a:r>
            <a:r>
              <a:rPr lang="id-ID" sz="1400" dirty="0" smtClean="0"/>
              <a:t> </a:t>
            </a:r>
            <a:r>
              <a:rPr lang="en-US" sz="1400" dirty="0" smtClean="0"/>
              <a:t>which </a:t>
            </a:r>
            <a:r>
              <a:rPr lang="en-US" sz="1400" dirty="0"/>
              <a:t>had exploded several days ago.</a:t>
            </a:r>
            <a:br>
              <a:rPr lang="en-US" sz="1400" dirty="0"/>
            </a:br>
            <a:r>
              <a:rPr lang="id-ID" sz="1400" dirty="0" smtClean="0"/>
              <a:t>     </a:t>
            </a:r>
            <a:r>
              <a:rPr lang="en-US" sz="1400" dirty="0" smtClean="0"/>
              <a:t>In </a:t>
            </a:r>
            <a:r>
              <a:rPr lang="en-US" sz="1400" dirty="0"/>
              <a:t>only five minutes, the mud had reached the height of my knees, </a:t>
            </a:r>
            <a:r>
              <a:rPr lang="en-US" sz="1400" dirty="0" smtClean="0"/>
              <a:t>then</a:t>
            </a:r>
            <a:r>
              <a:rPr lang="id-ID" sz="1400" dirty="0" smtClean="0"/>
              <a:t> </a:t>
            </a:r>
            <a:r>
              <a:rPr lang="en-US" sz="1400" dirty="0" smtClean="0"/>
              <a:t>it </a:t>
            </a:r>
            <a:r>
              <a:rPr lang="en-US" sz="1400" dirty="0"/>
              <a:t>went up faster, to my hip, and to my chest. I told mum to go outside </a:t>
            </a:r>
            <a:r>
              <a:rPr lang="en-US" sz="1400" dirty="0" smtClean="0"/>
              <a:t>and</a:t>
            </a:r>
            <a:r>
              <a:rPr lang="id-ID" sz="1400" dirty="0" smtClean="0"/>
              <a:t> </a:t>
            </a:r>
            <a:r>
              <a:rPr lang="en-US" sz="1400" dirty="0" smtClean="0"/>
              <a:t>climb </a:t>
            </a:r>
            <a:r>
              <a:rPr lang="en-US" sz="1400" dirty="0"/>
              <a:t>the roof. After struggling on the slippery pole, we managed to reach </a:t>
            </a:r>
            <a:r>
              <a:rPr lang="en-US" sz="1400" dirty="0" smtClean="0"/>
              <a:t>the</a:t>
            </a:r>
            <a:r>
              <a:rPr lang="id-ID" sz="1400" dirty="0" smtClean="0"/>
              <a:t> </a:t>
            </a:r>
            <a:r>
              <a:rPr lang="en-US" sz="1400" dirty="0" smtClean="0"/>
              <a:t>roof</a:t>
            </a:r>
            <a:r>
              <a:rPr lang="en-US" sz="1400" dirty="0"/>
              <a:t>. We sat there and sadly watched the mud swallowing almost everything</a:t>
            </a:r>
            <a:br>
              <a:rPr lang="en-US" sz="1400" dirty="0"/>
            </a:br>
            <a:r>
              <a:rPr lang="en-US" sz="1400" dirty="0"/>
              <a:t>we had</a:t>
            </a:r>
            <a:r>
              <a:rPr lang="en-US" sz="1400" dirty="0" smtClean="0"/>
              <a:t>.</a:t>
            </a:r>
            <a:endParaRPr lang="id-ID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14350"/>
            <a:ext cx="2466444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id-ID" b="1" dirty="0" smtClean="0"/>
              <a:t>Read the following text.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4289087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070"/>
            <a:ext cx="5791200" cy="587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257445"/>
            <a:ext cx="55626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SzPct val="100000"/>
            </a:pPr>
            <a:r>
              <a:rPr lang="id-ID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The Past Continuous Tense</a:t>
            </a:r>
            <a:endParaRPr 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71550"/>
            <a:ext cx="1950559" cy="387064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381000" y="971550"/>
            <a:ext cx="5589722" cy="1524000"/>
          </a:xfrm>
          <a:prstGeom prst="wedgeRoundRectCallout">
            <a:avLst>
              <a:gd name="adj1" fmla="val 73267"/>
              <a:gd name="adj2" fmla="val 41193"/>
              <a:gd name="adj3" fmla="val 16667"/>
            </a:avLst>
          </a:prstGeom>
          <a:solidFill>
            <a:srgbClr val="B2D3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400" dirty="0">
                <a:solidFill>
                  <a:schemeClr val="tx1"/>
                </a:solidFill>
              </a:rPr>
              <a:t>We</a:t>
            </a:r>
            <a:r>
              <a:rPr lang="en-GB" sz="2400" dirty="0">
                <a:solidFill>
                  <a:schemeClr val="tx1"/>
                </a:solidFill>
              </a:rPr>
              <a:t> use the past continuous tense to talk about</a:t>
            </a:r>
            <a:r>
              <a:rPr lang="id-ID" sz="2400" dirty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actions that were going on or</a:t>
            </a:r>
            <a:r>
              <a:rPr lang="id-ID" sz="2400" dirty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happening at a certain moment in the past.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756416"/>
            <a:ext cx="5562600" cy="646331"/>
          </a:xfrm>
          <a:prstGeom prst="rect">
            <a:avLst/>
          </a:prstGeom>
          <a:noFill/>
          <a:ln w="57150">
            <a:solidFill>
              <a:srgbClr val="2E96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id-ID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id-ID" dirty="0">
                <a:solidFill>
                  <a:srgbClr val="000000"/>
                </a:solidFill>
                <a:latin typeface="+mj-lt"/>
              </a:rPr>
              <a:t>.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She </a:t>
            </a:r>
            <a:r>
              <a:rPr lang="en-GB" b="1" dirty="0">
                <a:solidFill>
                  <a:srgbClr val="03ABD8"/>
                </a:solidFill>
                <a:latin typeface="+mj-lt"/>
              </a:rPr>
              <a:t>was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sleeping. </a:t>
            </a:r>
            <a:r>
              <a:rPr lang="id-ID" dirty="0">
                <a:solidFill>
                  <a:srgbClr val="000000"/>
                </a:solidFill>
                <a:latin typeface="+mj-lt"/>
              </a:rPr>
              <a:t>	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3. He </a:t>
            </a:r>
            <a:r>
              <a:rPr lang="en-GB" b="1" dirty="0">
                <a:solidFill>
                  <a:srgbClr val="03ABD8"/>
                </a:solidFill>
                <a:latin typeface="+mj-lt"/>
              </a:rPr>
              <a:t>was</a:t>
            </a:r>
            <a:r>
              <a:rPr lang="en-GB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having dinner.</a:t>
            </a:r>
            <a:endParaRPr lang="id-ID" dirty="0">
              <a:solidFill>
                <a:srgbClr val="000000"/>
              </a:solidFill>
              <a:latin typeface="+mj-lt"/>
            </a:endParaRPr>
          </a:p>
          <a:p>
            <a:r>
              <a:rPr lang="en-GB" dirty="0">
                <a:solidFill>
                  <a:srgbClr val="000000"/>
                </a:solidFill>
                <a:latin typeface="+mj-lt"/>
              </a:rPr>
              <a:t>2. We </a:t>
            </a:r>
            <a:r>
              <a:rPr lang="en-GB" b="1" dirty="0">
                <a:solidFill>
                  <a:srgbClr val="03ABD8"/>
                </a:solidFill>
                <a:latin typeface="+mj-lt"/>
              </a:rPr>
              <a:t>were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talking. </a:t>
            </a:r>
            <a:r>
              <a:rPr lang="id-ID" dirty="0">
                <a:solidFill>
                  <a:srgbClr val="000000"/>
                </a:solidFill>
                <a:latin typeface="+mj-lt"/>
              </a:rPr>
              <a:t>	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4. They </a:t>
            </a:r>
            <a:r>
              <a:rPr lang="en-GB" b="1" dirty="0">
                <a:solidFill>
                  <a:srgbClr val="03ABD8"/>
                </a:solidFill>
                <a:latin typeface="+mj-lt"/>
              </a:rPr>
              <a:t>were</a:t>
            </a:r>
            <a:r>
              <a:rPr lang="en-GB" dirty="0">
                <a:solidFill>
                  <a:srgbClr val="03ABD8"/>
                </a:solidFill>
                <a:latin typeface="+mj-lt"/>
              </a:rPr>
              <a:t>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watching TV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.</a:t>
            </a:r>
            <a:endParaRPr lang="id-ID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60" y="88153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>
                <a:solidFill>
                  <a:srgbClr val="0070C0"/>
                </a:solidFill>
              </a:rPr>
              <a:t>Study the pattern: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666750"/>
            <a:ext cx="460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d-ID" dirty="0">
                <a:solidFill>
                  <a:srgbClr val="000000"/>
                </a:solidFill>
              </a:rPr>
              <a:t>We</a:t>
            </a:r>
            <a:r>
              <a:rPr lang="en-GB" dirty="0">
                <a:solidFill>
                  <a:srgbClr val="000000"/>
                </a:solidFill>
              </a:rPr>
              <a:t> form the past continuous tense like this: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1037413"/>
            <a:ext cx="4114800" cy="646331"/>
          </a:xfrm>
          <a:prstGeom prst="rect">
            <a:avLst/>
          </a:prstGeom>
          <a:solidFill>
            <a:srgbClr val="BFD10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Was + present participle (Verb 1 + </a:t>
            </a:r>
            <a:r>
              <a:rPr lang="en-GB" b="1" dirty="0" err="1"/>
              <a:t>ing</a:t>
            </a:r>
            <a:r>
              <a:rPr lang="en-GB" b="1" dirty="0"/>
              <a:t>)</a:t>
            </a:r>
          </a:p>
          <a:p>
            <a:pPr algn="ctr"/>
            <a:r>
              <a:rPr lang="en-GB" b="1" dirty="0"/>
              <a:t>Were + present participle (Verb 1 + </a:t>
            </a:r>
            <a:r>
              <a:rPr lang="en-GB" b="1" dirty="0" err="1"/>
              <a:t>ing</a:t>
            </a:r>
            <a:r>
              <a:rPr lang="en-GB" b="1" dirty="0"/>
              <a:t>)</a:t>
            </a:r>
            <a:endParaRPr lang="id-ID" b="1" dirty="0"/>
          </a:p>
        </p:txBody>
      </p:sp>
      <p:sp>
        <p:nvSpPr>
          <p:cNvPr id="6" name="Rectangle 5"/>
          <p:cNvSpPr/>
          <p:nvPr/>
        </p:nvSpPr>
        <p:spPr>
          <a:xfrm>
            <a:off x="228600" y="173355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The words </a:t>
            </a:r>
            <a:r>
              <a:rPr lang="en-GB" b="1" dirty="0">
                <a:solidFill>
                  <a:srgbClr val="00B0F0"/>
                </a:solidFill>
              </a:rPr>
              <a:t>was</a:t>
            </a:r>
            <a:r>
              <a:rPr lang="en-GB" dirty="0">
                <a:solidFill>
                  <a:srgbClr val="00FF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and </a:t>
            </a:r>
            <a:r>
              <a:rPr lang="en-GB" b="1" dirty="0">
                <a:solidFill>
                  <a:srgbClr val="00B0F0"/>
                </a:solidFill>
              </a:rPr>
              <a:t>were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are called helping verbs, or auxiliary verbs. They</a:t>
            </a:r>
            <a:r>
              <a:rPr lang="id-ID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help</a:t>
            </a:r>
            <a:r>
              <a:rPr lang="id-ID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to form the past continuous tense when you joint them to the present</a:t>
            </a:r>
            <a:r>
              <a:rPr lang="id-ID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participle of the verb. 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533400" y="2379881"/>
            <a:ext cx="1150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 smtClean="0">
                <a:solidFill>
                  <a:srgbClr val="000000"/>
                </a:solidFill>
              </a:rPr>
              <a:t>E</a:t>
            </a:r>
            <a:r>
              <a:rPr lang="en-GB" b="1" dirty="0" err="1" smtClean="0">
                <a:solidFill>
                  <a:srgbClr val="000000"/>
                </a:solidFill>
              </a:rPr>
              <a:t>xamples</a:t>
            </a:r>
            <a:r>
              <a:rPr lang="en-GB" b="1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3544592"/>
            <a:ext cx="1150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Examples: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" y="3931682"/>
            <a:ext cx="4572000" cy="646331"/>
          </a:xfrm>
          <a:prstGeom prst="rect">
            <a:avLst/>
          </a:prstGeom>
          <a:ln w="38100">
            <a:solidFill>
              <a:srgbClr val="B2D34E"/>
            </a:solidFill>
            <a:prstDash val="lgDash"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1. Mum </a:t>
            </a:r>
            <a:r>
              <a:rPr lang="en-GB" b="1" dirty="0">
                <a:solidFill>
                  <a:srgbClr val="00B0F0"/>
                </a:solidFill>
              </a:rPr>
              <a:t>was cooking </a:t>
            </a:r>
            <a:r>
              <a:rPr lang="en-GB" dirty="0">
                <a:solidFill>
                  <a:srgbClr val="000000"/>
                </a:solidFill>
              </a:rPr>
              <a:t>the dinner.</a:t>
            </a:r>
          </a:p>
          <a:p>
            <a:r>
              <a:rPr lang="en-GB" dirty="0">
                <a:solidFill>
                  <a:srgbClr val="000000"/>
                </a:solidFill>
              </a:rPr>
              <a:t>2. You </a:t>
            </a:r>
            <a:r>
              <a:rPr lang="en-GB" b="1" dirty="0">
                <a:solidFill>
                  <a:srgbClr val="00B0F0"/>
                </a:solidFill>
              </a:rPr>
              <a:t>weren’t listening</a:t>
            </a:r>
            <a:r>
              <a:rPr lang="en-GB" dirty="0">
                <a:solidFill>
                  <a:srgbClr val="00B0F0"/>
                </a:solidFill>
              </a:rPr>
              <a:t>, </a:t>
            </a:r>
            <a:r>
              <a:rPr lang="en-GB" dirty="0">
                <a:solidFill>
                  <a:srgbClr val="000000"/>
                </a:solidFill>
              </a:rPr>
              <a:t>were you?</a:t>
            </a:r>
          </a:p>
        </p:txBody>
      </p:sp>
    </p:spTree>
    <p:extLst>
      <p:ext uri="{BB962C8B-B14F-4D97-AF65-F5344CB8AC3E}">
        <p14:creationId xmlns:p14="http://schemas.microsoft.com/office/powerpoint/2010/main" val="387112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895350"/>
            <a:ext cx="8229600" cy="1631216"/>
          </a:xfrm>
          <a:prstGeom prst="rect">
            <a:avLst/>
          </a:prstGeom>
          <a:noFill/>
          <a:ln w="57150">
            <a:noFill/>
            <a:prstDash val="sysDash"/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+mj-lt"/>
              </a:rPr>
              <a:t>•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Tom</a:t>
            </a:r>
            <a:r>
              <a:rPr lang="en-GB" sz="2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was</a:t>
            </a:r>
            <a:r>
              <a:rPr lang="en-GB" sz="2000" dirty="0">
                <a:solidFill>
                  <a:srgbClr val="00FFFF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doing his maths when his sister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came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r>
              <a:rPr lang="en-GB" sz="2000" dirty="0">
                <a:solidFill>
                  <a:srgbClr val="000000"/>
                </a:solidFill>
                <a:latin typeface="+mj-lt"/>
              </a:rPr>
              <a:t>• We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were waiting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for the bus when Martin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passed by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r>
              <a:rPr lang="en-GB" sz="2000" dirty="0">
                <a:solidFill>
                  <a:srgbClr val="000000"/>
                </a:solidFill>
                <a:latin typeface="+mj-lt"/>
              </a:rPr>
              <a:t>• We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were all enjoying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the party when suddenly the lights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went out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r>
              <a:rPr lang="en-GB" sz="2000" dirty="0">
                <a:solidFill>
                  <a:srgbClr val="000000"/>
                </a:solidFill>
                <a:latin typeface="+mj-lt"/>
              </a:rPr>
              <a:t>• What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were</a:t>
            </a:r>
            <a:r>
              <a:rPr lang="en-GB" sz="2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you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doing</a:t>
            </a:r>
            <a:r>
              <a:rPr lang="en-GB" sz="2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when the phone </a:t>
            </a:r>
            <a:r>
              <a:rPr lang="en-GB" sz="2000" b="1" dirty="0">
                <a:solidFill>
                  <a:srgbClr val="0070C0"/>
                </a:solidFill>
                <a:latin typeface="+mj-lt"/>
              </a:rPr>
              <a:t>rang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?</a:t>
            </a:r>
            <a:endParaRPr lang="id-ID" sz="2000" dirty="0">
              <a:solidFill>
                <a:srgbClr val="000000"/>
              </a:solidFill>
              <a:latin typeface="+mj-lt"/>
            </a:endParaRPr>
          </a:p>
          <a:p>
            <a:endParaRPr lang="en-GB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405884"/>
            <a:ext cx="1723421" cy="369332"/>
          </a:xfrm>
          <a:prstGeom prst="rect">
            <a:avLst/>
          </a:prstGeom>
          <a:solidFill>
            <a:srgbClr val="B2D34E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More examples:</a:t>
            </a:r>
            <a:endParaRPr lang="id-ID" b="1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724150"/>
            <a:ext cx="7315200" cy="646331"/>
          </a:xfrm>
          <a:prstGeom prst="rect">
            <a:avLst/>
          </a:prstGeom>
          <a:solidFill>
            <a:srgbClr val="B2D34E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Besides </a:t>
            </a:r>
            <a:r>
              <a:rPr lang="en-GB" b="1" dirty="0">
                <a:solidFill>
                  <a:srgbClr val="0070C0"/>
                </a:solidFill>
              </a:rPr>
              <a:t>when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b="1" dirty="0">
                <a:solidFill>
                  <a:srgbClr val="0070C0"/>
                </a:solidFill>
              </a:rPr>
              <a:t>while</a:t>
            </a:r>
            <a:r>
              <a:rPr lang="en-GB" dirty="0">
                <a:solidFill>
                  <a:srgbClr val="00FF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is often used to connect clauses. In the past forms,</a:t>
            </a:r>
            <a:r>
              <a:rPr lang="id-ID" dirty="0">
                <a:solidFill>
                  <a:srgbClr val="00000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while</a:t>
            </a:r>
            <a:r>
              <a:rPr lang="en-GB" dirty="0">
                <a:solidFill>
                  <a:srgbClr val="00FF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is used when two activities happening at the same time in the past.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11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2735" y="2002784"/>
            <a:ext cx="2507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Daddy was fishing.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5273084" y="2002785"/>
            <a:ext cx="2236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I was swimming.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399" y="3257550"/>
            <a:ext cx="6934200" cy="1200329"/>
          </a:xfrm>
          <a:prstGeom prst="rect">
            <a:avLst/>
          </a:prstGeom>
          <a:ln w="38100">
            <a:solidFill>
              <a:srgbClr val="2E9699"/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id-ID" sz="2400" dirty="0" smtClean="0">
                <a:solidFill>
                  <a:srgbClr val="000000"/>
                </a:solidFill>
                <a:latin typeface="+mj-lt"/>
              </a:rPr>
              <a:t>More 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Examples</a:t>
            </a:r>
            <a:r>
              <a:rPr lang="en-GB" sz="2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  <a:latin typeface="+mj-lt"/>
              </a:rPr>
              <a:t>While</a:t>
            </a:r>
            <a:r>
              <a:rPr lang="en-GB" sz="2400" dirty="0">
                <a:solidFill>
                  <a:srgbClr val="00FFFF"/>
                </a:solidFill>
                <a:latin typeface="+mj-lt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+mj-lt"/>
              </a:rPr>
              <a:t>daddy was fishing, I was swimming.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+mj-lt"/>
              </a:rPr>
              <a:t>I was swimming </a:t>
            </a:r>
            <a:r>
              <a:rPr lang="en-GB" sz="2400" dirty="0">
                <a:solidFill>
                  <a:srgbClr val="0070C0"/>
                </a:solidFill>
                <a:latin typeface="+mj-lt"/>
              </a:rPr>
              <a:t>while</a:t>
            </a:r>
            <a:r>
              <a:rPr lang="en-GB" sz="2400" dirty="0">
                <a:solidFill>
                  <a:srgbClr val="00FFFF"/>
                </a:solidFill>
                <a:latin typeface="+mj-lt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+mj-lt"/>
              </a:rPr>
              <a:t>daddy was fishing.</a:t>
            </a:r>
            <a:endParaRPr lang="en-GB" sz="24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2588162"/>
            <a:ext cx="6629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Daddy was fishing, </a:t>
            </a:r>
            <a:r>
              <a:rPr lang="en-GB" sz="2400" b="1" dirty="0">
                <a:solidFill>
                  <a:srgbClr val="03ABD8"/>
                </a:solidFill>
              </a:rPr>
              <a:t>while</a:t>
            </a:r>
            <a:r>
              <a:rPr lang="en-GB" sz="2400" dirty="0">
                <a:solidFill>
                  <a:srgbClr val="03ABD8"/>
                </a:solidFill>
              </a:rPr>
              <a:t> </a:t>
            </a:r>
            <a:r>
              <a:rPr lang="en-GB" sz="2400" dirty="0" err="1">
                <a:solidFill>
                  <a:srgbClr val="000000"/>
                </a:solidFill>
              </a:rPr>
              <a:t>Hendrik</a:t>
            </a:r>
            <a:r>
              <a:rPr lang="en-GB" sz="2400" dirty="0">
                <a:solidFill>
                  <a:srgbClr val="000000"/>
                </a:solidFill>
              </a:rPr>
              <a:t> was swimming.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084" y="448513"/>
            <a:ext cx="2328022" cy="15542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01" y="448513"/>
            <a:ext cx="2331408" cy="155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43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90832"/>
            <a:ext cx="70104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8800" dirty="0">
                <a:solidFill>
                  <a:srgbClr val="FFAE24"/>
                </a:solidFill>
                <a:latin typeface="Arial Rounded MT Bold" panose="020F0704030504030204" pitchFamily="34" charset="0"/>
              </a:rPr>
              <a:t>GOOD JOB!</a:t>
            </a:r>
            <a:endParaRPr lang="en-GB" sz="8800" dirty="0">
              <a:solidFill>
                <a:srgbClr val="FFAE24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7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375</Words>
  <Application>Microsoft Office PowerPoint</Application>
  <PresentationFormat>On-screen Show (16:9)</PresentationFormat>
  <Paragraphs>43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Risanti Intan</cp:lastModifiedBy>
  <cp:revision>55</cp:revision>
  <dcterms:created xsi:type="dcterms:W3CDTF">2022-01-17T01:37:52Z</dcterms:created>
  <dcterms:modified xsi:type="dcterms:W3CDTF">2022-08-11T09:00:46Z</dcterms:modified>
</cp:coreProperties>
</file>