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72" r:id="rId2"/>
    <p:sldId id="266" r:id="rId3"/>
    <p:sldId id="256" r:id="rId4"/>
    <p:sldId id="267" r:id="rId5"/>
    <p:sldId id="268" r:id="rId6"/>
    <p:sldId id="259" r:id="rId7"/>
    <p:sldId id="258" r:id="rId8"/>
    <p:sldId id="262" r:id="rId9"/>
    <p:sldId id="270" r:id="rId10"/>
    <p:sldId id="271" r:id="rId11"/>
    <p:sldId id="263" r:id="rId12"/>
    <p:sldId id="269" r:id="rId13"/>
    <p:sldId id="261" r:id="rId14"/>
  </p:sldIdLst>
  <p:sldSz cx="18288000" cy="10287000"/>
  <p:notesSz cx="6858000" cy="9144000"/>
  <p:embeddedFontLst>
    <p:embeddedFont>
      <p:font typeface="Klein Black" panose="020B0604020202020204" charset="0"/>
      <p:regular r:id="rId15"/>
    </p:embeddedFont>
    <p:embeddedFont>
      <p:font typeface="Klein Bold" panose="020B0604020202020204" charset="0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Microsoft Himalaya" panose="01010100010101010101" pitchFamily="2" charset="0"/>
      <p:regular r:id="rId21"/>
    </p:embeddedFont>
    <p:embeddedFont>
      <p:font typeface="Adobe Naskh Medium" panose="01010101010101010101" pitchFamily="50" charset="-78"/>
      <p:regular r:id="rId22"/>
    </p:embeddedFont>
    <p:embeddedFont>
      <p:font typeface="ＭＳ Ｐゴシック" panose="020B0600070205080204" pitchFamily="34" charset="-128"/>
      <p:regular r:id="rId23"/>
    </p:embeddedFont>
    <p:embeddedFont>
      <p:font typeface="Fredoka One" panose="020B0604020202020204" charset="0"/>
      <p:regular r:id="rId24"/>
    </p:embeddedFont>
    <p:embeddedFont>
      <p:font typeface="Bitter" panose="020B0604020202020204" charset="0"/>
      <p:bold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4" d="100"/>
          <a:sy n="44" d="100"/>
        </p:scale>
        <p:origin x="79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jp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21.svg"/><Relationship Id="rId7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60.sv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svg"/><Relationship Id="rId5" Type="http://schemas.openxmlformats.org/officeDocument/2006/relationships/image" Target="../media/image10.png"/><Relationship Id="rId4" Type="http://schemas.openxmlformats.org/officeDocument/2006/relationships/image" Target="../media/image26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svg"/><Relationship Id="rId5" Type="http://schemas.openxmlformats.org/officeDocument/2006/relationships/image" Target="../media/image10.png"/><Relationship Id="rId4" Type="http://schemas.openxmlformats.org/officeDocument/2006/relationships/image" Target="../media/image26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60.sv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svg"/><Relationship Id="rId7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svg"/><Relationship Id="rId7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12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60.svg"/><Relationship Id="rId5" Type="http://schemas.openxmlformats.org/officeDocument/2006/relationships/image" Target="../media/image15.svg"/><Relationship Id="rId10" Type="http://schemas.openxmlformats.org/officeDocument/2006/relationships/image" Target="../media/image7.png"/><Relationship Id="rId4" Type="http://schemas.openxmlformats.org/officeDocument/2006/relationships/image" Target="../media/image13.png"/><Relationship Id="rId9" Type="http://schemas.openxmlformats.org/officeDocument/2006/relationships/image" Target="../media/image19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21.svg"/><Relationship Id="rId7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60.sv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21.svg"/><Relationship Id="rId7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60.sv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" y="-3"/>
            <a:ext cx="18271762" cy="10287002"/>
          </a:xfrm>
          <a:prstGeom prst="rect">
            <a:avLst/>
          </a:prstGeom>
        </p:spPr>
      </p:pic>
      <p:grpSp>
        <p:nvGrpSpPr>
          <p:cNvPr id="33" name="Group 32"/>
          <p:cNvGrpSpPr/>
          <p:nvPr/>
        </p:nvGrpSpPr>
        <p:grpSpPr>
          <a:xfrm>
            <a:off x="2212369" y="1431697"/>
            <a:ext cx="5027198" cy="7199054"/>
            <a:chOff x="2212367" y="1431696"/>
            <a:chExt cx="5027197" cy="7199054"/>
          </a:xfrm>
        </p:grpSpPr>
        <p:sp>
          <p:nvSpPr>
            <p:cNvPr id="2" name="Cube 1">
              <a:extLst>
                <a:ext uri="{FF2B5EF4-FFF2-40B4-BE49-F238E27FC236}">
                  <a16:creationId xmlns:a16="http://schemas.microsoft.com/office/drawing/2014/main" id="{526DC594-1891-D729-200C-DD198618FF90}"/>
                </a:ext>
              </a:extLst>
            </p:cNvPr>
            <p:cNvSpPr/>
            <p:nvPr/>
          </p:nvSpPr>
          <p:spPr>
            <a:xfrm>
              <a:off x="2226980" y="1431696"/>
              <a:ext cx="5012584" cy="7195357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6064B0F-A322-61DE-B6F4-56DE697427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79" b="1020"/>
            <a:stretch/>
          </p:blipFill>
          <p:spPr>
            <a:xfrm>
              <a:off x="2212367" y="1646952"/>
              <a:ext cx="4867494" cy="6983798"/>
            </a:xfrm>
            <a:prstGeom prst="rect">
              <a:avLst/>
            </a:prstGeom>
          </p:spPr>
        </p:pic>
      </p:grpSp>
      <p:sp>
        <p:nvSpPr>
          <p:cNvPr id="4" name="タイトル 1">
            <a:extLst>
              <a:ext uri="{FF2B5EF4-FFF2-40B4-BE49-F238E27FC236}">
                <a16:creationId xmlns:a16="http://schemas.microsoft.com/office/drawing/2014/main" id="{4E94349F-3A33-FBE2-B0BE-E5C84DD57FC8}"/>
              </a:ext>
            </a:extLst>
          </p:cNvPr>
          <p:cNvSpPr txBox="1">
            <a:spLocks/>
          </p:cNvSpPr>
          <p:nvPr/>
        </p:nvSpPr>
        <p:spPr>
          <a:xfrm>
            <a:off x="7181736" y="2783349"/>
            <a:ext cx="10147736" cy="938038"/>
          </a:xfrm>
          <a:prstGeom prst="rect">
            <a:avLst/>
          </a:prstGeom>
        </p:spPr>
        <p:txBody>
          <a:bodyPr lIns="137160" tIns="68580" rIns="137160" bIns="6858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3265426">
              <a:defRPr/>
            </a:pPr>
            <a:r>
              <a:rPr kumimoji="1" lang="en-US" altLang="ja-JP" sz="6400" b="1" spc="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6400" b="1" spc="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テキスト プレースホルダー 11">
            <a:extLst>
              <a:ext uri="{FF2B5EF4-FFF2-40B4-BE49-F238E27FC236}">
                <a16:creationId xmlns:a16="http://schemas.microsoft.com/office/drawing/2014/main" id="{844D6C39-09A9-0BE4-68D9-3C2BD5B76C15}"/>
              </a:ext>
            </a:extLst>
          </p:cNvPr>
          <p:cNvSpPr txBox="1">
            <a:spLocks/>
          </p:cNvSpPr>
          <p:nvPr/>
        </p:nvSpPr>
        <p:spPr>
          <a:xfrm>
            <a:off x="7467611" y="3569453"/>
            <a:ext cx="9575990" cy="143643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6400" b="1" dirty="0" err="1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Pendidikan</a:t>
            </a:r>
            <a:r>
              <a:rPr lang="en-US" sz="6400" b="1" dirty="0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Agama Islam </a:t>
            </a:r>
            <a:r>
              <a:rPr lang="en-US" sz="6400" b="1" dirty="0" err="1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sz="6400" b="1" dirty="0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Budi </a:t>
            </a:r>
            <a:r>
              <a:rPr lang="en-US" sz="6400" b="1" dirty="0" err="1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Pekerti</a:t>
            </a:r>
            <a:endParaRPr lang="en-US" sz="6400" b="1" dirty="0">
              <a:solidFill>
                <a:srgbClr val="078CD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6" name="直線コネクタ 9">
            <a:extLst>
              <a:ext uri="{FF2B5EF4-FFF2-40B4-BE49-F238E27FC236}">
                <a16:creationId xmlns:a16="http://schemas.microsoft.com/office/drawing/2014/main" id="{4F8E48F1-EFF4-9660-EEE6-8C035D16511F}"/>
              </a:ext>
            </a:extLst>
          </p:cNvPr>
          <p:cNvCxnSpPr/>
          <p:nvPr/>
        </p:nvCxnSpPr>
        <p:spPr>
          <a:xfrm>
            <a:off x="8045705" y="5731836"/>
            <a:ext cx="8991550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B156A54B-8BC2-BA26-B4C5-43122F2590FF}"/>
              </a:ext>
            </a:extLst>
          </p:cNvPr>
          <p:cNvSpPr/>
          <p:nvPr/>
        </p:nvSpPr>
        <p:spPr>
          <a:xfrm>
            <a:off x="9890358" y="5918482"/>
            <a:ext cx="4661211" cy="692497"/>
          </a:xfrm>
          <a:prstGeom prst="rect">
            <a:avLst/>
          </a:prstGeom>
        </p:spPr>
        <p:txBody>
          <a:bodyPr wrap="none" lIns="137160" tIns="68580" rIns="137160" bIns="68580">
            <a:spAutoFit/>
          </a:bodyPr>
          <a:lstStyle/>
          <a:p>
            <a:pPr algn="ctr"/>
            <a:r>
              <a:rPr lang="en-US" sz="3600" b="1" dirty="0">
                <a:solidFill>
                  <a:schemeClr val="bg2">
                    <a:lumMod val="25000"/>
                  </a:schemeClr>
                </a:solidFill>
              </a:rPr>
              <a:t>UNTUK SMP KELAS VIII</a:t>
            </a:r>
            <a:endParaRPr lang="id-ID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6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125727" y="1485900"/>
            <a:ext cx="649750" cy="649752"/>
          </a:xfrm>
          <a:prstGeom prst="rect">
            <a:avLst/>
          </a:prstGeom>
        </p:spPr>
      </p:pic>
      <p:pic>
        <p:nvPicPr>
          <p:cNvPr id="18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" y="1902950"/>
            <a:ext cx="649750" cy="649752"/>
          </a:xfrm>
          <a:prstGeom prst="rect">
            <a:avLst/>
          </a:prstGeom>
        </p:spPr>
      </p:pic>
      <p:cxnSp>
        <p:nvCxnSpPr>
          <p:cNvPr id="26" name="Straight Connector 25"/>
          <p:cNvCxnSpPr/>
          <p:nvPr/>
        </p:nvCxnSpPr>
        <p:spPr>
          <a:xfrm>
            <a:off x="932606" y="-38100"/>
            <a:ext cx="0" cy="932984"/>
          </a:xfrm>
          <a:prstGeom prst="line">
            <a:avLst/>
          </a:prstGeom>
          <a:ln w="57150">
            <a:solidFill>
              <a:srgbClr val="F8B3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447800" y="-38099"/>
            <a:ext cx="0" cy="1660438"/>
          </a:xfrm>
          <a:prstGeom prst="line">
            <a:avLst/>
          </a:prstGeom>
          <a:ln w="57150">
            <a:solidFill>
              <a:srgbClr val="F8B3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04800" y="-38100"/>
            <a:ext cx="7168" cy="2438400"/>
          </a:xfrm>
          <a:prstGeom prst="line">
            <a:avLst/>
          </a:prstGeom>
          <a:ln w="57150">
            <a:solidFill>
              <a:srgbClr val="F8B3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88169" y="728103"/>
            <a:ext cx="1135834" cy="113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00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23202" y="3407695"/>
            <a:ext cx="7703053" cy="9375244"/>
            <a:chOff x="0" y="0"/>
            <a:chExt cx="4224020" cy="5140977"/>
          </a:xfrm>
          <a:solidFill>
            <a:schemeClr val="accent3">
              <a:lumMod val="75000"/>
            </a:schemeClr>
          </a:solidFill>
        </p:grpSpPr>
        <p:sp>
          <p:nvSpPr>
            <p:cNvPr id="3" name="Freeform 3"/>
            <p:cNvSpPr/>
            <p:nvPr/>
          </p:nvSpPr>
          <p:spPr>
            <a:xfrm>
              <a:off x="0" y="0"/>
              <a:ext cx="4224020" cy="5140977"/>
            </a:xfrm>
            <a:custGeom>
              <a:avLst/>
              <a:gdLst/>
              <a:ahLst/>
              <a:cxnLst/>
              <a:rect l="l" t="t" r="r" b="b"/>
              <a:pathLst>
                <a:path w="4224020" h="5140977">
                  <a:moveTo>
                    <a:pt x="4224020" y="5140977"/>
                  </a:moveTo>
                  <a:lnTo>
                    <a:pt x="2441575" y="5140977"/>
                  </a:lnTo>
                  <a:cubicBezTo>
                    <a:pt x="1093089" y="5140977"/>
                    <a:pt x="0" y="4047888"/>
                    <a:pt x="0" y="2699402"/>
                  </a:cubicBezTo>
                  <a:lnTo>
                    <a:pt x="0" y="0"/>
                  </a:lnTo>
                  <a:lnTo>
                    <a:pt x="1782445" y="0"/>
                  </a:lnTo>
                  <a:cubicBezTo>
                    <a:pt x="3130931" y="0"/>
                    <a:pt x="4224020" y="1093089"/>
                    <a:pt x="4224020" y="2441575"/>
                  </a:cubicBezTo>
                  <a:lnTo>
                    <a:pt x="4224020" y="5140977"/>
                  </a:lnTo>
                  <a:close/>
                </a:path>
              </a:pathLst>
            </a:custGeom>
            <a:grpFill/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699977">
            <a:off x="555984" y="2093487"/>
            <a:ext cx="3374190" cy="337419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905000" y="527891"/>
            <a:ext cx="15769824" cy="4158523"/>
            <a:chOff x="-7912576" y="-667744"/>
            <a:chExt cx="21026431" cy="5544693"/>
          </a:xfrm>
        </p:grpSpPr>
        <p:sp>
          <p:nvSpPr>
            <p:cNvPr id="8" name="TextBox 8"/>
            <p:cNvSpPr txBox="1"/>
            <p:nvPr/>
          </p:nvSpPr>
          <p:spPr>
            <a:xfrm>
              <a:off x="-7912576" y="-667744"/>
              <a:ext cx="19913600" cy="29546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r">
                <a:spcBef>
                  <a:spcPct val="0"/>
                </a:spcBef>
              </a:pPr>
              <a:r>
                <a:rPr lang="en-ID" sz="4800" b="1" i="0" dirty="0" err="1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Melaksanakan</a:t>
              </a:r>
              <a:r>
                <a:rPr lang="en-ID" sz="4800" b="1" i="0" dirty="0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 </a:t>
              </a:r>
              <a:r>
                <a:rPr lang="en-ID" sz="4800" b="1" i="0" dirty="0" err="1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Ajaran</a:t>
              </a:r>
              <a:r>
                <a:rPr lang="en-ID" sz="4800" b="1" i="0" dirty="0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 Agama Islam </a:t>
              </a:r>
              <a:r>
                <a:rPr lang="en-ID" sz="4800" b="1" i="0" dirty="0" err="1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untuk</a:t>
              </a:r>
              <a:r>
                <a:rPr lang="en-ID" sz="4800" b="1" i="0" dirty="0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 </a:t>
              </a:r>
              <a:r>
                <a:rPr lang="en-ID" sz="4800" b="1" i="0" dirty="0" err="1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Mencari</a:t>
              </a:r>
              <a:r>
                <a:rPr lang="en-ID" sz="4800" b="1" i="0" dirty="0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 </a:t>
              </a:r>
              <a:r>
                <a:rPr lang="en-ID" sz="4800" b="1" i="0" dirty="0" err="1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Ilmu</a:t>
              </a:r>
              <a:r>
                <a:rPr lang="en-ID" sz="4800" b="1" i="0" dirty="0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, </a:t>
              </a:r>
              <a:r>
                <a:rPr lang="en-ID" sz="4800" b="1" i="0" dirty="0" err="1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Literasi</a:t>
              </a:r>
              <a:r>
                <a:rPr lang="en-ID" sz="4800" b="1" i="0" dirty="0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, dan </a:t>
              </a:r>
              <a:r>
                <a:rPr lang="en-ID" sz="4800" b="1" i="0" dirty="0" err="1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Produktif</a:t>
              </a:r>
              <a:r>
                <a:rPr lang="en-ID" sz="4800" b="1" i="0" dirty="0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 </a:t>
              </a:r>
              <a:r>
                <a:rPr lang="en-ID" sz="4800" b="1" i="0" dirty="0" err="1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dalam</a:t>
              </a:r>
              <a:r>
                <a:rPr lang="en-ID" sz="4800" b="1" i="0" dirty="0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 </a:t>
              </a:r>
              <a:r>
                <a:rPr lang="en-ID" sz="4800" b="1" i="0" dirty="0" err="1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Berkarya</a:t>
              </a:r>
              <a:r>
                <a:rPr lang="en-ID" sz="4800" b="1" i="0" dirty="0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 (3)</a:t>
              </a:r>
              <a:r>
                <a:rPr lang="en-ID" sz="4800" dirty="0">
                  <a:solidFill>
                    <a:schemeClr val="accent3">
                      <a:lumMod val="50000"/>
                    </a:schemeClr>
                  </a:solidFill>
                  <a:latin typeface="Klein Black" panose="020B0604020202020204" charset="0"/>
                </a:rPr>
                <a:t> </a:t>
              </a:r>
              <a:endParaRPr lang="en-US" sz="4800" dirty="0">
                <a:solidFill>
                  <a:schemeClr val="accent3">
                    <a:lumMod val="50000"/>
                  </a:schemeClr>
                </a:solidFill>
                <a:latin typeface="Klein Black" panose="020B0604020202020204" charset="0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-2707628" y="2660960"/>
              <a:ext cx="15821483" cy="221598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ctr">
                <a:spcBef>
                  <a:spcPct val="0"/>
                </a:spcBef>
              </a:pPr>
              <a:r>
                <a:rPr lang="ar-QA" sz="5400" b="0" i="0" dirty="0">
                  <a:solidFill>
                    <a:srgbClr val="1E3D73"/>
                  </a:solidFill>
                  <a:effectLst/>
                  <a:latin typeface="Adobe Naskh Medium" panose="01010101010101010101" pitchFamily="50" charset="-78"/>
                  <a:cs typeface="Adobe Naskh Medium" panose="01010101010101010101" pitchFamily="50" charset="-78"/>
                </a:rPr>
                <a:t>اِقْرَأْ بِاسْمِ رَبِّكَ الَّذِيْ خَلَقَۚ(١</a:t>
              </a:r>
              <a:r>
                <a:rPr lang="ar-QA" sz="5400" dirty="0">
                  <a:solidFill>
                    <a:srgbClr val="1E3D73"/>
                  </a:solidFill>
                  <a:latin typeface="Adobe Naskh Medium" panose="01010101010101010101" pitchFamily="50" charset="-78"/>
                  <a:cs typeface="Adobe Naskh Medium" panose="01010101010101010101" pitchFamily="50" charset="-78"/>
                </a:rPr>
                <a:t>)</a:t>
              </a:r>
              <a:r>
                <a:rPr lang="ar-QA" sz="5400" b="0" i="0" dirty="0">
                  <a:solidFill>
                    <a:srgbClr val="1E3D73"/>
                  </a:solidFill>
                  <a:effectLst/>
                  <a:latin typeface="Adobe Naskh Medium" panose="01010101010101010101" pitchFamily="50" charset="-78"/>
                  <a:cs typeface="Adobe Naskh Medium" panose="01010101010101010101" pitchFamily="50" charset="-78"/>
                </a:rPr>
                <a:t> خَلَقَ الْاِنْسَانَ مِنْ عَلَقٍۚ (٢) اِقْرَأْ وَرَبُّكَ الْاَكْرَمُۙ (٣) الَّذِيْ عَلَّمَ بِالْقَلَمِۙ (٤) عَلَّمَ الْاِنْسَانَ مَا لَمْ يَعْلَمْۗ (٥)</a:t>
              </a:r>
              <a:endParaRPr lang="en-US" sz="5400" spc="25" dirty="0">
                <a:solidFill>
                  <a:srgbClr val="22524C"/>
                </a:solidFill>
                <a:latin typeface="Adobe Naskh Medium" panose="01010101010101010101" pitchFamily="50" charset="-78"/>
                <a:cs typeface="Adobe Naskh Medium" panose="01010101010101010101" pitchFamily="50" charset="-78"/>
              </a:endParaRPr>
            </a:p>
          </p:txBody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2266581">
            <a:off x="3660732" y="6706166"/>
            <a:ext cx="1151481" cy="11577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71172D4-4124-414D-97D0-C7B7C2C219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74427"/>
            <a:ext cx="18236017" cy="9719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1DB2778-24D4-44C8-B68C-FBA3191BA599}"/>
              </a:ext>
            </a:extLst>
          </p:cNvPr>
          <p:cNvSpPr txBox="1"/>
          <p:nvPr/>
        </p:nvSpPr>
        <p:spPr>
          <a:xfrm>
            <a:off x="7143750" y="4926571"/>
            <a:ext cx="1040733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800" b="0" i="0" dirty="0" err="1">
                <a:solidFill>
                  <a:srgbClr val="242021"/>
                </a:solidFill>
                <a:effectLst/>
                <a:latin typeface="MuseoSans-700"/>
              </a:rPr>
              <a:t>Artinya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useoSans-700"/>
              </a:rPr>
              <a:t>: 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“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Bacalah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dengan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(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menyebut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)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nama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Tuhanmu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yang</a:t>
            </a:r>
            <a:b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</a:b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menciptakan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! (1)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Dia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menciptakan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manusia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dari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segumpal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darah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. (2)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Bacalah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!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Tuhanmulah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Yang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Mahamulia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, (3) yang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mengajar</a:t>
            </a:r>
            <a:r>
              <a:rPr lang="en-ID" sz="2800" i="1" dirty="0">
                <a:solidFill>
                  <a:srgbClr val="242021"/>
                </a:solidFill>
                <a:latin typeface="MuseoSans-300Italic"/>
              </a:rPr>
              <a:t> 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(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manusia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)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dengan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pena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. (4)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Dia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mengajarkan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manusia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apa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yang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tidak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diketahuinya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. (5)” </a:t>
            </a:r>
          </a:p>
          <a:p>
            <a:pPr algn="ctr"/>
            <a:r>
              <a:rPr lang="en-ID" sz="2800" b="0" i="0" dirty="0">
                <a:solidFill>
                  <a:srgbClr val="242021"/>
                </a:solidFill>
                <a:effectLst/>
                <a:latin typeface="MuseoSans-700"/>
              </a:rPr>
              <a:t>(Q.S. Al-‘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useoSans-700"/>
              </a:rPr>
              <a:t>Alaq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useoSans-700"/>
              </a:rPr>
              <a:t>/96: 1–5)</a:t>
            </a:r>
            <a:r>
              <a:rPr lang="en-ID" sz="2800" dirty="0"/>
              <a:t> </a:t>
            </a:r>
            <a:endParaRPr lang="en-ID" sz="2800" dirty="0">
              <a:latin typeface="Bitter" panose="020B0604020202020204" charset="0"/>
              <a:ea typeface="Microsoft Himalaya" panose="01010100010101010101" pitchFamily="2" charset="0"/>
              <a:cs typeface="Microsoft Himalaya" panose="01010100010101010101" pitchFamily="2" charset="0"/>
            </a:endParaRPr>
          </a:p>
        </p:txBody>
      </p:sp>
      <p:sp>
        <p:nvSpPr>
          <p:cNvPr id="13" name="AutoShape 5">
            <a:extLst>
              <a:ext uri="{FF2B5EF4-FFF2-40B4-BE49-F238E27FC236}">
                <a16:creationId xmlns:a16="http://schemas.microsoft.com/office/drawing/2014/main" id="{A2A405FF-4769-4C15-B392-5BC8A9B337A8}"/>
              </a:ext>
            </a:extLst>
          </p:cNvPr>
          <p:cNvSpPr/>
          <p:nvPr/>
        </p:nvSpPr>
        <p:spPr>
          <a:xfrm rot="70604">
            <a:off x="6976584" y="7926763"/>
            <a:ext cx="9473216" cy="1634378"/>
          </a:xfrm>
          <a:prstGeom prst="rect">
            <a:avLst/>
          </a:prstGeom>
          <a:solidFill>
            <a:srgbClr val="FFE770"/>
          </a:solidFill>
        </p:spPr>
        <p:txBody>
          <a:bodyPr/>
          <a:lstStyle/>
          <a:p>
            <a:pPr algn="ctr"/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Agama Islam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adalah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agama yang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mewajibkan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setiap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/>
            </a:r>
            <a:b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</a:b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pemeluknya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untuk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bersemangat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dalam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membaca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. </a:t>
            </a:r>
            <a:r>
              <a:rPr lang="pt-BR" sz="2400" dirty="0">
                <a:solidFill>
                  <a:srgbClr val="242021"/>
                </a:solidFill>
                <a:latin typeface="Bitter" panose="020B0604020202020204" charset="0"/>
              </a:rPr>
              <a:t>S</a:t>
            </a:r>
            <a:r>
              <a:rPr lang="pt-BR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etiap muslim harus bisa membaca. 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Hal-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hal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yang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dibaca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dan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dipelajari</a:t>
            </a:r>
            <a:r>
              <a:rPr lang="en-ID" sz="2400" dirty="0">
                <a:solidFill>
                  <a:srgbClr val="242021"/>
                </a:solidFill>
                <a:latin typeface="Bitter" panose="020B0604020202020204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merupakan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sebuah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ilmu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.</a:t>
            </a:r>
            <a:r>
              <a:rPr lang="en-ID" sz="2400" dirty="0">
                <a:latin typeface="Bitter" panose="020B0604020202020204" charset="0"/>
              </a:rPr>
              <a:t> </a:t>
            </a:r>
            <a:br>
              <a:rPr lang="en-ID" sz="2400" dirty="0">
                <a:latin typeface="Bitter" panose="020B0604020202020204" charset="0"/>
              </a:rPr>
            </a:br>
            <a:r>
              <a:rPr lang="pt-BR" sz="2400" dirty="0">
                <a:latin typeface="Bitter" panose="020B0604020202020204" charset="0"/>
              </a:rPr>
              <a:t> </a:t>
            </a:r>
            <a:br>
              <a:rPr lang="pt-BR" sz="2400" dirty="0">
                <a:latin typeface="Bitter" panose="020B0604020202020204" charset="0"/>
              </a:rPr>
            </a:br>
            <a:endParaRPr lang="en-ID" sz="2400" dirty="0">
              <a:latin typeface="Bitter" panose="020B0604020202020204" charset="0"/>
            </a:endParaRPr>
          </a:p>
        </p:txBody>
      </p:sp>
      <p:pic>
        <p:nvPicPr>
          <p:cNvPr id="14" name="Picture 6">
            <a:extLst>
              <a:ext uri="{FF2B5EF4-FFF2-40B4-BE49-F238E27FC236}">
                <a16:creationId xmlns:a16="http://schemas.microsoft.com/office/drawing/2014/main" id="{365A09D6-AAA7-4904-BC6D-1964A8BB2F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5899119">
            <a:off x="6797673" y="8754743"/>
            <a:ext cx="730254" cy="864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037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 rot="-98334">
            <a:off x="-4863705" y="2512329"/>
            <a:ext cx="8001230" cy="11687452"/>
            <a:chOff x="0" y="0"/>
            <a:chExt cx="434721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47210" cy="6350000"/>
            </a:xfrm>
            <a:custGeom>
              <a:avLst/>
              <a:gdLst/>
              <a:ahLst/>
              <a:cxnLst/>
              <a:rect l="l" t="t" r="r" b="b"/>
              <a:pathLst>
                <a:path w="4347210" h="6350000">
                  <a:moveTo>
                    <a:pt x="4347210" y="0"/>
                  </a:moveTo>
                  <a:lnTo>
                    <a:pt x="0" y="1079500"/>
                  </a:lnTo>
                  <a:lnTo>
                    <a:pt x="0" y="6350000"/>
                  </a:lnTo>
                  <a:lnTo>
                    <a:pt x="4347210" y="6350000"/>
                  </a:lnTo>
                  <a:lnTo>
                    <a:pt x="4347210" y="0"/>
                  </a:lnTo>
                  <a:close/>
                </a:path>
              </a:pathLst>
            </a:custGeom>
            <a:blipFill>
              <a:blip r:embed="rId2"/>
              <a:stretch>
                <a:fillRect l="-16462" r="-16462"/>
              </a:stretch>
            </a:blipFill>
          </p:spPr>
        </p:sp>
      </p:grpSp>
      <p:sp>
        <p:nvSpPr>
          <p:cNvPr id="4" name="TextBox 4"/>
          <p:cNvSpPr txBox="1"/>
          <p:nvPr/>
        </p:nvSpPr>
        <p:spPr>
          <a:xfrm>
            <a:off x="2476500" y="647622"/>
            <a:ext cx="15468600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spcBef>
                <a:spcPct val="0"/>
              </a:spcBef>
            </a:pPr>
            <a:r>
              <a:rPr lang="en-ID" sz="5400" b="1" i="0" dirty="0" err="1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Penerapan</a:t>
            </a:r>
            <a:r>
              <a:rPr lang="en-ID" sz="5400" b="1" i="0" dirty="0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 </a:t>
            </a:r>
            <a:r>
              <a:rPr lang="en-ID" sz="5400" b="1" i="0" dirty="0" err="1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Sikap</a:t>
            </a:r>
            <a:r>
              <a:rPr lang="en-ID" sz="5400" b="1" i="0" dirty="0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 </a:t>
            </a:r>
            <a:r>
              <a:rPr lang="en-ID" sz="5400" b="1" i="0" dirty="0" err="1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Meneladani</a:t>
            </a:r>
            <a:r>
              <a:rPr lang="en-ID" sz="5400" b="1" i="0" dirty="0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 </a:t>
            </a:r>
            <a:r>
              <a:rPr lang="en-ID" sz="5400" b="1" i="0" dirty="0" err="1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Kemajuan</a:t>
            </a:r>
            <a:r>
              <a:rPr lang="en-ID" sz="5400" b="1" i="0" dirty="0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 Bani </a:t>
            </a:r>
            <a:r>
              <a:rPr lang="en-ID" sz="5400" b="1" i="0" dirty="0" err="1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Abbasiyah</a:t>
            </a:r>
            <a:r>
              <a:rPr lang="en-ID" sz="5400" b="1" dirty="0">
                <a:solidFill>
                  <a:schemeClr val="accent2">
                    <a:lumMod val="75000"/>
                  </a:schemeClr>
                </a:solidFill>
                <a:latin typeface="Klein Black" panose="020B0604020202020204" charset="0"/>
              </a:rPr>
              <a:t> </a:t>
            </a:r>
            <a:r>
              <a:rPr lang="en-ID" sz="5400" b="1" i="0" dirty="0" err="1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dalam</a:t>
            </a:r>
            <a:r>
              <a:rPr lang="en-ID" sz="5400" b="1" i="0" dirty="0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 </a:t>
            </a:r>
            <a:r>
              <a:rPr lang="en-ID" sz="5400" b="1" i="0" dirty="0" err="1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Kehidupan</a:t>
            </a:r>
            <a:r>
              <a:rPr lang="en-ID" sz="5400" b="1" i="0" dirty="0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 </a:t>
            </a:r>
            <a:r>
              <a:rPr lang="en-ID" sz="5400" b="1" i="0" dirty="0" err="1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Sehari-hari</a:t>
            </a:r>
            <a:r>
              <a:rPr lang="en-ID" sz="5400" b="1" i="0" dirty="0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 (1</a:t>
            </a:r>
            <a:r>
              <a:rPr lang="en-ID" sz="5400" b="1" dirty="0">
                <a:solidFill>
                  <a:schemeClr val="accent2">
                    <a:lumMod val="75000"/>
                  </a:schemeClr>
                </a:solidFill>
                <a:latin typeface="Klein Black" panose="020B0604020202020204" charset="0"/>
              </a:rPr>
              <a:t>)</a:t>
            </a:r>
            <a:r>
              <a:rPr lang="en-ID" sz="5400" dirty="0">
                <a:solidFill>
                  <a:schemeClr val="accent2">
                    <a:lumMod val="75000"/>
                  </a:schemeClr>
                </a:solidFill>
                <a:latin typeface="Klein Black" panose="020B0604020202020204" charset="0"/>
              </a:rPr>
              <a:t> </a:t>
            </a:r>
            <a:endParaRPr lang="en-US" sz="5400" dirty="0">
              <a:solidFill>
                <a:schemeClr val="accent2">
                  <a:lumMod val="75000"/>
                </a:schemeClr>
              </a:solidFill>
              <a:latin typeface="Klein Black" panose="020B0604020202020204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657600" y="3086100"/>
            <a:ext cx="12192000" cy="56121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l">
              <a:lnSpc>
                <a:spcPts val="4000"/>
              </a:lnSpc>
              <a:spcBef>
                <a:spcPct val="0"/>
              </a:spcBef>
            </a:pP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Sikap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meneladani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kemajuan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ilmu</a:t>
            </a:r>
            <a:r>
              <a:rPr lang="en-ID" sz="3200" dirty="0">
                <a:solidFill>
                  <a:srgbClr val="242021"/>
                </a:solidFill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pengetahuan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pada masa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Daulah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Bani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Abbasiyah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, di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antaranya</a:t>
            </a:r>
            <a:r>
              <a:rPr lang="en-ID" sz="3200" dirty="0">
                <a:solidFill>
                  <a:srgbClr val="242021"/>
                </a:solidFill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sebagai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berikut</a:t>
            </a:r>
            <a:r>
              <a:rPr lang="en-ID" sz="3200" dirty="0">
                <a:latin typeface="Bitter" panose="020B0604020202020204" charset="0"/>
              </a:rPr>
              <a:t> :</a:t>
            </a:r>
          </a:p>
          <a:p>
            <a:pPr marL="0" lvl="1" indent="0" algn="l">
              <a:lnSpc>
                <a:spcPts val="4000"/>
              </a:lnSpc>
              <a:spcBef>
                <a:spcPct val="0"/>
              </a:spcBef>
            </a:pPr>
            <a:endParaRPr lang="en-ID" sz="3200" b="0" i="0" dirty="0">
              <a:solidFill>
                <a:srgbClr val="242021"/>
              </a:solidFill>
              <a:effectLst/>
              <a:latin typeface="Bitter" panose="020B0604020202020204" charset="0"/>
            </a:endParaRPr>
          </a:p>
          <a:p>
            <a:pPr lvl="1" indent="-457200" algn="l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Menyempatkan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membaca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minimal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selama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10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menit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setiap</a:t>
            </a:r>
            <a:r>
              <a:rPr lang="en-ID" sz="3200" dirty="0">
                <a:solidFill>
                  <a:srgbClr val="242021"/>
                </a:solidFill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hari</a:t>
            </a:r>
            <a:endParaRPr lang="en-ID" sz="3200" dirty="0">
              <a:solidFill>
                <a:srgbClr val="242021"/>
              </a:solidFill>
              <a:latin typeface="Bitter" panose="020B0604020202020204" charset="0"/>
            </a:endParaRPr>
          </a:p>
          <a:p>
            <a:pPr lvl="1" indent="-457200" algn="l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Berdiskusi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tentang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sesuatu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kita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baca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atau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pelajari</a:t>
            </a:r>
            <a:endParaRPr lang="en-ID" sz="3200" dirty="0">
              <a:solidFill>
                <a:srgbClr val="242021"/>
              </a:solidFill>
              <a:latin typeface="Bitter" panose="020B0604020202020204" charset="0"/>
            </a:endParaRPr>
          </a:p>
          <a:p>
            <a:pPr lvl="1" indent="-457200" algn="l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Membuat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perpustakaan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kecil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baik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di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rumah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maupun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di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kelas</a:t>
            </a:r>
            <a:endParaRPr lang="en-ID" sz="3200" dirty="0">
              <a:solidFill>
                <a:srgbClr val="242021"/>
              </a:solidFill>
              <a:latin typeface="Bitter" panose="020B0604020202020204" charset="0"/>
            </a:endParaRPr>
          </a:p>
          <a:p>
            <a:pPr lvl="1" indent="-457200" algn="l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Membaca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buku-buku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terbaru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sebagai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sumber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informasi</a:t>
            </a:r>
            <a:endParaRPr lang="en-ID" sz="3200" dirty="0">
              <a:solidFill>
                <a:srgbClr val="242021"/>
              </a:solidFill>
              <a:latin typeface="Bitter" panose="020B0604020202020204" charset="0"/>
            </a:endParaRPr>
          </a:p>
          <a:p>
            <a:pPr lvl="1" indent="-457200" algn="l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Memberikan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informasi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mengenai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pentingnya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membaca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,</a:t>
            </a:r>
            <a:b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</a:b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karena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membaca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mampu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membuka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jendela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dunia.</a:t>
            </a:r>
            <a:r>
              <a:rPr lang="en-ID" sz="3200" dirty="0">
                <a:latin typeface="Bitter" panose="020B0604020202020204" charset="0"/>
              </a:rPr>
              <a:t> </a:t>
            </a:r>
            <a:endParaRPr lang="en-US" sz="3200" u="none" spc="25" dirty="0">
              <a:solidFill>
                <a:srgbClr val="22524C"/>
              </a:solidFill>
              <a:latin typeface="Bitter" panose="020B0604020202020204" charset="0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628109">
            <a:off x="15912126" y="6869767"/>
            <a:ext cx="2201152" cy="220115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3292723">
            <a:off x="688932" y="736734"/>
            <a:ext cx="1151481" cy="11577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50BD7DB-8B5A-4FAB-AED9-E94A6FCF3A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74427"/>
            <a:ext cx="18236017" cy="97193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 rot="-98334">
            <a:off x="-4863705" y="2512329"/>
            <a:ext cx="8001230" cy="11687452"/>
            <a:chOff x="0" y="0"/>
            <a:chExt cx="434721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47210" cy="6350000"/>
            </a:xfrm>
            <a:custGeom>
              <a:avLst/>
              <a:gdLst/>
              <a:ahLst/>
              <a:cxnLst/>
              <a:rect l="l" t="t" r="r" b="b"/>
              <a:pathLst>
                <a:path w="4347210" h="6350000">
                  <a:moveTo>
                    <a:pt x="4347210" y="0"/>
                  </a:moveTo>
                  <a:lnTo>
                    <a:pt x="0" y="1079500"/>
                  </a:lnTo>
                  <a:lnTo>
                    <a:pt x="0" y="6350000"/>
                  </a:lnTo>
                  <a:lnTo>
                    <a:pt x="4347210" y="6350000"/>
                  </a:lnTo>
                  <a:lnTo>
                    <a:pt x="4347210" y="0"/>
                  </a:lnTo>
                  <a:close/>
                </a:path>
              </a:pathLst>
            </a:custGeom>
            <a:blipFill>
              <a:blip r:embed="rId2"/>
              <a:stretch>
                <a:fillRect l="-16462" r="-16462"/>
              </a:stretch>
            </a:blipFill>
          </p:spPr>
        </p:sp>
      </p:grpSp>
      <p:sp>
        <p:nvSpPr>
          <p:cNvPr id="4" name="TextBox 4"/>
          <p:cNvSpPr txBox="1"/>
          <p:nvPr/>
        </p:nvSpPr>
        <p:spPr>
          <a:xfrm>
            <a:off x="2500745" y="597955"/>
            <a:ext cx="15645926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spcBef>
                <a:spcPct val="0"/>
              </a:spcBef>
            </a:pPr>
            <a:r>
              <a:rPr lang="en-ID" sz="5400" b="1" i="0" dirty="0" err="1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Penerapan</a:t>
            </a:r>
            <a:r>
              <a:rPr lang="en-ID" sz="5400" b="1" i="0" dirty="0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 </a:t>
            </a:r>
            <a:r>
              <a:rPr lang="en-ID" sz="5400" b="1" i="0" dirty="0" err="1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Sikap</a:t>
            </a:r>
            <a:r>
              <a:rPr lang="en-ID" sz="5400" b="1" i="0" dirty="0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 </a:t>
            </a:r>
            <a:r>
              <a:rPr lang="en-ID" sz="5400" b="1" i="0" dirty="0" err="1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Meneladani</a:t>
            </a:r>
            <a:r>
              <a:rPr lang="en-ID" sz="5400" b="1" i="0" dirty="0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 </a:t>
            </a:r>
            <a:r>
              <a:rPr lang="en-ID" sz="5400" b="1" i="0" dirty="0" err="1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Kemajuan</a:t>
            </a:r>
            <a:r>
              <a:rPr lang="en-ID" sz="5400" b="1" i="0" dirty="0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 Bani </a:t>
            </a:r>
            <a:r>
              <a:rPr lang="en-ID" sz="5400" b="1" i="0" dirty="0" err="1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Abbasiyah</a:t>
            </a:r>
            <a:r>
              <a:rPr lang="en-ID" sz="5400" b="1" dirty="0">
                <a:solidFill>
                  <a:schemeClr val="accent2">
                    <a:lumMod val="75000"/>
                  </a:schemeClr>
                </a:solidFill>
                <a:latin typeface="Klein Black" panose="020B0604020202020204" charset="0"/>
              </a:rPr>
              <a:t> </a:t>
            </a:r>
            <a:r>
              <a:rPr lang="en-ID" sz="5400" b="1" i="0" dirty="0" err="1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dalam</a:t>
            </a:r>
            <a:r>
              <a:rPr lang="en-ID" sz="5400" b="1" i="0" dirty="0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 </a:t>
            </a:r>
            <a:r>
              <a:rPr lang="en-ID" sz="5400" b="1" i="0" dirty="0" err="1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Kehidupan</a:t>
            </a:r>
            <a:r>
              <a:rPr lang="en-ID" sz="5400" b="1" i="0" dirty="0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 </a:t>
            </a:r>
            <a:r>
              <a:rPr lang="en-ID" sz="5400" b="1" i="0" dirty="0" err="1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Sehari-hari</a:t>
            </a:r>
            <a:r>
              <a:rPr lang="en-ID" sz="5400" b="1" i="0" dirty="0">
                <a:solidFill>
                  <a:schemeClr val="accent2">
                    <a:lumMod val="75000"/>
                  </a:schemeClr>
                </a:solidFill>
                <a:effectLst/>
                <a:latin typeface="Klein Black" panose="020B0604020202020204" charset="0"/>
              </a:rPr>
              <a:t> (2</a:t>
            </a:r>
            <a:r>
              <a:rPr lang="en-ID" sz="5400" b="1" dirty="0">
                <a:solidFill>
                  <a:schemeClr val="accent2">
                    <a:lumMod val="75000"/>
                  </a:schemeClr>
                </a:solidFill>
                <a:latin typeface="Klein Black" panose="020B0604020202020204" charset="0"/>
              </a:rPr>
              <a:t>)</a:t>
            </a:r>
            <a:r>
              <a:rPr lang="en-ID" sz="5400" dirty="0">
                <a:solidFill>
                  <a:schemeClr val="accent2">
                    <a:lumMod val="75000"/>
                  </a:schemeClr>
                </a:solidFill>
                <a:latin typeface="Klein Black" panose="020B0604020202020204" charset="0"/>
              </a:rPr>
              <a:t> </a:t>
            </a:r>
            <a:endParaRPr lang="en-US" sz="5400" dirty="0">
              <a:solidFill>
                <a:schemeClr val="accent2">
                  <a:lumMod val="75000"/>
                </a:schemeClr>
              </a:solidFill>
              <a:latin typeface="Klein Black" panose="020B0604020202020204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710431" y="2933700"/>
            <a:ext cx="12611100" cy="61250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1" indent="-457200" algn="l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Mengajak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teman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atau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orang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terdekat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untuk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sering</a:t>
            </a:r>
            <a:r>
              <a:rPr lang="en-ID" sz="3200" dirty="0">
                <a:solidFill>
                  <a:srgbClr val="242021"/>
                </a:solidFill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berkunjung</a:t>
            </a:r>
            <a:r>
              <a:rPr lang="en-ID" sz="3200" dirty="0">
                <a:solidFill>
                  <a:srgbClr val="242021"/>
                </a:solidFill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ke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perpustakaan</a:t>
            </a:r>
            <a:endParaRPr lang="en-ID" sz="3200" dirty="0">
              <a:solidFill>
                <a:srgbClr val="242021"/>
              </a:solidFill>
              <a:latin typeface="Bitter" panose="020B0604020202020204" charset="0"/>
            </a:endParaRPr>
          </a:p>
          <a:p>
            <a:pPr lvl="1" indent="-457200" algn="l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Mengikuti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kegiatan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literasi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/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membaca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dicanangkan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di</a:t>
            </a:r>
            <a:b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</a:b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sekolah</a:t>
            </a:r>
            <a:endParaRPr lang="en-ID" sz="3200" dirty="0">
              <a:solidFill>
                <a:srgbClr val="242021"/>
              </a:solidFill>
              <a:latin typeface="Bitter" panose="020B0604020202020204" charset="0"/>
            </a:endParaRPr>
          </a:p>
          <a:p>
            <a:pPr lvl="1" indent="-457200" algn="l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Rajin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menulis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hal-hal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baru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/>
            </a:r>
            <a:b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</a:b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Melakukan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eksperimen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bersama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teman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kalian di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bawah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/>
            </a:r>
            <a:b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</a:b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bimbingan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guru</a:t>
            </a:r>
          </a:p>
          <a:p>
            <a:pPr lvl="1" indent="-457200" algn="l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Mengikuti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kegiatan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ekstrakurikuler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diadakan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oleh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sekolah</a:t>
            </a:r>
            <a:r>
              <a:rPr lang="en-ID" sz="3200" dirty="0">
                <a:solidFill>
                  <a:srgbClr val="242021"/>
                </a:solidFill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sesuai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dengan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minat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dan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bakat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yang kalian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miliki</a:t>
            </a:r>
            <a:endParaRPr lang="en-ID" sz="3200" dirty="0">
              <a:solidFill>
                <a:srgbClr val="242021"/>
              </a:solidFill>
              <a:latin typeface="Bitter" panose="020B0604020202020204" charset="0"/>
            </a:endParaRPr>
          </a:p>
          <a:p>
            <a:pPr lvl="1" indent="-457200" algn="l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Senantiasa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arif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dan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bijaksana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dalam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literasi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digital</a:t>
            </a:r>
            <a:endParaRPr lang="en-ID" sz="3200" dirty="0">
              <a:solidFill>
                <a:srgbClr val="242021"/>
              </a:solidFill>
              <a:latin typeface="Bitter" panose="020B0604020202020204" charset="0"/>
            </a:endParaRPr>
          </a:p>
          <a:p>
            <a:pPr lvl="1" indent="-457200" algn="l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Memilah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dan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memilih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bahan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atau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informasi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bersumber</a:t>
            </a:r>
            <a:r>
              <a:rPr lang="en-ID" sz="3200" dirty="0">
                <a:solidFill>
                  <a:srgbClr val="242021"/>
                </a:solidFill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dari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internet</a:t>
            </a:r>
            <a:endParaRPr lang="en-US" sz="3200" u="none" spc="25" dirty="0">
              <a:solidFill>
                <a:srgbClr val="22524C"/>
              </a:solidFill>
              <a:latin typeface="Bitter" panose="020B0604020202020204" charset="0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628109">
            <a:off x="16031249" y="6991625"/>
            <a:ext cx="2201152" cy="220115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3292723">
            <a:off x="688932" y="736734"/>
            <a:ext cx="1151481" cy="11577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F8296C-67E4-4DA4-8F88-6D5FE5E44D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74427"/>
            <a:ext cx="18236017" cy="971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2855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52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270787" y="5770256"/>
            <a:ext cx="9791700" cy="9791700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3B00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493105" y="4080045"/>
            <a:ext cx="7301791" cy="2320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9730"/>
              </a:lnSpc>
              <a:spcBef>
                <a:spcPct val="0"/>
              </a:spcBef>
            </a:pPr>
            <a:r>
              <a:rPr lang="en-US" sz="6950">
                <a:solidFill>
                  <a:srgbClr val="FFE770"/>
                </a:solidFill>
                <a:latin typeface="Klein Black"/>
              </a:rPr>
              <a:t>Selamat Belajar!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2282212">
            <a:off x="1794083" y="1844456"/>
            <a:ext cx="1151481" cy="115779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2625676" flipH="1">
            <a:off x="15298009" y="4699027"/>
            <a:ext cx="884097" cy="88894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4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525442-5B1A-CAF8-ED1F-B257362D5255}"/>
              </a:ext>
            </a:extLst>
          </p:cNvPr>
          <p:cNvSpPr txBox="1"/>
          <p:nvPr/>
        </p:nvSpPr>
        <p:spPr>
          <a:xfrm>
            <a:off x="3322674" y="4076700"/>
            <a:ext cx="12145926" cy="4154984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atin typeface="Fredoka One" panose="02000000000000000000" pitchFamily="2" charset="0"/>
              </a:rPr>
              <a:t>Peradaban</a:t>
            </a:r>
            <a:r>
              <a:rPr lang="en-US" sz="8800" dirty="0">
                <a:latin typeface="Fredoka One" panose="02000000000000000000" pitchFamily="2" charset="0"/>
              </a:rPr>
              <a:t> Islam </a:t>
            </a:r>
            <a:r>
              <a:rPr lang="en-US" sz="8800" dirty="0" err="1">
                <a:latin typeface="Fredoka One" panose="02000000000000000000" pitchFamily="2" charset="0"/>
              </a:rPr>
              <a:t>pada</a:t>
            </a:r>
            <a:r>
              <a:rPr lang="en-US" sz="8800" dirty="0">
                <a:latin typeface="Fredoka One" panose="02000000000000000000" pitchFamily="2" charset="0"/>
              </a:rPr>
              <a:t> </a:t>
            </a:r>
            <a:r>
              <a:rPr lang="en-US" sz="8800" dirty="0" err="1">
                <a:latin typeface="Fredoka One" panose="02000000000000000000" pitchFamily="2" charset="0"/>
              </a:rPr>
              <a:t>Masa</a:t>
            </a:r>
            <a:r>
              <a:rPr lang="en-US" sz="8800" dirty="0">
                <a:latin typeface="Fredoka One" panose="02000000000000000000" pitchFamily="2" charset="0"/>
              </a:rPr>
              <a:t> </a:t>
            </a:r>
            <a:r>
              <a:rPr lang="en-US" sz="8800" dirty="0" err="1">
                <a:latin typeface="Fredoka One" panose="02000000000000000000" pitchFamily="2" charset="0"/>
              </a:rPr>
              <a:t>Abbasiyah</a:t>
            </a:r>
            <a:r>
              <a:rPr lang="en-US" sz="8800" dirty="0">
                <a:latin typeface="Fredoka One" panose="02000000000000000000" pitchFamily="2" charset="0"/>
              </a:rPr>
              <a:t> (750–1258M)</a:t>
            </a:r>
            <a:endParaRPr lang="en-ID" sz="8800" dirty="0">
              <a:latin typeface="Fredoka One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038150-462C-9832-0FC3-5BBBF74CF42D}"/>
              </a:ext>
            </a:extLst>
          </p:cNvPr>
          <p:cNvSpPr txBox="1"/>
          <p:nvPr/>
        </p:nvSpPr>
        <p:spPr>
          <a:xfrm>
            <a:off x="6815470" y="3086100"/>
            <a:ext cx="4657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Bitter" panose="02000000000000000000" pitchFamily="2" charset="0"/>
              </a:rPr>
              <a:t>BAB 5</a:t>
            </a:r>
            <a:endParaRPr lang="en-ID" sz="4400" b="1" dirty="0">
              <a:latin typeface="Bitter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842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-81256">
            <a:off x="743567" y="2841159"/>
            <a:ext cx="14550350" cy="6472552"/>
          </a:xfrm>
          <a:prstGeom prst="rect">
            <a:avLst/>
          </a:prstGeom>
          <a:solidFill>
            <a:srgbClr val="FEFFED"/>
          </a:solidFill>
        </p:spPr>
      </p:sp>
      <p:sp>
        <p:nvSpPr>
          <p:cNvPr id="3" name="TextBox 3"/>
          <p:cNvSpPr txBox="1"/>
          <p:nvPr/>
        </p:nvSpPr>
        <p:spPr>
          <a:xfrm rot="-75435">
            <a:off x="1024042" y="173065"/>
            <a:ext cx="16210661" cy="2451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9800"/>
              </a:lnSpc>
              <a:spcBef>
                <a:spcPct val="0"/>
              </a:spcBef>
            </a:pPr>
            <a:r>
              <a:rPr lang="en-US" sz="6500" dirty="0" err="1">
                <a:solidFill>
                  <a:srgbClr val="FEFFED"/>
                </a:solidFill>
                <a:latin typeface="Klein Black"/>
              </a:rPr>
              <a:t>Masa</a:t>
            </a:r>
            <a:r>
              <a:rPr lang="en-US" sz="6500" dirty="0">
                <a:solidFill>
                  <a:srgbClr val="FEFFED"/>
                </a:solidFill>
                <a:latin typeface="Klein Black"/>
              </a:rPr>
              <a:t> </a:t>
            </a:r>
            <a:r>
              <a:rPr lang="en-US" sz="6500" dirty="0" err="1">
                <a:solidFill>
                  <a:srgbClr val="FEFFED"/>
                </a:solidFill>
                <a:latin typeface="Klein Black"/>
              </a:rPr>
              <a:t>Keemasan</a:t>
            </a:r>
            <a:r>
              <a:rPr lang="en-US" sz="6500" dirty="0">
                <a:solidFill>
                  <a:srgbClr val="FEFFED"/>
                </a:solidFill>
                <a:latin typeface="Klein Black"/>
              </a:rPr>
              <a:t> Islam </a:t>
            </a:r>
            <a:r>
              <a:rPr lang="en-US" sz="6500" dirty="0" err="1">
                <a:solidFill>
                  <a:srgbClr val="FEFFED"/>
                </a:solidFill>
                <a:latin typeface="Klein Black"/>
              </a:rPr>
              <a:t>Daulah</a:t>
            </a:r>
            <a:r>
              <a:rPr lang="en-US" sz="6500" dirty="0">
                <a:solidFill>
                  <a:srgbClr val="FEFFED"/>
                </a:solidFill>
                <a:latin typeface="Klein Black"/>
              </a:rPr>
              <a:t> </a:t>
            </a:r>
            <a:r>
              <a:rPr lang="en-US" sz="6500" dirty="0" err="1">
                <a:solidFill>
                  <a:srgbClr val="FEFFED"/>
                </a:solidFill>
                <a:latin typeface="Klein Black"/>
              </a:rPr>
              <a:t>Bani</a:t>
            </a:r>
            <a:r>
              <a:rPr lang="en-US" sz="6500" dirty="0">
                <a:solidFill>
                  <a:srgbClr val="FEFFED"/>
                </a:solidFill>
                <a:latin typeface="Klein Black"/>
              </a:rPr>
              <a:t> </a:t>
            </a:r>
            <a:r>
              <a:rPr lang="en-US" sz="6500" dirty="0" err="1">
                <a:solidFill>
                  <a:srgbClr val="FEFFED"/>
                </a:solidFill>
                <a:latin typeface="Klein Black"/>
              </a:rPr>
              <a:t>Abbasiyah</a:t>
            </a:r>
            <a:r>
              <a:rPr lang="en-US" sz="6500" dirty="0">
                <a:solidFill>
                  <a:srgbClr val="FEFFED"/>
                </a:solidFill>
                <a:latin typeface="Klein Black"/>
              </a:rPr>
              <a:t> (750–1258 M)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9838868">
            <a:off x="14546875" y="6648786"/>
            <a:ext cx="3073300" cy="2631862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 rot="-69243">
            <a:off x="1268948" y="3209749"/>
            <a:ext cx="13201943" cy="56733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600"/>
              </a:lnSpc>
            </a:pP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Pada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tahun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750 M, Abdullah bin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Saffah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mendirikan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Daulah</a:t>
            </a:r>
            <a:endParaRPr lang="en-US" sz="2800" dirty="0">
              <a:solidFill>
                <a:srgbClr val="22524C"/>
              </a:solidFill>
              <a:latin typeface="Klein Bold"/>
            </a:endParaRPr>
          </a:p>
          <a:p>
            <a:pPr lvl="0" algn="just">
              <a:lnSpc>
                <a:spcPts val="5600"/>
              </a:lnSpc>
              <a:spcBef>
                <a:spcPct val="0"/>
              </a:spcBef>
            </a:pP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Bani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Abbasiyah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.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Asal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muasal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nama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Daulah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Bani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Abbasiyah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diambil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dari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nama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paman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Nabi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Muhammad Saw.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Dalam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perkembangannya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,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Daulah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Bani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Abbasiyah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mampu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berdiri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dan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berkembang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pesat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selama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lima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abad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.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Ini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merupakan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bukti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bahwa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peradaban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Islam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mencapai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puncak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prestasi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yang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gemilang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. Khalifah yang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mampu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membawa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Daulah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Bani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Abbasiyah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mencapai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puncak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kejayaan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,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yaitu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Khalifah Harun Al-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Rasyid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,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kemudian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dilanjutkan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 oleh Khalifah Al-</a:t>
            </a:r>
            <a:r>
              <a:rPr lang="en-US" sz="2800" dirty="0" err="1">
                <a:solidFill>
                  <a:srgbClr val="22524C"/>
                </a:solidFill>
                <a:latin typeface="Klein Bold"/>
              </a:rPr>
              <a:t>Ma’mun</a:t>
            </a:r>
            <a:r>
              <a:rPr lang="en-US" sz="2800" dirty="0">
                <a:solidFill>
                  <a:srgbClr val="22524C"/>
                </a:solidFill>
                <a:latin typeface="Klein Bold"/>
              </a:rPr>
              <a:t>. 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2625676" flipH="1">
            <a:off x="14824433" y="4341350"/>
            <a:ext cx="884097" cy="88894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63557" flipH="1">
            <a:off x="16662247" y="615272"/>
            <a:ext cx="1194105" cy="12006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74427"/>
            <a:ext cx="18236017" cy="97193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3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-223952">
            <a:off x="3534188" y="5042973"/>
            <a:ext cx="4881409" cy="3559121"/>
          </a:xfrm>
          <a:prstGeom prst="rect">
            <a:avLst/>
          </a:prstGeom>
          <a:solidFill>
            <a:srgbClr val="FEFFED"/>
          </a:solidFill>
        </p:spPr>
      </p:sp>
      <p:sp>
        <p:nvSpPr>
          <p:cNvPr id="4" name="AutoShape 4"/>
          <p:cNvSpPr/>
          <p:nvPr/>
        </p:nvSpPr>
        <p:spPr>
          <a:xfrm rot="66748">
            <a:off x="10169582" y="4356588"/>
            <a:ext cx="5376709" cy="4505194"/>
          </a:xfrm>
          <a:prstGeom prst="rect">
            <a:avLst/>
          </a:prstGeom>
          <a:solidFill>
            <a:srgbClr val="22524C"/>
          </a:solidFill>
        </p:spPr>
      </p:sp>
      <p:sp>
        <p:nvSpPr>
          <p:cNvPr id="5" name="TextBox 5"/>
          <p:cNvSpPr txBox="1"/>
          <p:nvPr/>
        </p:nvSpPr>
        <p:spPr>
          <a:xfrm>
            <a:off x="2404334" y="434817"/>
            <a:ext cx="13623123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it-IT" sz="8000" dirty="0">
                <a:latin typeface="Klein Black" panose="020B0604020202020204" charset="0"/>
              </a:rPr>
              <a:t>Keindahan Seni di Masa Daulah Bani Abbasiyah (1) </a:t>
            </a:r>
            <a:endParaRPr lang="en-US" sz="8000" u="none" dirty="0">
              <a:solidFill>
                <a:srgbClr val="FEFFED"/>
              </a:solidFill>
              <a:latin typeface="Klein Black" panose="020B0604020202020204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38824" y="5695993"/>
            <a:ext cx="4490450" cy="25853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Indahnya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seni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arsitektur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bangunan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, di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antaranya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Masjid Jami’ Al-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mansur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,</a:t>
            </a:r>
            <a:b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</a:b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Masjid Raya Samarra, Istana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Ukhaidir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, dan lain-lain</a:t>
            </a:r>
            <a:r>
              <a:rPr lang="en-ID" sz="2800" dirty="0">
                <a:latin typeface="Bitter" panose="020B0604020202020204" charset="0"/>
              </a:rPr>
              <a:t> </a:t>
            </a:r>
            <a:endParaRPr lang="en-US" sz="2800" u="none" dirty="0">
              <a:solidFill>
                <a:srgbClr val="22524C"/>
              </a:solidFill>
              <a:latin typeface="Bitter" panose="020B060402020202020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187334" y="5126124"/>
            <a:ext cx="5222951" cy="34470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Kota Baghdad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dikenal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sebagai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kota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1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Alfu</a:t>
            </a:r>
            <a:r>
              <a:rPr lang="en-ID" sz="2800" b="0" i="1" dirty="0">
                <a:solidFill>
                  <a:schemeClr val="bg1"/>
                </a:solidFill>
                <a:effectLst/>
                <a:latin typeface="Bitter" panose="020B0604020202020204" charset="0"/>
              </a:rPr>
              <a:t> Lailah</a:t>
            </a:r>
            <a:br>
              <a:rPr lang="en-ID" sz="2800" b="0" i="1" dirty="0">
                <a:solidFill>
                  <a:schemeClr val="bg1"/>
                </a:solidFill>
                <a:effectLst/>
                <a:latin typeface="Bitter" panose="020B0604020202020204" charset="0"/>
              </a:rPr>
            </a:br>
            <a:r>
              <a:rPr lang="en-ID" sz="2800" b="0" i="1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wa</a:t>
            </a:r>
            <a:r>
              <a:rPr lang="en-ID" sz="2800" b="0" i="1" dirty="0">
                <a:solidFill>
                  <a:schemeClr val="bg1"/>
                </a:solidFill>
                <a:effectLst/>
                <a:latin typeface="Bitter" panose="020B0604020202020204" charset="0"/>
              </a:rPr>
              <a:t> Lailah 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(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kota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seribu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satu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malam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).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Tidak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ketinggalan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dibangun</a:t>
            </a:r>
            <a:r>
              <a:rPr lang="en-ID" sz="2800" dirty="0">
                <a:solidFill>
                  <a:schemeClr val="bg1"/>
                </a:solidFill>
                <a:latin typeface="Bitter" panose="020B0604020202020204" charset="0"/>
              </a:rPr>
              <a:t> 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juga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kota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satelit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atau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penyangga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ibu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kota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demi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kemajuan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Daulah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/>
            </a:r>
            <a:b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</a:b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Bani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Abbasiyah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.</a:t>
            </a:r>
            <a:r>
              <a:rPr lang="en-ID" sz="2800" dirty="0">
                <a:solidFill>
                  <a:schemeClr val="bg1"/>
                </a:solidFill>
                <a:latin typeface="Bitter" panose="020B0604020202020204" charset="0"/>
              </a:rPr>
              <a:t> </a:t>
            </a:r>
            <a:endParaRPr lang="en-US" sz="2800" dirty="0">
              <a:solidFill>
                <a:schemeClr val="bg1"/>
              </a:solidFill>
              <a:latin typeface="Bitter" panose="020B0604020202020204" charset="0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2282212">
            <a:off x="909154" y="846350"/>
            <a:ext cx="1151481" cy="1157796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2625676" flipH="1">
            <a:off x="16298027" y="776434"/>
            <a:ext cx="884097" cy="8889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74427"/>
            <a:ext cx="18236017" cy="971939"/>
          </a:xfrm>
          <a:prstGeom prst="rect">
            <a:avLst/>
          </a:prstGeom>
        </p:spPr>
      </p:pic>
      <p:grpSp>
        <p:nvGrpSpPr>
          <p:cNvPr id="13" name="Group 4">
            <a:extLst>
              <a:ext uri="{FF2B5EF4-FFF2-40B4-BE49-F238E27FC236}">
                <a16:creationId xmlns:a16="http://schemas.microsoft.com/office/drawing/2014/main" id="{2283B0C2-616E-4DB1-8F9E-76A0665A2FB5}"/>
              </a:ext>
            </a:extLst>
          </p:cNvPr>
          <p:cNvGrpSpPr/>
          <p:nvPr/>
        </p:nvGrpSpPr>
        <p:grpSpPr>
          <a:xfrm>
            <a:off x="3696172" y="3783447"/>
            <a:ext cx="4601496" cy="1441667"/>
            <a:chOff x="0" y="0"/>
            <a:chExt cx="7107074" cy="2870435"/>
          </a:xfrm>
        </p:grpSpPr>
        <p:sp>
          <p:nvSpPr>
            <p:cNvPr id="14" name="AutoShape 5">
              <a:extLst>
                <a:ext uri="{FF2B5EF4-FFF2-40B4-BE49-F238E27FC236}">
                  <a16:creationId xmlns:a16="http://schemas.microsoft.com/office/drawing/2014/main" id="{DDB79D11-09C8-44D6-88C5-31F4F353F5D8}"/>
                </a:ext>
              </a:extLst>
            </p:cNvPr>
            <p:cNvSpPr/>
            <p:nvPr/>
          </p:nvSpPr>
          <p:spPr>
            <a:xfrm rot="70604">
              <a:off x="24307" y="365658"/>
              <a:ext cx="6709798" cy="2436135"/>
            </a:xfrm>
            <a:prstGeom prst="rect">
              <a:avLst/>
            </a:prstGeom>
            <a:solidFill>
              <a:srgbClr val="FFE770"/>
            </a:solidFill>
          </p:spPr>
        </p:sp>
        <p:pic>
          <p:nvPicPr>
            <p:cNvPr id="15" name="Picture 6">
              <a:extLst>
                <a:ext uri="{FF2B5EF4-FFF2-40B4-BE49-F238E27FC236}">
                  <a16:creationId xmlns:a16="http://schemas.microsoft.com/office/drawing/2014/main" id="{B7A8B712-8110-4C82-9059-51FE8B1FD3D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 rot="5899119">
              <a:off x="5927148" y="74172"/>
              <a:ext cx="1105754" cy="1105754"/>
            </a:xfrm>
            <a:prstGeom prst="rect">
              <a:avLst/>
            </a:prstGeom>
          </p:spPr>
        </p:pic>
      </p:grpSp>
      <p:sp>
        <p:nvSpPr>
          <p:cNvPr id="19" name="TextBox 6">
            <a:extLst>
              <a:ext uri="{FF2B5EF4-FFF2-40B4-BE49-F238E27FC236}">
                <a16:creationId xmlns:a16="http://schemas.microsoft.com/office/drawing/2014/main" id="{CEA68938-C2AB-404B-B1F3-C43912D37A4E}"/>
              </a:ext>
            </a:extLst>
          </p:cNvPr>
          <p:cNvSpPr txBox="1"/>
          <p:nvPr/>
        </p:nvSpPr>
        <p:spPr>
          <a:xfrm>
            <a:off x="3884395" y="4271164"/>
            <a:ext cx="3855865" cy="5886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880"/>
              </a:lnSpc>
              <a:spcBef>
                <a:spcPct val="0"/>
              </a:spcBef>
            </a:pPr>
            <a:r>
              <a:rPr lang="en-US" sz="3050" b="1" u="none" dirty="0">
                <a:solidFill>
                  <a:schemeClr val="accent4">
                    <a:lumMod val="50000"/>
                  </a:schemeClr>
                </a:solidFill>
                <a:latin typeface="Klein Bold"/>
              </a:rPr>
              <a:t>1. </a:t>
            </a:r>
            <a:r>
              <a:rPr lang="en-US" sz="3050" b="1" u="none" dirty="0" err="1">
                <a:solidFill>
                  <a:schemeClr val="accent4">
                    <a:lumMod val="50000"/>
                  </a:schemeClr>
                </a:solidFill>
                <a:latin typeface="Klein Bold"/>
              </a:rPr>
              <a:t>Seni</a:t>
            </a:r>
            <a:r>
              <a:rPr lang="en-US" sz="3050" b="1" u="none" dirty="0">
                <a:solidFill>
                  <a:schemeClr val="accent4">
                    <a:lumMod val="50000"/>
                  </a:schemeClr>
                </a:solidFill>
                <a:latin typeface="Klein Bold"/>
              </a:rPr>
              <a:t> </a:t>
            </a:r>
            <a:r>
              <a:rPr lang="en-US" sz="3050" b="1" u="none" dirty="0" err="1">
                <a:solidFill>
                  <a:schemeClr val="accent4">
                    <a:lumMod val="50000"/>
                  </a:schemeClr>
                </a:solidFill>
                <a:latin typeface="Klein Bold"/>
              </a:rPr>
              <a:t>Arsitektur</a:t>
            </a:r>
            <a:endParaRPr lang="en-US" sz="3050" b="1" u="none" dirty="0">
              <a:solidFill>
                <a:schemeClr val="accent4">
                  <a:lumMod val="50000"/>
                </a:schemeClr>
              </a:solidFill>
              <a:latin typeface="Klein Bold"/>
            </a:endParaRPr>
          </a:p>
        </p:txBody>
      </p:sp>
      <p:grpSp>
        <p:nvGrpSpPr>
          <p:cNvPr id="20" name="Group 4">
            <a:extLst>
              <a:ext uri="{FF2B5EF4-FFF2-40B4-BE49-F238E27FC236}">
                <a16:creationId xmlns:a16="http://schemas.microsoft.com/office/drawing/2014/main" id="{120A8526-8EF7-4D70-BA4C-D0B159E058C7}"/>
              </a:ext>
            </a:extLst>
          </p:cNvPr>
          <p:cNvGrpSpPr/>
          <p:nvPr/>
        </p:nvGrpSpPr>
        <p:grpSpPr>
          <a:xfrm>
            <a:off x="10669859" y="3356839"/>
            <a:ext cx="4601496" cy="1441667"/>
            <a:chOff x="0" y="0"/>
            <a:chExt cx="7107074" cy="2870435"/>
          </a:xfrm>
        </p:grpSpPr>
        <p:sp>
          <p:nvSpPr>
            <p:cNvPr id="21" name="AutoShape 5">
              <a:extLst>
                <a:ext uri="{FF2B5EF4-FFF2-40B4-BE49-F238E27FC236}">
                  <a16:creationId xmlns:a16="http://schemas.microsoft.com/office/drawing/2014/main" id="{260C1EE8-1601-492C-A0EF-3CFAE533A310}"/>
                </a:ext>
              </a:extLst>
            </p:cNvPr>
            <p:cNvSpPr/>
            <p:nvPr/>
          </p:nvSpPr>
          <p:spPr>
            <a:xfrm rot="70604">
              <a:off x="24307" y="365658"/>
              <a:ext cx="6709798" cy="2436135"/>
            </a:xfrm>
            <a:prstGeom prst="rect">
              <a:avLst/>
            </a:prstGeom>
            <a:solidFill>
              <a:srgbClr val="FFE770"/>
            </a:solidFill>
          </p:spPr>
        </p:sp>
        <p:pic>
          <p:nvPicPr>
            <p:cNvPr id="22" name="Picture 6">
              <a:extLst>
                <a:ext uri="{FF2B5EF4-FFF2-40B4-BE49-F238E27FC236}">
                  <a16:creationId xmlns:a16="http://schemas.microsoft.com/office/drawing/2014/main" id="{ACE7BC91-4A7F-4BE1-A03D-D21425CA30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 rot="5899119">
              <a:off x="5927148" y="74172"/>
              <a:ext cx="1105754" cy="1105754"/>
            </a:xfrm>
            <a:prstGeom prst="rect">
              <a:avLst/>
            </a:prstGeom>
          </p:spPr>
        </p:pic>
      </p:grpSp>
      <p:sp>
        <p:nvSpPr>
          <p:cNvPr id="23" name="TextBox 6">
            <a:extLst>
              <a:ext uri="{FF2B5EF4-FFF2-40B4-BE49-F238E27FC236}">
                <a16:creationId xmlns:a16="http://schemas.microsoft.com/office/drawing/2014/main" id="{C0154C02-A521-40DD-9E85-87CC2F12752C}"/>
              </a:ext>
            </a:extLst>
          </p:cNvPr>
          <p:cNvSpPr txBox="1"/>
          <p:nvPr/>
        </p:nvSpPr>
        <p:spPr>
          <a:xfrm>
            <a:off x="11055659" y="3813625"/>
            <a:ext cx="3855865" cy="5886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880"/>
              </a:lnSpc>
              <a:spcBef>
                <a:spcPct val="0"/>
              </a:spcBef>
            </a:pPr>
            <a:r>
              <a:rPr lang="en-US" sz="3050" b="1" dirty="0">
                <a:solidFill>
                  <a:schemeClr val="accent4">
                    <a:lumMod val="50000"/>
                  </a:schemeClr>
                </a:solidFill>
                <a:latin typeface="Klein Bold"/>
              </a:rPr>
              <a:t>2</a:t>
            </a:r>
            <a:r>
              <a:rPr lang="en-US" sz="3050" b="1" u="none" dirty="0">
                <a:solidFill>
                  <a:schemeClr val="accent4">
                    <a:lumMod val="50000"/>
                  </a:schemeClr>
                </a:solidFill>
                <a:latin typeface="Klein Bold"/>
              </a:rPr>
              <a:t>. </a:t>
            </a:r>
            <a:r>
              <a:rPr lang="en-US" sz="3050" b="1" u="none" dirty="0" err="1">
                <a:solidFill>
                  <a:schemeClr val="accent4">
                    <a:lumMod val="50000"/>
                  </a:schemeClr>
                </a:solidFill>
                <a:latin typeface="Klein Bold"/>
              </a:rPr>
              <a:t>Seni</a:t>
            </a:r>
            <a:r>
              <a:rPr lang="en-US" sz="3050" b="1" u="none" dirty="0">
                <a:solidFill>
                  <a:schemeClr val="accent4">
                    <a:lumMod val="50000"/>
                  </a:schemeClr>
                </a:solidFill>
                <a:latin typeface="Klein Bold"/>
              </a:rPr>
              <a:t> Tata Kota</a:t>
            </a:r>
          </a:p>
        </p:txBody>
      </p:sp>
    </p:spTree>
    <p:extLst>
      <p:ext uri="{BB962C8B-B14F-4D97-AF65-F5344CB8AC3E}">
        <p14:creationId xmlns:p14="http://schemas.microsoft.com/office/powerpoint/2010/main" val="2361653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3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-223952">
            <a:off x="3665192" y="4555078"/>
            <a:ext cx="4881409" cy="3479629"/>
          </a:xfrm>
          <a:prstGeom prst="rect">
            <a:avLst/>
          </a:prstGeom>
          <a:solidFill>
            <a:srgbClr val="FEFFED"/>
          </a:solidFill>
        </p:spPr>
      </p:sp>
      <p:sp>
        <p:nvSpPr>
          <p:cNvPr id="4" name="AutoShape 4"/>
          <p:cNvSpPr/>
          <p:nvPr/>
        </p:nvSpPr>
        <p:spPr>
          <a:xfrm rot="66748">
            <a:off x="10177734" y="4376703"/>
            <a:ext cx="5376709" cy="4505194"/>
          </a:xfrm>
          <a:prstGeom prst="rect">
            <a:avLst/>
          </a:prstGeom>
          <a:solidFill>
            <a:srgbClr val="22524C"/>
          </a:solidFill>
        </p:spPr>
      </p:sp>
      <p:sp>
        <p:nvSpPr>
          <p:cNvPr id="5" name="TextBox 5"/>
          <p:cNvSpPr txBox="1"/>
          <p:nvPr/>
        </p:nvSpPr>
        <p:spPr>
          <a:xfrm>
            <a:off x="2404334" y="434817"/>
            <a:ext cx="13623123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it-IT" sz="8000" dirty="0">
                <a:latin typeface="Klein Black" panose="020B0604020202020204" charset="0"/>
              </a:rPr>
              <a:t>Keindahan Seni di Masa Daulah Bani Abbasiyah (2) </a:t>
            </a:r>
            <a:endParaRPr lang="en-US" sz="8000" u="none" dirty="0">
              <a:solidFill>
                <a:srgbClr val="FEFFED"/>
              </a:solidFill>
              <a:latin typeface="Klein Black" panose="020B0604020202020204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981624" y="5183754"/>
            <a:ext cx="4045856" cy="25853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Baghdad juga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menjadi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sebuah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kota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menjadi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pusat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/>
            </a:r>
            <a:b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</a:b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kegiatan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para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sastrawan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penyair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. </a:t>
            </a:r>
            <a:endParaRPr lang="en-US" sz="2800" u="none" dirty="0">
              <a:solidFill>
                <a:srgbClr val="22524C"/>
              </a:solidFill>
              <a:latin typeface="Bitter" panose="020B060402020202020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611799" y="4751183"/>
            <a:ext cx="4780854" cy="38779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Kemajuan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musik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dan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lagu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berkembang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pesat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sehingga</a:t>
            </a:r>
            <a:r>
              <a:rPr lang="en-ID" sz="2800" dirty="0">
                <a:solidFill>
                  <a:schemeClr val="bg1"/>
                </a:solidFill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memunculkan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para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musisi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terkenal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,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penulisan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kitab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musik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,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pendidikan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seni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musik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,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pabrik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pembuat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/>
            </a:r>
            <a:b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</a:b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alat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musik</a:t>
            </a:r>
            <a:r>
              <a:rPr lang="en-ID" sz="2800" dirty="0">
                <a:solidFill>
                  <a:schemeClr val="bg1"/>
                </a:solidFill>
                <a:latin typeface="Bitter" panose="020B0604020202020204" charset="0"/>
              </a:rPr>
              <a:t>,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seni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tari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serta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seni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chemeClr val="bg1"/>
                </a:solidFill>
                <a:effectLst/>
                <a:latin typeface="Bitter" panose="020B0604020202020204" charset="0"/>
              </a:rPr>
              <a:t>ukir</a:t>
            </a:r>
            <a:r>
              <a:rPr lang="en-ID" sz="2800" b="0" i="0" dirty="0">
                <a:solidFill>
                  <a:schemeClr val="bg1"/>
                </a:solidFill>
                <a:effectLst/>
                <a:latin typeface="Bitter" panose="020B0604020202020204" charset="0"/>
              </a:rPr>
              <a:t>. </a:t>
            </a:r>
            <a:endParaRPr lang="en-US" sz="2800" dirty="0">
              <a:solidFill>
                <a:schemeClr val="bg1"/>
              </a:solidFill>
              <a:latin typeface="Bitter" panose="020B0604020202020204" charset="0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2282212">
            <a:off x="909154" y="846350"/>
            <a:ext cx="1151481" cy="1157796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2625676" flipH="1">
            <a:off x="16298027" y="776434"/>
            <a:ext cx="884097" cy="8889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74427"/>
            <a:ext cx="18236017" cy="971939"/>
          </a:xfrm>
          <a:prstGeom prst="rect">
            <a:avLst/>
          </a:prstGeom>
        </p:spPr>
      </p:pic>
      <p:grpSp>
        <p:nvGrpSpPr>
          <p:cNvPr id="13" name="Group 4">
            <a:extLst>
              <a:ext uri="{FF2B5EF4-FFF2-40B4-BE49-F238E27FC236}">
                <a16:creationId xmlns:a16="http://schemas.microsoft.com/office/drawing/2014/main" id="{2283B0C2-616E-4DB1-8F9E-76A0665A2FB5}"/>
              </a:ext>
            </a:extLst>
          </p:cNvPr>
          <p:cNvGrpSpPr/>
          <p:nvPr/>
        </p:nvGrpSpPr>
        <p:grpSpPr>
          <a:xfrm>
            <a:off x="3765264" y="3657303"/>
            <a:ext cx="4645001" cy="1302495"/>
            <a:chOff x="0" y="0"/>
            <a:chExt cx="7107074" cy="2870435"/>
          </a:xfrm>
        </p:grpSpPr>
        <p:sp>
          <p:nvSpPr>
            <p:cNvPr id="14" name="AutoShape 5">
              <a:extLst>
                <a:ext uri="{FF2B5EF4-FFF2-40B4-BE49-F238E27FC236}">
                  <a16:creationId xmlns:a16="http://schemas.microsoft.com/office/drawing/2014/main" id="{DDB79D11-09C8-44D6-88C5-31F4F353F5D8}"/>
                </a:ext>
              </a:extLst>
            </p:cNvPr>
            <p:cNvSpPr/>
            <p:nvPr/>
          </p:nvSpPr>
          <p:spPr>
            <a:xfrm rot="70604">
              <a:off x="24307" y="365658"/>
              <a:ext cx="6709798" cy="2436135"/>
            </a:xfrm>
            <a:prstGeom prst="rect">
              <a:avLst/>
            </a:prstGeom>
            <a:solidFill>
              <a:srgbClr val="FFE770"/>
            </a:solidFill>
          </p:spPr>
        </p:sp>
        <p:pic>
          <p:nvPicPr>
            <p:cNvPr id="15" name="Picture 6">
              <a:extLst>
                <a:ext uri="{FF2B5EF4-FFF2-40B4-BE49-F238E27FC236}">
                  <a16:creationId xmlns:a16="http://schemas.microsoft.com/office/drawing/2014/main" id="{B7A8B712-8110-4C82-9059-51FE8B1FD3D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 rot="5899119">
              <a:off x="5927148" y="74172"/>
              <a:ext cx="1105754" cy="1105754"/>
            </a:xfrm>
            <a:prstGeom prst="rect">
              <a:avLst/>
            </a:prstGeom>
          </p:spPr>
        </p:pic>
      </p:grpSp>
      <p:grpSp>
        <p:nvGrpSpPr>
          <p:cNvPr id="16" name="Group 4">
            <a:extLst>
              <a:ext uri="{FF2B5EF4-FFF2-40B4-BE49-F238E27FC236}">
                <a16:creationId xmlns:a16="http://schemas.microsoft.com/office/drawing/2014/main" id="{A31799D1-08B4-4CC4-A4BA-DA677983323F}"/>
              </a:ext>
            </a:extLst>
          </p:cNvPr>
          <p:cNvGrpSpPr/>
          <p:nvPr/>
        </p:nvGrpSpPr>
        <p:grpSpPr>
          <a:xfrm>
            <a:off x="10126354" y="3271448"/>
            <a:ext cx="5723246" cy="1375972"/>
            <a:chOff x="0" y="0"/>
            <a:chExt cx="7107074" cy="2870435"/>
          </a:xfrm>
        </p:grpSpPr>
        <p:sp>
          <p:nvSpPr>
            <p:cNvPr id="17" name="AutoShape 5">
              <a:extLst>
                <a:ext uri="{FF2B5EF4-FFF2-40B4-BE49-F238E27FC236}">
                  <a16:creationId xmlns:a16="http://schemas.microsoft.com/office/drawing/2014/main" id="{2484AA4D-61F9-4D78-9EAA-C316B89986B4}"/>
                </a:ext>
              </a:extLst>
            </p:cNvPr>
            <p:cNvSpPr/>
            <p:nvPr/>
          </p:nvSpPr>
          <p:spPr>
            <a:xfrm rot="70604">
              <a:off x="24307" y="365658"/>
              <a:ext cx="6709798" cy="2436135"/>
            </a:xfrm>
            <a:prstGeom prst="rect">
              <a:avLst/>
            </a:prstGeom>
            <a:solidFill>
              <a:srgbClr val="FFE770"/>
            </a:solidFill>
          </p:spPr>
        </p:sp>
        <p:pic>
          <p:nvPicPr>
            <p:cNvPr id="18" name="Picture 6">
              <a:extLst>
                <a:ext uri="{FF2B5EF4-FFF2-40B4-BE49-F238E27FC236}">
                  <a16:creationId xmlns:a16="http://schemas.microsoft.com/office/drawing/2014/main" id="{C361954C-563C-4C8C-97CA-63D44B7DAD7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 rot="5899119">
              <a:off x="5927148" y="74172"/>
              <a:ext cx="1105754" cy="1105754"/>
            </a:xfrm>
            <a:prstGeom prst="rect">
              <a:avLst/>
            </a:prstGeom>
          </p:spPr>
        </p:pic>
      </p:grpSp>
      <p:sp>
        <p:nvSpPr>
          <p:cNvPr id="19" name="TextBox 6">
            <a:extLst>
              <a:ext uri="{FF2B5EF4-FFF2-40B4-BE49-F238E27FC236}">
                <a16:creationId xmlns:a16="http://schemas.microsoft.com/office/drawing/2014/main" id="{FAA35B4B-E35B-4D65-8679-2157E6AA05FA}"/>
              </a:ext>
            </a:extLst>
          </p:cNvPr>
          <p:cNvSpPr txBox="1"/>
          <p:nvPr/>
        </p:nvSpPr>
        <p:spPr>
          <a:xfrm>
            <a:off x="10557939" y="3736311"/>
            <a:ext cx="4599993" cy="5886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4880"/>
              </a:lnSpc>
              <a:spcBef>
                <a:spcPct val="0"/>
              </a:spcBef>
            </a:pPr>
            <a:r>
              <a:rPr lang="en-US" sz="3050" b="1" u="none" dirty="0">
                <a:solidFill>
                  <a:schemeClr val="accent4">
                    <a:lumMod val="50000"/>
                  </a:schemeClr>
                </a:solidFill>
                <a:latin typeface="Klein Bold"/>
              </a:rPr>
              <a:t>4. </a:t>
            </a:r>
            <a:r>
              <a:rPr lang="en-US" sz="3050" b="1" u="none" dirty="0" err="1">
                <a:solidFill>
                  <a:schemeClr val="accent4">
                    <a:lumMod val="50000"/>
                  </a:schemeClr>
                </a:solidFill>
                <a:latin typeface="Klein Bold"/>
              </a:rPr>
              <a:t>Seni</a:t>
            </a:r>
            <a:r>
              <a:rPr lang="en-US" sz="3050" b="1" u="none" dirty="0">
                <a:solidFill>
                  <a:schemeClr val="accent4">
                    <a:lumMod val="50000"/>
                  </a:schemeClr>
                </a:solidFill>
                <a:latin typeface="Klein Bold"/>
              </a:rPr>
              <a:t> </a:t>
            </a:r>
            <a:r>
              <a:rPr lang="en-US" sz="3050" b="1" u="none" dirty="0" err="1">
                <a:solidFill>
                  <a:schemeClr val="accent4">
                    <a:lumMod val="50000"/>
                  </a:schemeClr>
                </a:solidFill>
                <a:latin typeface="Klein Bold"/>
              </a:rPr>
              <a:t>Musik</a:t>
            </a:r>
            <a:r>
              <a:rPr lang="en-US" sz="3050" b="1" u="none" dirty="0">
                <a:solidFill>
                  <a:schemeClr val="accent4">
                    <a:lumMod val="50000"/>
                  </a:schemeClr>
                </a:solidFill>
                <a:latin typeface="Klein Bold"/>
              </a:rPr>
              <a:t> dan </a:t>
            </a:r>
            <a:r>
              <a:rPr lang="en-US" sz="3050" b="1" u="none" dirty="0" err="1">
                <a:solidFill>
                  <a:schemeClr val="accent4">
                    <a:lumMod val="50000"/>
                  </a:schemeClr>
                </a:solidFill>
                <a:latin typeface="Klein Bold"/>
              </a:rPr>
              <a:t>Bunyi</a:t>
            </a:r>
            <a:endParaRPr lang="en-US" sz="3050" b="1" u="none" dirty="0">
              <a:solidFill>
                <a:schemeClr val="accent4">
                  <a:lumMod val="50000"/>
                </a:schemeClr>
              </a:solidFill>
              <a:latin typeface="Klein Bold"/>
            </a:endParaRPr>
          </a:p>
        </p:txBody>
      </p:sp>
      <p:sp>
        <p:nvSpPr>
          <p:cNvPr id="20" name="TextBox 6">
            <a:extLst>
              <a:ext uri="{FF2B5EF4-FFF2-40B4-BE49-F238E27FC236}">
                <a16:creationId xmlns:a16="http://schemas.microsoft.com/office/drawing/2014/main" id="{9F3DC782-AA20-4002-AE66-C91CDA48877F}"/>
              </a:ext>
            </a:extLst>
          </p:cNvPr>
          <p:cNvSpPr txBox="1"/>
          <p:nvPr/>
        </p:nvSpPr>
        <p:spPr>
          <a:xfrm>
            <a:off x="4054248" y="4067245"/>
            <a:ext cx="3855865" cy="5886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880"/>
              </a:lnSpc>
              <a:spcBef>
                <a:spcPct val="0"/>
              </a:spcBef>
            </a:pPr>
            <a:r>
              <a:rPr lang="en-US" sz="3050" b="1" dirty="0">
                <a:solidFill>
                  <a:schemeClr val="accent4">
                    <a:lumMod val="50000"/>
                  </a:schemeClr>
                </a:solidFill>
                <a:latin typeface="Klein Bold"/>
              </a:rPr>
              <a:t>3</a:t>
            </a:r>
            <a:r>
              <a:rPr lang="en-US" sz="3050" b="1" u="none" dirty="0">
                <a:solidFill>
                  <a:schemeClr val="accent4">
                    <a:lumMod val="50000"/>
                  </a:schemeClr>
                </a:solidFill>
                <a:latin typeface="Klein Bold"/>
              </a:rPr>
              <a:t>. </a:t>
            </a:r>
            <a:r>
              <a:rPr lang="en-US" sz="3050" b="1" u="none" dirty="0" err="1">
                <a:solidFill>
                  <a:schemeClr val="accent4">
                    <a:lumMod val="50000"/>
                  </a:schemeClr>
                </a:solidFill>
                <a:latin typeface="Klein Bold"/>
              </a:rPr>
              <a:t>Seni</a:t>
            </a:r>
            <a:r>
              <a:rPr lang="en-US" sz="3050" b="1" u="none" dirty="0">
                <a:solidFill>
                  <a:schemeClr val="accent4">
                    <a:lumMod val="50000"/>
                  </a:schemeClr>
                </a:solidFill>
                <a:latin typeface="Klein Bold"/>
              </a:rPr>
              <a:t> Sastra</a:t>
            </a:r>
          </a:p>
        </p:txBody>
      </p:sp>
    </p:spTree>
    <p:extLst>
      <p:ext uri="{BB962C8B-B14F-4D97-AF65-F5344CB8AC3E}">
        <p14:creationId xmlns:p14="http://schemas.microsoft.com/office/powerpoint/2010/main" val="21725210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52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62956">
            <a:off x="3895130" y="3077077"/>
            <a:ext cx="11292044" cy="5987081"/>
          </a:xfrm>
          <a:prstGeom prst="rect">
            <a:avLst/>
          </a:prstGeom>
          <a:solidFill>
            <a:srgbClr val="FEFFED"/>
          </a:solidFill>
        </p:spPr>
      </p:sp>
      <p:sp>
        <p:nvSpPr>
          <p:cNvPr id="5" name="TextBox 5"/>
          <p:cNvSpPr txBox="1"/>
          <p:nvPr/>
        </p:nvSpPr>
        <p:spPr>
          <a:xfrm>
            <a:off x="483191" y="710939"/>
            <a:ext cx="17373599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sv-SE" sz="5400" b="1" i="1" dirty="0">
                <a:solidFill>
                  <a:srgbClr val="FFC000"/>
                </a:solidFill>
                <a:effectLst/>
                <a:latin typeface="Klein Black" panose="020B0604020202020204" charset="0"/>
              </a:rPr>
              <a:t>Bait Al-Hikmah </a:t>
            </a:r>
            <a:r>
              <a:rPr lang="sv-SE" sz="5400" b="1" i="0" dirty="0">
                <a:solidFill>
                  <a:srgbClr val="FFC000"/>
                </a:solidFill>
                <a:effectLst/>
                <a:latin typeface="Klein Black" panose="020B0604020202020204" charset="0"/>
              </a:rPr>
              <a:t>sebagai Bentuk Keharmonisan</a:t>
            </a:r>
            <a:br>
              <a:rPr lang="sv-SE" sz="5400" b="1" i="0" dirty="0">
                <a:solidFill>
                  <a:srgbClr val="FFC000"/>
                </a:solidFill>
                <a:effectLst/>
                <a:latin typeface="Klein Black" panose="020B0604020202020204" charset="0"/>
              </a:rPr>
            </a:br>
            <a:r>
              <a:rPr lang="sv-SE" sz="5400" b="1" i="0" dirty="0">
                <a:solidFill>
                  <a:srgbClr val="FFC000"/>
                </a:solidFill>
                <a:effectLst/>
                <a:latin typeface="Klein Black" panose="020B0604020202020204" charset="0"/>
              </a:rPr>
              <a:t>Intelektual Antaragama</a:t>
            </a:r>
            <a:r>
              <a:rPr lang="sv-SE" sz="5400" dirty="0">
                <a:solidFill>
                  <a:srgbClr val="FFC000"/>
                </a:solidFill>
                <a:latin typeface="Klein Black" panose="020B0604020202020204" charset="0"/>
              </a:rPr>
              <a:t> </a:t>
            </a:r>
            <a:endParaRPr lang="en-US" sz="5400" dirty="0">
              <a:solidFill>
                <a:srgbClr val="FFC000"/>
              </a:solidFill>
              <a:latin typeface="Klein Black" panose="020B0604020202020204" charset="0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305306" y="4006982"/>
            <a:ext cx="10174784" cy="44319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Pada masa Khalifah Harun Al-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Rasyid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dibangunlah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pusat</a:t>
            </a:r>
            <a:r>
              <a:rPr lang="en-ID" sz="3200" dirty="0">
                <a:solidFill>
                  <a:srgbClr val="242021"/>
                </a:solidFill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penelitian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dan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kajian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intelektual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diberi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nama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1" dirty="0">
                <a:solidFill>
                  <a:srgbClr val="242021"/>
                </a:solidFill>
                <a:effectLst/>
                <a:latin typeface="Bitter" panose="020B0604020202020204" charset="0"/>
              </a:rPr>
              <a:t>Bait al-Hikmah 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dan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diteruskan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oleh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putranya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yaitu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Al-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Ma’mun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.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Tujuan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utama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lembaga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ini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adalah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menerjemahkan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ilmu</a:t>
            </a:r>
            <a:r>
              <a:rPr lang="en-ID" sz="3200" dirty="0">
                <a:solidFill>
                  <a:srgbClr val="242021"/>
                </a:solidFill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pengetahuan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asing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ke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dalam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Bahasa Arab. Hasil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dari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program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ini</a:t>
            </a:r>
            <a:r>
              <a:rPr lang="en-ID" sz="3200" dirty="0">
                <a:solidFill>
                  <a:srgbClr val="242021"/>
                </a:solidFill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menjadikan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Islam sangat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maju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dalam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bidang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ilmu</a:t>
            </a:r>
            <a:r>
              <a:rPr lang="en-ID" sz="3200" dirty="0">
                <a:solidFill>
                  <a:srgbClr val="242021"/>
                </a:solidFill>
                <a:latin typeface="Bitter" panose="020B0604020202020204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pengetahuan</a:t>
            </a:r>
            <a:r>
              <a:rPr lang="en-ID" sz="3200" dirty="0">
                <a:solidFill>
                  <a:srgbClr val="242021"/>
                </a:solidFill>
                <a:latin typeface="Bitter" panose="020B0604020202020204" charset="0"/>
              </a:rPr>
              <a:t> 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dan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peradaban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. </a:t>
            </a:r>
            <a:endParaRPr lang="en-US" sz="3200" u="none" spc="25" dirty="0">
              <a:solidFill>
                <a:srgbClr val="22524C"/>
              </a:solidFill>
              <a:latin typeface="Bitter" panose="020B0604020202020204" charset="0"/>
            </a:endParaR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2282212">
            <a:off x="1407771" y="4384703"/>
            <a:ext cx="1151481" cy="1157796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2625676" flipH="1">
            <a:off x="16186633" y="6405257"/>
            <a:ext cx="884097" cy="88894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06480BF-5E9B-48B6-847A-A086A52D3E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74427"/>
            <a:ext cx="18236017" cy="97193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3563600" y="1525270"/>
            <a:ext cx="8761730" cy="876173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788134" y="5028135"/>
            <a:ext cx="13678507" cy="431334"/>
            <a:chOff x="253153" y="-1530685"/>
            <a:chExt cx="18238009" cy="575112"/>
          </a:xfrm>
        </p:grpSpPr>
        <p:sp>
          <p:nvSpPr>
            <p:cNvPr id="4" name="TextBox 4"/>
            <p:cNvSpPr txBox="1"/>
            <p:nvPr/>
          </p:nvSpPr>
          <p:spPr>
            <a:xfrm>
              <a:off x="1345302" y="-1530685"/>
              <a:ext cx="17145860" cy="57451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ID" sz="2800" b="0" i="0" dirty="0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Pusat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penerjemahan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ilmu-ilmu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klasik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dari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 Yunani, Persia, dan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Mesir</a:t>
              </a:r>
              <a:r>
                <a:rPr lang="en-ID" sz="2800" dirty="0">
                  <a:latin typeface="Bitter" panose="020B0604020202020204" charset="0"/>
                </a:rPr>
                <a:t> </a:t>
              </a:r>
              <a:endParaRPr lang="en-US" sz="2800" u="none" spc="25" dirty="0">
                <a:solidFill>
                  <a:srgbClr val="22524C"/>
                </a:solidFill>
                <a:latin typeface="Bitter" panose="020B0604020202020204" charset="0"/>
              </a:endParaRPr>
            </a:p>
          </p:txBody>
        </p:sp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253153" y="-1461880"/>
              <a:ext cx="506307" cy="506307"/>
            </a:xfrm>
            <a:prstGeom prst="rect">
              <a:avLst/>
            </a:prstGeom>
          </p:spPr>
        </p:pic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2282212">
            <a:off x="832689" y="799691"/>
            <a:ext cx="1151481" cy="1157796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2282212" flipH="1">
            <a:off x="13885535" y="1371521"/>
            <a:ext cx="1581357" cy="1590030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2963863" y="736031"/>
            <a:ext cx="9769027" cy="1090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8680"/>
              </a:lnSpc>
              <a:spcBef>
                <a:spcPct val="0"/>
              </a:spcBef>
            </a:pPr>
            <a:r>
              <a:rPr lang="en-ID" sz="6600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Klein Black" panose="020B0604020202020204" charset="0"/>
              </a:rPr>
              <a:t>Peran </a:t>
            </a:r>
            <a:r>
              <a:rPr lang="en-ID" sz="6600" b="0" i="1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Klein Black" panose="020B0604020202020204" charset="0"/>
              </a:rPr>
              <a:t>Bait al-Hikmah</a:t>
            </a:r>
            <a:endParaRPr lang="en-US" sz="6200" dirty="0">
              <a:solidFill>
                <a:schemeClr val="accent1">
                  <a:lumMod val="60000"/>
                  <a:lumOff val="40000"/>
                </a:schemeClr>
              </a:solidFill>
              <a:latin typeface="Klein Black" panose="020B0604020202020204" charset="0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701857" y="2247422"/>
            <a:ext cx="13332476" cy="129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Dalam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perkembangannya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, 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Bitter" panose="020B0604020202020204" charset="0"/>
              </a:rPr>
              <a:t>Bait al-Hikmah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merupakan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pusat</a:t>
            </a:r>
            <a:r>
              <a:rPr lang="en-ID" sz="2800" dirty="0">
                <a:solidFill>
                  <a:srgbClr val="242021"/>
                </a:solidFill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studi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ilmu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pengetahuan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tidak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hanya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melibatkan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banyak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ilmuwan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muslim</a:t>
            </a:r>
            <a:r>
              <a:rPr lang="en-ID" sz="2800" dirty="0">
                <a:solidFill>
                  <a:srgbClr val="242021"/>
                </a:solidFill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tetapi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juga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nonmuslim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.</a:t>
            </a:r>
            <a:endParaRPr lang="en-US" sz="2800" dirty="0">
              <a:solidFill>
                <a:srgbClr val="FFE770"/>
              </a:solidFill>
              <a:latin typeface="Bitter" panose="020B060402020202020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06D3C49-7FBC-447F-ACDF-A293DA66F22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2625676" flipH="1">
            <a:off x="16186633" y="6405257"/>
            <a:ext cx="884097" cy="88894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1BB3E80-9A85-49A8-B930-2C3DF7CA663B}"/>
              </a:ext>
            </a:extLst>
          </p:cNvPr>
          <p:cNvSpPr txBox="1"/>
          <p:nvPr/>
        </p:nvSpPr>
        <p:spPr>
          <a:xfrm>
            <a:off x="598269" y="3816282"/>
            <a:ext cx="1450021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0" i="1" dirty="0">
                <a:solidFill>
                  <a:srgbClr val="242021"/>
                </a:solidFill>
                <a:effectLst/>
                <a:latin typeface="Bitter" panose="020B0604020202020204" charset="0"/>
              </a:rPr>
              <a:t>Bait al-Hikmah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menjadi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perpustakaan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besar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digunakan</a:t>
            </a:r>
            <a:r>
              <a:rPr lang="en-ID" sz="2800" dirty="0">
                <a:solidFill>
                  <a:srgbClr val="242021"/>
                </a:solidFill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sebagai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tempat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penelitian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kajian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dari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berbagai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disiplin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ilmu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. Peran 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Bitter" panose="020B0604020202020204" charset="0"/>
              </a:rPr>
              <a:t>Bait al-Hikmah :</a:t>
            </a:r>
            <a:r>
              <a:rPr lang="en-ID" sz="2800" dirty="0">
                <a:latin typeface="Bitter" panose="020B0604020202020204" charset="0"/>
              </a:rPr>
              <a:t> </a:t>
            </a:r>
          </a:p>
        </p:txBody>
      </p:sp>
      <p:pic>
        <p:nvPicPr>
          <p:cNvPr id="20" name="Picture 7">
            <a:extLst>
              <a:ext uri="{FF2B5EF4-FFF2-40B4-BE49-F238E27FC236}">
                <a16:creationId xmlns:a16="http://schemas.microsoft.com/office/drawing/2014/main" id="{12472F95-713A-4F59-B818-DB8F76B762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788134" y="5861595"/>
            <a:ext cx="379730" cy="37973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9AE21A1-8A12-4587-954C-AA145E9AAC6A}"/>
              </a:ext>
            </a:extLst>
          </p:cNvPr>
          <p:cNvSpPr txBox="1"/>
          <p:nvPr/>
        </p:nvSpPr>
        <p:spPr>
          <a:xfrm>
            <a:off x="1545796" y="5641247"/>
            <a:ext cx="1295792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Pusat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perpustakaan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pendidikan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,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karena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terdapat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banyak</a:t>
            </a:r>
            <a:r>
              <a:rPr lang="en-ID" sz="2800" dirty="0">
                <a:solidFill>
                  <a:srgbClr val="242021"/>
                </a:solidFill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buku-buku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sehingga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masyarakat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dapat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belajar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dengan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leluasa</a:t>
            </a:r>
            <a:r>
              <a:rPr lang="en-ID" sz="2800" dirty="0">
                <a:latin typeface="Bitter" panose="020B0604020202020204" charset="0"/>
              </a:rPr>
              <a:t> </a:t>
            </a:r>
          </a:p>
        </p:txBody>
      </p:sp>
      <p:pic>
        <p:nvPicPr>
          <p:cNvPr id="23" name="Picture 7">
            <a:extLst>
              <a:ext uri="{FF2B5EF4-FFF2-40B4-BE49-F238E27FC236}">
                <a16:creationId xmlns:a16="http://schemas.microsoft.com/office/drawing/2014/main" id="{B6B22C8E-80DA-495B-A347-88A85D7335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788134" y="6743700"/>
            <a:ext cx="379730" cy="379730"/>
          </a:xfrm>
          <a:prstGeom prst="rect">
            <a:avLst/>
          </a:prstGeom>
        </p:spPr>
      </p:pic>
      <p:pic>
        <p:nvPicPr>
          <p:cNvPr id="24" name="Picture 7">
            <a:extLst>
              <a:ext uri="{FF2B5EF4-FFF2-40B4-BE49-F238E27FC236}">
                <a16:creationId xmlns:a16="http://schemas.microsoft.com/office/drawing/2014/main" id="{BB42E404-D1AF-4740-9EDF-0313857C7B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788134" y="7541482"/>
            <a:ext cx="379730" cy="37973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FCA7B1D-632D-413C-A6CF-EEF73AA58B9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74427"/>
            <a:ext cx="18236017" cy="971939"/>
          </a:xfrm>
          <a:prstGeom prst="rect">
            <a:avLst/>
          </a:prstGeom>
        </p:spPr>
      </p:pic>
      <p:pic>
        <p:nvPicPr>
          <p:cNvPr id="27" name="Picture 7">
            <a:extLst>
              <a:ext uri="{FF2B5EF4-FFF2-40B4-BE49-F238E27FC236}">
                <a16:creationId xmlns:a16="http://schemas.microsoft.com/office/drawing/2014/main" id="{2B2FC383-86D7-49F2-A1F4-6013CAE118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788134" y="8268089"/>
            <a:ext cx="379730" cy="379730"/>
          </a:xfrm>
          <a:prstGeom prst="rect">
            <a:avLst/>
          </a:prstGeom>
        </p:spPr>
      </p:pic>
      <p:pic>
        <p:nvPicPr>
          <p:cNvPr id="28" name="Picture 7">
            <a:extLst>
              <a:ext uri="{FF2B5EF4-FFF2-40B4-BE49-F238E27FC236}">
                <a16:creationId xmlns:a16="http://schemas.microsoft.com/office/drawing/2014/main" id="{81E3108B-C9ED-4D91-968E-255C826754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788134" y="8937536"/>
            <a:ext cx="379730" cy="37973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53AF8C87-DFBF-4356-A36E-BF36737A75EE}"/>
              </a:ext>
            </a:extLst>
          </p:cNvPr>
          <p:cNvSpPr txBox="1"/>
          <p:nvPr/>
        </p:nvSpPr>
        <p:spPr>
          <a:xfrm>
            <a:off x="1541221" y="6778689"/>
            <a:ext cx="132805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Pusat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perkembangan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ilmu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agama</a:t>
            </a:r>
            <a:r>
              <a:rPr lang="en-ID" sz="2800" dirty="0">
                <a:latin typeface="Bitter" panose="020B0604020202020204" charset="0"/>
              </a:rPr>
              <a:t>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C29898F-EF23-4382-AA2E-D37D73FC1C4D}"/>
              </a:ext>
            </a:extLst>
          </p:cNvPr>
          <p:cNvSpPr txBox="1"/>
          <p:nvPr/>
        </p:nvSpPr>
        <p:spPr>
          <a:xfrm>
            <a:off x="1541221" y="7485244"/>
            <a:ext cx="132805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Pusat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kajian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ilmu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umum</a:t>
            </a:r>
            <a:r>
              <a:rPr lang="en-ID" sz="2800" dirty="0">
                <a:latin typeface="Bitter" panose="020B0604020202020204" charset="0"/>
              </a:rPr>
              <a:t>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CC898F6-8657-4330-AECE-6CBDC2DF5A48}"/>
              </a:ext>
            </a:extLst>
          </p:cNvPr>
          <p:cNvSpPr txBox="1"/>
          <p:nvPr/>
        </p:nvSpPr>
        <p:spPr>
          <a:xfrm>
            <a:off x="1541221" y="8164019"/>
            <a:ext cx="1328057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Akulturasi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budaya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besar</a:t>
            </a:r>
            <a:r>
              <a:rPr lang="en-ID" sz="2800" dirty="0">
                <a:latin typeface="Bitter" panose="020B0604020202020204" charset="0"/>
              </a:rPr>
              <a:t> </a:t>
            </a:r>
            <a:br>
              <a:rPr lang="en-ID" sz="2800" dirty="0">
                <a:latin typeface="Bitter" panose="020B0604020202020204" charset="0"/>
              </a:rPr>
            </a:br>
            <a:endParaRPr lang="en-ID" sz="2800" dirty="0">
              <a:latin typeface="Bitter" panose="020B060402020202020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D1731C9-0C44-453F-A9BA-8ACB1963E2FF}"/>
              </a:ext>
            </a:extLst>
          </p:cNvPr>
          <p:cNvSpPr txBox="1"/>
          <p:nvPr/>
        </p:nvSpPr>
        <p:spPr>
          <a:xfrm>
            <a:off x="1541221" y="8846351"/>
            <a:ext cx="132805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Lembaga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pendidikan</a:t>
            </a:r>
            <a:r>
              <a:rPr lang="en-ID" sz="2800" dirty="0">
                <a:latin typeface="Bitter" panose="020B0604020202020204" charset="0"/>
              </a:rPr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23202" y="3407695"/>
            <a:ext cx="7703053" cy="9375244"/>
            <a:chOff x="0" y="0"/>
            <a:chExt cx="4224020" cy="5140977"/>
          </a:xfrm>
          <a:solidFill>
            <a:schemeClr val="accent3">
              <a:lumMod val="75000"/>
            </a:schemeClr>
          </a:solidFill>
        </p:grpSpPr>
        <p:sp>
          <p:nvSpPr>
            <p:cNvPr id="3" name="Freeform 3"/>
            <p:cNvSpPr/>
            <p:nvPr/>
          </p:nvSpPr>
          <p:spPr>
            <a:xfrm>
              <a:off x="0" y="0"/>
              <a:ext cx="4224020" cy="5140977"/>
            </a:xfrm>
            <a:custGeom>
              <a:avLst/>
              <a:gdLst/>
              <a:ahLst/>
              <a:cxnLst/>
              <a:rect l="l" t="t" r="r" b="b"/>
              <a:pathLst>
                <a:path w="4224020" h="5140977">
                  <a:moveTo>
                    <a:pt x="4224020" y="5140977"/>
                  </a:moveTo>
                  <a:lnTo>
                    <a:pt x="2441575" y="5140977"/>
                  </a:lnTo>
                  <a:cubicBezTo>
                    <a:pt x="1093089" y="5140977"/>
                    <a:pt x="0" y="4047888"/>
                    <a:pt x="0" y="2699402"/>
                  </a:cubicBezTo>
                  <a:lnTo>
                    <a:pt x="0" y="0"/>
                  </a:lnTo>
                  <a:lnTo>
                    <a:pt x="1782445" y="0"/>
                  </a:lnTo>
                  <a:cubicBezTo>
                    <a:pt x="3130931" y="0"/>
                    <a:pt x="4224020" y="1093089"/>
                    <a:pt x="4224020" y="2441575"/>
                  </a:cubicBezTo>
                  <a:lnTo>
                    <a:pt x="4224020" y="5140977"/>
                  </a:lnTo>
                  <a:close/>
                </a:path>
              </a:pathLst>
            </a:custGeom>
            <a:grpFill/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699977">
            <a:off x="555984" y="2093487"/>
            <a:ext cx="3374190" cy="337419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905000" y="527891"/>
            <a:ext cx="14935200" cy="4497051"/>
            <a:chOff x="-7912576" y="-667744"/>
            <a:chExt cx="19913600" cy="5996064"/>
          </a:xfrm>
        </p:grpSpPr>
        <p:sp>
          <p:nvSpPr>
            <p:cNvPr id="8" name="TextBox 8"/>
            <p:cNvSpPr txBox="1"/>
            <p:nvPr/>
          </p:nvSpPr>
          <p:spPr>
            <a:xfrm>
              <a:off x="-7912576" y="-667744"/>
              <a:ext cx="19913600" cy="29546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r">
                <a:spcBef>
                  <a:spcPct val="0"/>
                </a:spcBef>
              </a:pPr>
              <a:r>
                <a:rPr lang="en-ID" sz="4800" b="1" i="0" dirty="0" err="1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Melaksanakan</a:t>
              </a:r>
              <a:r>
                <a:rPr lang="en-ID" sz="4800" b="1" i="0" dirty="0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 </a:t>
              </a:r>
              <a:r>
                <a:rPr lang="en-ID" sz="4800" b="1" i="0" dirty="0" err="1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Ajaran</a:t>
              </a:r>
              <a:r>
                <a:rPr lang="en-ID" sz="4800" b="1" i="0" dirty="0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 Agama Islam </a:t>
              </a:r>
              <a:r>
                <a:rPr lang="en-ID" sz="4800" b="1" i="0" dirty="0" err="1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untuk</a:t>
              </a:r>
              <a:r>
                <a:rPr lang="en-ID" sz="4800" b="1" i="0" dirty="0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 </a:t>
              </a:r>
              <a:r>
                <a:rPr lang="en-ID" sz="4800" b="1" i="0" dirty="0" err="1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Mencari</a:t>
              </a:r>
              <a:r>
                <a:rPr lang="en-ID" sz="4800" b="1" i="0" dirty="0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 </a:t>
              </a:r>
              <a:r>
                <a:rPr lang="en-ID" sz="4800" b="1" i="0" dirty="0" err="1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Ilmu</a:t>
              </a:r>
              <a:r>
                <a:rPr lang="en-ID" sz="4800" b="1" i="0" dirty="0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, </a:t>
              </a:r>
              <a:r>
                <a:rPr lang="en-ID" sz="4800" b="1" i="0" dirty="0" err="1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Literasi</a:t>
              </a:r>
              <a:r>
                <a:rPr lang="en-ID" sz="4800" b="1" i="0" dirty="0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, dan </a:t>
              </a:r>
              <a:r>
                <a:rPr lang="en-ID" sz="4800" b="1" i="0" dirty="0" err="1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Produktif</a:t>
              </a:r>
              <a:r>
                <a:rPr lang="en-ID" sz="4800" b="1" i="0" dirty="0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 </a:t>
              </a:r>
              <a:r>
                <a:rPr lang="en-ID" sz="4800" b="1" i="0" dirty="0" err="1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dalam</a:t>
              </a:r>
              <a:r>
                <a:rPr lang="en-ID" sz="4800" b="1" i="0" dirty="0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 </a:t>
              </a:r>
              <a:r>
                <a:rPr lang="en-ID" sz="4800" b="1" i="0" dirty="0" err="1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Berkarya</a:t>
              </a:r>
              <a:r>
                <a:rPr lang="en-ID" sz="4800" b="1" i="0" dirty="0">
                  <a:solidFill>
                    <a:schemeClr val="accent3">
                      <a:lumMod val="50000"/>
                    </a:schemeClr>
                  </a:solidFill>
                  <a:effectLst/>
                  <a:latin typeface="Klein Black" panose="020B0604020202020204" charset="0"/>
                </a:rPr>
                <a:t> (1)</a:t>
              </a:r>
              <a:r>
                <a:rPr lang="en-ID" sz="4800" dirty="0">
                  <a:solidFill>
                    <a:schemeClr val="accent3">
                      <a:lumMod val="50000"/>
                    </a:schemeClr>
                  </a:solidFill>
                  <a:latin typeface="Klein Black" panose="020B0604020202020204" charset="0"/>
                </a:rPr>
                <a:t> </a:t>
              </a:r>
              <a:endParaRPr lang="en-US" sz="4800" dirty="0">
                <a:solidFill>
                  <a:schemeClr val="accent3">
                    <a:lumMod val="50000"/>
                  </a:schemeClr>
                </a:solidFill>
                <a:latin typeface="Klein Black" panose="020B0604020202020204" charset="0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-609600" y="3112331"/>
              <a:ext cx="12559824" cy="22159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spcBef>
                  <a:spcPct val="0"/>
                </a:spcBef>
              </a:pPr>
              <a:r>
                <a:rPr lang="ar-QA" sz="5400" b="0" i="0" dirty="0">
                  <a:solidFill>
                    <a:srgbClr val="1E3D73"/>
                  </a:solidFill>
                  <a:effectLst/>
                  <a:latin typeface="Adobe Naskh Medium" panose="01010101010101010101" pitchFamily="50" charset="-78"/>
                  <a:cs typeface="Adobe Naskh Medium" panose="01010101010101010101" pitchFamily="50" charset="-78"/>
                </a:rPr>
                <a:t> </a:t>
              </a:r>
              <a:r>
                <a:rPr lang="en-US" sz="5400" b="0" i="0" dirty="0">
                  <a:solidFill>
                    <a:srgbClr val="1E3D73"/>
                  </a:solidFill>
                  <a:effectLst/>
                  <a:latin typeface="Adobe Naskh Medium" panose="01010101010101010101" pitchFamily="50" charset="-78"/>
                  <a:cs typeface="Adobe Naskh Medium" panose="01010101010101010101" pitchFamily="50" charset="-78"/>
                </a:rPr>
                <a:t>  </a:t>
              </a:r>
              <a:r>
                <a:rPr lang="ar-QA" sz="5400" b="0" i="0" dirty="0">
                  <a:solidFill>
                    <a:srgbClr val="1E3D73"/>
                  </a:solidFill>
                  <a:effectLst/>
                  <a:latin typeface="Adobe Naskh Medium" panose="01010101010101010101" pitchFamily="50" charset="-78"/>
                  <a:cs typeface="Adobe Naskh Medium" panose="01010101010101010101" pitchFamily="50" charset="-78"/>
                </a:rPr>
                <a:t> ... اَلْيَوْمَ اَكْمَلْتُ لَكُمْ دِيْنَكُمْ وَاَتْمَمْتُ عَلَيْكُم نِعْمَتِيْ وَرَضِيْتُ لَكُمُ الْاِسْلَامَ دِيْنًاۗ</a:t>
              </a:r>
              <a:r>
                <a:rPr lang="ar-QA" sz="5400" dirty="0">
                  <a:solidFill>
                    <a:srgbClr val="1E3D73"/>
                  </a:solidFill>
                  <a:latin typeface="Adobe Naskh Medium" panose="01010101010101010101" pitchFamily="50" charset="-78"/>
                  <a:cs typeface="Adobe Naskh Medium" panose="01010101010101010101" pitchFamily="50" charset="-78"/>
                </a:rPr>
                <a:t> ... (٣)</a:t>
              </a:r>
              <a:endParaRPr lang="en-US" sz="5400" spc="25" dirty="0">
                <a:solidFill>
                  <a:srgbClr val="22524C"/>
                </a:solidFill>
                <a:latin typeface="Adobe Naskh Medium" panose="01010101010101010101" pitchFamily="50" charset="-78"/>
                <a:cs typeface="Adobe Naskh Medium" panose="01010101010101010101" pitchFamily="50" charset="-78"/>
              </a:endParaRPr>
            </a:p>
          </p:txBody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2266581">
            <a:off x="3660732" y="6706166"/>
            <a:ext cx="1151481" cy="11577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2A4E71E-0638-4270-83E3-EB8D2D8FE2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74427"/>
            <a:ext cx="18236017" cy="9719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98E2878-28A5-468B-B211-EFB29536FB7E}"/>
              </a:ext>
            </a:extLst>
          </p:cNvPr>
          <p:cNvSpPr txBox="1"/>
          <p:nvPr/>
        </p:nvSpPr>
        <p:spPr>
          <a:xfrm>
            <a:off x="7872013" y="5300040"/>
            <a:ext cx="950595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800" b="0" i="0" dirty="0" err="1">
                <a:solidFill>
                  <a:srgbClr val="242021"/>
                </a:solidFill>
                <a:effectLst/>
                <a:latin typeface="MuseoSans-700"/>
              </a:rPr>
              <a:t>Artinya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useoSans-700"/>
              </a:rPr>
              <a:t>: 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“. . . Pada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hari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ini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telah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Aku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sempurnakan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agamamu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/>
            </a:r>
            <a:b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</a:b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untukmu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,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telah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Aku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cukupkan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nikmat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-Ku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bagimu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, dan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telah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Aku</a:t>
            </a:r>
            <a:b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</a:b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ridai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Islam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sebagai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agamamu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. . . .” </a:t>
            </a:r>
          </a:p>
          <a:p>
            <a:pPr algn="ctr"/>
            <a:r>
              <a:rPr lang="en-ID" sz="2800" b="0" i="0" dirty="0">
                <a:solidFill>
                  <a:srgbClr val="242021"/>
                </a:solidFill>
                <a:effectLst/>
                <a:latin typeface="MuseoSans-700"/>
              </a:rPr>
              <a:t>(Q.S. Al-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useoSans-700"/>
              </a:rPr>
              <a:t>Mā’idah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useoSans-700"/>
              </a:rPr>
              <a:t>/5: 3)</a:t>
            </a:r>
            <a:r>
              <a:rPr lang="en-ID" sz="2800" dirty="0"/>
              <a:t> </a:t>
            </a:r>
          </a:p>
        </p:txBody>
      </p:sp>
      <p:grpSp>
        <p:nvGrpSpPr>
          <p:cNvPr id="14" name="Group 4">
            <a:extLst>
              <a:ext uri="{FF2B5EF4-FFF2-40B4-BE49-F238E27FC236}">
                <a16:creationId xmlns:a16="http://schemas.microsoft.com/office/drawing/2014/main" id="{CD8A4261-4A64-48F2-A35C-CAFF129757DD}"/>
              </a:ext>
            </a:extLst>
          </p:cNvPr>
          <p:cNvGrpSpPr/>
          <p:nvPr/>
        </p:nvGrpSpPr>
        <p:grpSpPr>
          <a:xfrm>
            <a:off x="6096000" y="7468113"/>
            <a:ext cx="10744200" cy="2290996"/>
            <a:chOff x="-11494938" y="1216492"/>
            <a:chExt cx="12676211" cy="2433067"/>
          </a:xfrm>
        </p:grpSpPr>
        <p:sp>
          <p:nvSpPr>
            <p:cNvPr id="15" name="AutoShape 5">
              <a:extLst>
                <a:ext uri="{FF2B5EF4-FFF2-40B4-BE49-F238E27FC236}">
                  <a16:creationId xmlns:a16="http://schemas.microsoft.com/office/drawing/2014/main" id="{FCE680EA-DA18-4350-8B36-8CB85BEFCEE9}"/>
                </a:ext>
              </a:extLst>
            </p:cNvPr>
            <p:cNvSpPr/>
            <p:nvPr/>
          </p:nvSpPr>
          <p:spPr>
            <a:xfrm rot="70604">
              <a:off x="-11221698" y="1216492"/>
              <a:ext cx="12402971" cy="2332985"/>
            </a:xfrm>
            <a:prstGeom prst="rect">
              <a:avLst/>
            </a:prstGeom>
            <a:solidFill>
              <a:srgbClr val="FFE770"/>
            </a:solidFill>
          </p:spPr>
          <p:txBody>
            <a:bodyPr/>
            <a:lstStyle/>
            <a:p>
              <a:pPr algn="ctr"/>
              <a:r>
                <a:rPr lang="fi-FI" sz="2400" dirty="0">
                  <a:solidFill>
                    <a:srgbClr val="242021"/>
                  </a:solidFill>
                  <a:latin typeface="Bitter" panose="020B0604020202020204" charset="0"/>
                </a:rPr>
                <a:t>Hikmah yang diambil adalah k</a:t>
              </a:r>
              <a:r>
                <a:rPr lang="fi-FI" sz="2400" b="0" i="0" dirty="0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ita harus melaksanakan ajaran-ajaran agama Islam dalam kehidupan sehari-hari. </a:t>
              </a:r>
              <a:r>
                <a:rPr lang="en-ID" sz="2400" b="0" i="0" dirty="0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Orang yang </a:t>
              </a:r>
              <a:r>
                <a:rPr lang="en-ID" sz="2400" b="0" i="0" dirty="0" err="1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melaksanakan</a:t>
              </a:r>
              <a:r>
                <a:rPr lang="en-ID" sz="2400" b="0" i="0" dirty="0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 </a:t>
              </a:r>
              <a:r>
                <a:rPr lang="en-ID" sz="2400" b="0" i="0" dirty="0" err="1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ajaran</a:t>
              </a:r>
              <a:r>
                <a:rPr lang="en-ID" sz="2400" b="0" i="0" dirty="0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 Islam, </a:t>
              </a:r>
              <a:r>
                <a:rPr lang="en-ID" sz="2400" b="0" i="0" dirty="0" err="1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hidupnya</a:t>
              </a:r>
              <a:r>
                <a:rPr lang="en-ID" sz="2400" b="0" i="0" dirty="0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 </a:t>
              </a:r>
              <a:r>
                <a:rPr lang="en-ID" sz="2400" b="0" i="0" dirty="0" err="1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akan</a:t>
              </a:r>
              <a:r>
                <a:rPr lang="en-ID" sz="2400" b="0" i="0" dirty="0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 </a:t>
              </a:r>
              <a:r>
                <a:rPr lang="en-ID" sz="2400" b="0" i="0" dirty="0" err="1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memperoleh</a:t>
              </a:r>
              <a:r>
                <a:rPr lang="en-ID" sz="2400" dirty="0">
                  <a:solidFill>
                    <a:srgbClr val="242021"/>
                  </a:solidFill>
                  <a:latin typeface="Bitter" panose="020B0604020202020204" charset="0"/>
                </a:rPr>
                <a:t> </a:t>
              </a:r>
              <a:r>
                <a:rPr lang="en-ID" sz="2400" b="0" i="0" dirty="0" err="1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ketenangan</a:t>
              </a:r>
              <a:r>
                <a:rPr lang="en-ID" sz="2400" b="0" i="0" dirty="0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, </a:t>
              </a:r>
              <a:r>
                <a:rPr lang="en-ID" sz="2400" b="0" i="0" dirty="0" err="1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ketenteraman</a:t>
              </a:r>
              <a:r>
                <a:rPr lang="en-ID" sz="2400" b="0" i="0" dirty="0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, </a:t>
              </a:r>
              <a:r>
                <a:rPr lang="en-ID" sz="2400" b="0" i="0" dirty="0" err="1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serta</a:t>
              </a:r>
              <a:r>
                <a:rPr lang="en-ID" sz="2400" b="0" i="0" dirty="0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 </a:t>
              </a:r>
              <a:r>
                <a:rPr lang="en-ID" sz="2400" b="0" i="0" dirty="0" err="1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kebahagiaan</a:t>
              </a:r>
              <a:r>
                <a:rPr lang="en-ID" sz="2400" b="0" i="0" dirty="0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 di dunia dan </a:t>
              </a:r>
              <a:r>
                <a:rPr lang="en-ID" sz="2400" b="0" i="0" dirty="0" err="1">
                  <a:solidFill>
                    <a:srgbClr val="242021"/>
                  </a:solidFill>
                  <a:effectLst/>
                  <a:latin typeface="Bitter" panose="020B0604020202020204" charset="0"/>
                </a:rPr>
                <a:t>akhirat</a:t>
              </a:r>
              <a:r>
                <a:rPr lang="en-ID" sz="2400" dirty="0">
                  <a:latin typeface="Bitter" panose="020B0604020202020204" charset="0"/>
                </a:rPr>
                <a:t> </a:t>
              </a:r>
              <a:r>
                <a:rPr lang="fi-FI" sz="2400" dirty="0">
                  <a:latin typeface="Bitter" panose="020B0604020202020204" charset="0"/>
                </a:rPr>
                <a:t> </a:t>
              </a:r>
              <a:endParaRPr lang="en-ID" sz="2400" dirty="0">
                <a:latin typeface="Bitter" panose="020B0604020202020204" charset="0"/>
              </a:endParaRPr>
            </a:p>
          </p:txBody>
        </p:sp>
        <p:pic>
          <p:nvPicPr>
            <p:cNvPr id="16" name="Picture 6">
              <a:extLst>
                <a:ext uri="{FF2B5EF4-FFF2-40B4-BE49-F238E27FC236}">
                  <a16:creationId xmlns:a16="http://schemas.microsoft.com/office/drawing/2014/main" id="{9092546E-E127-4FBF-8CA2-EA44400A485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/>
            <a:stretch>
              <a:fillRect/>
            </a:stretch>
          </p:blipFill>
          <p:spPr>
            <a:xfrm rot="5899119">
              <a:off x="-11494938" y="2543804"/>
              <a:ext cx="1105755" cy="110575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23202" y="3407695"/>
            <a:ext cx="7703053" cy="9375244"/>
            <a:chOff x="0" y="0"/>
            <a:chExt cx="4224020" cy="5140977"/>
          </a:xfrm>
          <a:solidFill>
            <a:schemeClr val="accent3">
              <a:lumMod val="75000"/>
            </a:schemeClr>
          </a:solidFill>
        </p:grpSpPr>
        <p:sp>
          <p:nvSpPr>
            <p:cNvPr id="3" name="Freeform 3"/>
            <p:cNvSpPr/>
            <p:nvPr/>
          </p:nvSpPr>
          <p:spPr>
            <a:xfrm>
              <a:off x="0" y="0"/>
              <a:ext cx="4224020" cy="5140977"/>
            </a:xfrm>
            <a:custGeom>
              <a:avLst/>
              <a:gdLst/>
              <a:ahLst/>
              <a:cxnLst/>
              <a:rect l="l" t="t" r="r" b="b"/>
              <a:pathLst>
                <a:path w="4224020" h="5140977">
                  <a:moveTo>
                    <a:pt x="4224020" y="5140977"/>
                  </a:moveTo>
                  <a:lnTo>
                    <a:pt x="2441575" y="5140977"/>
                  </a:lnTo>
                  <a:cubicBezTo>
                    <a:pt x="1093089" y="5140977"/>
                    <a:pt x="0" y="4047888"/>
                    <a:pt x="0" y="2699402"/>
                  </a:cubicBezTo>
                  <a:lnTo>
                    <a:pt x="0" y="0"/>
                  </a:lnTo>
                  <a:lnTo>
                    <a:pt x="1782445" y="0"/>
                  </a:lnTo>
                  <a:cubicBezTo>
                    <a:pt x="3130931" y="0"/>
                    <a:pt x="4224020" y="1093089"/>
                    <a:pt x="4224020" y="2441575"/>
                  </a:cubicBezTo>
                  <a:lnTo>
                    <a:pt x="4224020" y="5140977"/>
                  </a:lnTo>
                  <a:close/>
                </a:path>
              </a:pathLst>
            </a:custGeom>
            <a:grpFill/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699977">
            <a:off x="555984" y="2093487"/>
            <a:ext cx="3374190" cy="3374190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905000" y="527891"/>
            <a:ext cx="14935200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r">
              <a:spcBef>
                <a:spcPct val="0"/>
              </a:spcBef>
            </a:pPr>
            <a:r>
              <a:rPr lang="en-ID" sz="4800" b="1" i="0" dirty="0" err="1">
                <a:solidFill>
                  <a:schemeClr val="accent3">
                    <a:lumMod val="50000"/>
                  </a:schemeClr>
                </a:solidFill>
                <a:effectLst/>
                <a:latin typeface="Klein Black" panose="020B0604020202020204" charset="0"/>
              </a:rPr>
              <a:t>Melaksanakan</a:t>
            </a:r>
            <a:r>
              <a:rPr lang="en-ID" sz="4800" b="1" i="0" dirty="0">
                <a:solidFill>
                  <a:schemeClr val="accent3">
                    <a:lumMod val="50000"/>
                  </a:schemeClr>
                </a:solidFill>
                <a:effectLst/>
                <a:latin typeface="Klein Black" panose="020B0604020202020204" charset="0"/>
              </a:rPr>
              <a:t> </a:t>
            </a:r>
            <a:r>
              <a:rPr lang="en-ID" sz="4800" b="1" i="0" dirty="0" err="1">
                <a:solidFill>
                  <a:schemeClr val="accent3">
                    <a:lumMod val="50000"/>
                  </a:schemeClr>
                </a:solidFill>
                <a:effectLst/>
                <a:latin typeface="Klein Black" panose="020B0604020202020204" charset="0"/>
              </a:rPr>
              <a:t>Ajaran</a:t>
            </a:r>
            <a:r>
              <a:rPr lang="en-ID" sz="4800" b="1" i="0" dirty="0">
                <a:solidFill>
                  <a:schemeClr val="accent3">
                    <a:lumMod val="50000"/>
                  </a:schemeClr>
                </a:solidFill>
                <a:effectLst/>
                <a:latin typeface="Klein Black" panose="020B0604020202020204" charset="0"/>
              </a:rPr>
              <a:t> Agama Islam </a:t>
            </a:r>
            <a:r>
              <a:rPr lang="en-ID" sz="4800" b="1" i="0" dirty="0" err="1">
                <a:solidFill>
                  <a:schemeClr val="accent3">
                    <a:lumMod val="50000"/>
                  </a:schemeClr>
                </a:solidFill>
                <a:effectLst/>
                <a:latin typeface="Klein Black" panose="020B0604020202020204" charset="0"/>
              </a:rPr>
              <a:t>untuk</a:t>
            </a:r>
            <a:r>
              <a:rPr lang="en-ID" sz="4800" b="1" i="0" dirty="0">
                <a:solidFill>
                  <a:schemeClr val="accent3">
                    <a:lumMod val="50000"/>
                  </a:schemeClr>
                </a:solidFill>
                <a:effectLst/>
                <a:latin typeface="Klein Black" panose="020B0604020202020204" charset="0"/>
              </a:rPr>
              <a:t> </a:t>
            </a:r>
            <a:r>
              <a:rPr lang="en-ID" sz="4800" b="1" i="0" dirty="0" err="1">
                <a:solidFill>
                  <a:schemeClr val="accent3">
                    <a:lumMod val="50000"/>
                  </a:schemeClr>
                </a:solidFill>
                <a:effectLst/>
                <a:latin typeface="Klein Black" panose="020B0604020202020204" charset="0"/>
              </a:rPr>
              <a:t>Mencari</a:t>
            </a:r>
            <a:r>
              <a:rPr lang="en-ID" sz="4800" b="1" i="0" dirty="0">
                <a:solidFill>
                  <a:schemeClr val="accent3">
                    <a:lumMod val="50000"/>
                  </a:schemeClr>
                </a:solidFill>
                <a:effectLst/>
                <a:latin typeface="Klein Black" panose="020B0604020202020204" charset="0"/>
              </a:rPr>
              <a:t> </a:t>
            </a:r>
            <a:r>
              <a:rPr lang="en-ID" sz="4800" b="1" i="0" dirty="0" err="1">
                <a:solidFill>
                  <a:schemeClr val="accent3">
                    <a:lumMod val="50000"/>
                  </a:schemeClr>
                </a:solidFill>
                <a:effectLst/>
                <a:latin typeface="Klein Black" panose="020B0604020202020204" charset="0"/>
              </a:rPr>
              <a:t>Ilmu</a:t>
            </a:r>
            <a:r>
              <a:rPr lang="en-ID" sz="4800" b="1" i="0" dirty="0">
                <a:solidFill>
                  <a:schemeClr val="accent3">
                    <a:lumMod val="50000"/>
                  </a:schemeClr>
                </a:solidFill>
                <a:effectLst/>
                <a:latin typeface="Klein Black" panose="020B0604020202020204" charset="0"/>
              </a:rPr>
              <a:t>, </a:t>
            </a:r>
            <a:r>
              <a:rPr lang="en-ID" sz="4800" b="1" i="0" dirty="0" err="1">
                <a:solidFill>
                  <a:schemeClr val="accent3">
                    <a:lumMod val="50000"/>
                  </a:schemeClr>
                </a:solidFill>
                <a:effectLst/>
                <a:latin typeface="Klein Black" panose="020B0604020202020204" charset="0"/>
              </a:rPr>
              <a:t>Literasi</a:t>
            </a:r>
            <a:r>
              <a:rPr lang="en-ID" sz="4800" b="1" i="0" dirty="0">
                <a:solidFill>
                  <a:schemeClr val="accent3">
                    <a:lumMod val="50000"/>
                  </a:schemeClr>
                </a:solidFill>
                <a:effectLst/>
                <a:latin typeface="Klein Black" panose="020B0604020202020204" charset="0"/>
              </a:rPr>
              <a:t>, dan </a:t>
            </a:r>
            <a:r>
              <a:rPr lang="en-ID" sz="4800" b="1" i="0" dirty="0" err="1">
                <a:solidFill>
                  <a:schemeClr val="accent3">
                    <a:lumMod val="50000"/>
                  </a:schemeClr>
                </a:solidFill>
                <a:effectLst/>
                <a:latin typeface="Klein Black" panose="020B0604020202020204" charset="0"/>
              </a:rPr>
              <a:t>Produktif</a:t>
            </a:r>
            <a:r>
              <a:rPr lang="en-ID" sz="4800" b="1" i="0" dirty="0">
                <a:solidFill>
                  <a:schemeClr val="accent3">
                    <a:lumMod val="50000"/>
                  </a:schemeClr>
                </a:solidFill>
                <a:effectLst/>
                <a:latin typeface="Klein Black" panose="020B0604020202020204" charset="0"/>
              </a:rPr>
              <a:t> </a:t>
            </a:r>
            <a:r>
              <a:rPr lang="en-ID" sz="4800" b="1" i="0" dirty="0" err="1">
                <a:solidFill>
                  <a:schemeClr val="accent3">
                    <a:lumMod val="50000"/>
                  </a:schemeClr>
                </a:solidFill>
                <a:effectLst/>
                <a:latin typeface="Klein Black" panose="020B0604020202020204" charset="0"/>
              </a:rPr>
              <a:t>dalam</a:t>
            </a:r>
            <a:r>
              <a:rPr lang="en-ID" sz="4800" b="1" i="0" dirty="0">
                <a:solidFill>
                  <a:schemeClr val="accent3">
                    <a:lumMod val="50000"/>
                  </a:schemeClr>
                </a:solidFill>
                <a:effectLst/>
                <a:latin typeface="Klein Black" panose="020B0604020202020204" charset="0"/>
              </a:rPr>
              <a:t> </a:t>
            </a:r>
            <a:r>
              <a:rPr lang="en-ID" sz="4800" b="1" i="0" dirty="0" err="1">
                <a:solidFill>
                  <a:schemeClr val="accent3">
                    <a:lumMod val="50000"/>
                  </a:schemeClr>
                </a:solidFill>
                <a:effectLst/>
                <a:latin typeface="Klein Black" panose="020B0604020202020204" charset="0"/>
              </a:rPr>
              <a:t>Berkarya</a:t>
            </a:r>
            <a:r>
              <a:rPr lang="en-ID" sz="4800" b="1" i="0" dirty="0">
                <a:solidFill>
                  <a:schemeClr val="accent3">
                    <a:lumMod val="50000"/>
                  </a:schemeClr>
                </a:solidFill>
                <a:effectLst/>
                <a:latin typeface="Klein Black" panose="020B0604020202020204" charset="0"/>
              </a:rPr>
              <a:t> (2)</a:t>
            </a:r>
            <a:r>
              <a:rPr lang="en-ID" sz="4800" dirty="0">
                <a:solidFill>
                  <a:schemeClr val="accent3">
                    <a:lumMod val="50000"/>
                  </a:schemeClr>
                </a:solidFill>
                <a:latin typeface="Klein Black" panose="020B0604020202020204" charset="0"/>
              </a:rPr>
              <a:t> </a:t>
            </a:r>
            <a:endParaRPr lang="en-US" sz="4800" dirty="0">
              <a:solidFill>
                <a:schemeClr val="accent3">
                  <a:lumMod val="50000"/>
                </a:schemeClr>
              </a:solidFill>
              <a:latin typeface="Klein Black" panose="020B0604020202020204" charset="0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2266581">
            <a:off x="3660732" y="6706166"/>
            <a:ext cx="1151481" cy="11577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71172D4-4124-414D-97D0-C7B7C2C219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74427"/>
            <a:ext cx="18236017" cy="971939"/>
          </a:xfrm>
          <a:prstGeom prst="rect">
            <a:avLst/>
          </a:prstGeom>
        </p:spPr>
      </p:pic>
      <p:sp>
        <p:nvSpPr>
          <p:cNvPr id="12" name="TextBox 9">
            <a:extLst>
              <a:ext uri="{FF2B5EF4-FFF2-40B4-BE49-F238E27FC236}">
                <a16:creationId xmlns:a16="http://schemas.microsoft.com/office/drawing/2014/main" id="{A2EAB086-C109-4673-B1A5-4AD0FD716708}"/>
              </a:ext>
            </a:extLst>
          </p:cNvPr>
          <p:cNvSpPr txBox="1"/>
          <p:nvPr/>
        </p:nvSpPr>
        <p:spPr>
          <a:xfrm>
            <a:off x="7772400" y="3407695"/>
            <a:ext cx="9419868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ar-QA" sz="6000" b="0" i="0" dirty="0">
                <a:solidFill>
                  <a:srgbClr val="1E3D73"/>
                </a:solidFill>
                <a:effectLst/>
                <a:latin typeface="Adobe Naskh Medium" panose="01010101010101010101" pitchFamily="50" charset="-78"/>
                <a:cs typeface="Adobe Naskh Medium" panose="01010101010101010101" pitchFamily="50" charset="-78"/>
              </a:rPr>
              <a:t>كَذٰلِكَ نَقُصُّ عَلَيْكَ مِنْ اَنْۢبَاۤءِ مَا قَدْ سَبَقَۚ وَقَدْ اٰتَيْنٰكَ مِنْ لَّدُنَّا ذِكْرًا ۚ (٩٩)</a:t>
            </a:r>
            <a:endParaRPr lang="en-US" sz="5400" spc="25" dirty="0">
              <a:solidFill>
                <a:srgbClr val="22524C"/>
              </a:solidFill>
              <a:latin typeface="Adobe Naskh Medium" panose="01010101010101010101" pitchFamily="50" charset="-78"/>
              <a:cs typeface="Adobe Naskh Medium" panose="01010101010101010101" pitchFamily="50" charset="-78"/>
            </a:endParaRPr>
          </a:p>
        </p:txBody>
      </p:sp>
      <p:sp>
        <p:nvSpPr>
          <p:cNvPr id="13" name="AutoShape 5">
            <a:extLst>
              <a:ext uri="{FF2B5EF4-FFF2-40B4-BE49-F238E27FC236}">
                <a16:creationId xmlns:a16="http://schemas.microsoft.com/office/drawing/2014/main" id="{44F2BFDC-D440-40DC-96A1-1C2055C24161}"/>
              </a:ext>
            </a:extLst>
          </p:cNvPr>
          <p:cNvSpPr/>
          <p:nvPr/>
        </p:nvSpPr>
        <p:spPr>
          <a:xfrm rot="70604">
            <a:off x="6461915" y="7909934"/>
            <a:ext cx="9692473" cy="1540732"/>
          </a:xfrm>
          <a:prstGeom prst="rect">
            <a:avLst/>
          </a:prstGeom>
          <a:solidFill>
            <a:srgbClr val="FFE770"/>
          </a:solidFill>
        </p:spPr>
        <p:txBody>
          <a:bodyPr/>
          <a:lstStyle/>
          <a:p>
            <a:pPr algn="ctr"/>
            <a:r>
              <a:rPr lang="en-ID" sz="2400" dirty="0">
                <a:solidFill>
                  <a:srgbClr val="242021"/>
                </a:solidFill>
                <a:latin typeface="Bitter" panose="020B0604020202020204" charset="0"/>
              </a:rPr>
              <a:t>Hikmah yang </a:t>
            </a:r>
            <a:r>
              <a:rPr lang="en-ID" sz="2400" dirty="0" err="1">
                <a:solidFill>
                  <a:srgbClr val="242021"/>
                </a:solidFill>
                <a:latin typeface="Bitter" panose="020B0604020202020204" charset="0"/>
              </a:rPr>
              <a:t>diambil</a:t>
            </a:r>
            <a:r>
              <a:rPr lang="en-ID" sz="2400" dirty="0">
                <a:solidFill>
                  <a:srgbClr val="242021"/>
                </a:solidFill>
                <a:latin typeface="Bitter" panose="020B0604020202020204" charset="0"/>
              </a:rPr>
              <a:t> </a:t>
            </a:r>
            <a:r>
              <a:rPr lang="en-ID" sz="2400" dirty="0" err="1">
                <a:solidFill>
                  <a:srgbClr val="242021"/>
                </a:solidFill>
                <a:latin typeface="Bitter" panose="020B0604020202020204" charset="0"/>
              </a:rPr>
              <a:t>adalah</a:t>
            </a:r>
            <a:r>
              <a:rPr lang="en-ID" sz="2400" dirty="0">
                <a:solidFill>
                  <a:srgbClr val="242021"/>
                </a:solidFill>
                <a:latin typeface="Bitter" panose="020B0604020202020204" charset="0"/>
              </a:rPr>
              <a:t> </a:t>
            </a:r>
            <a:r>
              <a:rPr lang="en-ID" sz="2400" dirty="0" err="1">
                <a:solidFill>
                  <a:srgbClr val="242021"/>
                </a:solidFill>
                <a:latin typeface="Bitter" panose="020B0604020202020204" charset="0"/>
              </a:rPr>
              <a:t>ki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sah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umat</a:t>
            </a:r>
            <a:r>
              <a:rPr lang="en-ID" sz="2400" dirty="0">
                <a:solidFill>
                  <a:srgbClr val="242021"/>
                </a:solidFill>
                <a:latin typeface="Bitter" panose="020B0604020202020204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terdahulu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berupa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pelajaran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,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baik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hal-hal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positif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maupun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negatif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, agar di masa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sekarang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dapat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menjadi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manusia</a:t>
            </a:r>
            <a:r>
              <a:rPr lang="en-ID" sz="2400" b="0" i="0" dirty="0">
                <a:solidFill>
                  <a:srgbClr val="242021"/>
                </a:solidFill>
                <a:effectLst/>
                <a:latin typeface="Bitter" panose="020B0604020202020204" charset="0"/>
              </a:rPr>
              <a:t> yang </a:t>
            </a:r>
            <a:r>
              <a:rPr lang="en-ID" sz="2400" b="0" i="0" dirty="0" err="1">
                <a:solidFill>
                  <a:srgbClr val="242021"/>
                </a:solidFill>
                <a:effectLst/>
                <a:latin typeface="Bitter" panose="020B0604020202020204" charset="0"/>
              </a:rPr>
              <a:t>bermanfaat</a:t>
            </a:r>
            <a:r>
              <a:rPr lang="en-ID" sz="2800" dirty="0">
                <a:latin typeface="Bitter" panose="020B0604020202020204" charset="0"/>
              </a:rPr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CCB7C8D-C001-4915-91B6-E7723E8B7ECA}"/>
              </a:ext>
            </a:extLst>
          </p:cNvPr>
          <p:cNvSpPr txBox="1"/>
          <p:nvPr/>
        </p:nvSpPr>
        <p:spPr>
          <a:xfrm>
            <a:off x="7952739" y="5327432"/>
            <a:ext cx="950595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800" b="0" i="0" dirty="0" err="1">
                <a:solidFill>
                  <a:srgbClr val="242021"/>
                </a:solidFill>
                <a:effectLst/>
                <a:latin typeface="MuseoSans-700"/>
              </a:rPr>
              <a:t>Artinya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useoSans-700"/>
              </a:rPr>
              <a:t>: 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“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Demikianlah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Kami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kisahkan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kepadamu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(Nabi Muhammad)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sebagian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kisah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umat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yang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terdahulu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dan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sungguh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,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telah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Kami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anugerahkan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kepadamu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suatu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peringatan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(Al-Qur’an)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dari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useoSans-300Italic"/>
              </a:rPr>
              <a:t>sisi</a:t>
            </a:r>
            <a:r>
              <a:rPr lang="en-ID" sz="2800" i="1" dirty="0">
                <a:solidFill>
                  <a:srgbClr val="242021"/>
                </a:solidFill>
                <a:latin typeface="MuseoSans-300Italic"/>
              </a:rPr>
              <a:t> 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Kami.”</a:t>
            </a:r>
          </a:p>
          <a:p>
            <a:pPr algn="ctr"/>
            <a:r>
              <a:rPr lang="en-ID" sz="2800" b="0" i="1" dirty="0">
                <a:solidFill>
                  <a:srgbClr val="242021"/>
                </a:solidFill>
                <a:effectLst/>
                <a:latin typeface="MuseoSans-300Italic"/>
              </a:rPr>
              <a:t> 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useoSans-700"/>
              </a:rPr>
              <a:t>(Q.S.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useoSans-700"/>
              </a:rPr>
              <a:t>Tāhā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useoSans-700"/>
              </a:rPr>
              <a:t>/20: 99)</a:t>
            </a:r>
            <a:r>
              <a:rPr lang="en-ID" sz="2800" dirty="0"/>
              <a:t> </a:t>
            </a:r>
          </a:p>
        </p:txBody>
      </p:sp>
      <p:pic>
        <p:nvPicPr>
          <p:cNvPr id="15" name="Picture 6">
            <a:extLst>
              <a:ext uri="{FF2B5EF4-FFF2-40B4-BE49-F238E27FC236}">
                <a16:creationId xmlns:a16="http://schemas.microsoft.com/office/drawing/2014/main" id="{66337FE1-80F3-49EB-974A-3ED117344B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5899119">
            <a:off x="6363606" y="8518578"/>
            <a:ext cx="730254" cy="864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6169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664</Words>
  <Application>Microsoft Office PowerPoint</Application>
  <PresentationFormat>Custom</PresentationFormat>
  <Paragraphs>60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Klein Black</vt:lpstr>
      <vt:lpstr>MuseoSans-700</vt:lpstr>
      <vt:lpstr>Klein Bold</vt:lpstr>
      <vt:lpstr>Calibri</vt:lpstr>
      <vt:lpstr>MuseoSans-300Italic</vt:lpstr>
      <vt:lpstr>Arial</vt:lpstr>
      <vt:lpstr>Microsoft Himalaya</vt:lpstr>
      <vt:lpstr>Adobe Naskh Medium</vt:lpstr>
      <vt:lpstr>ＭＳ Ｐゴシック</vt:lpstr>
      <vt:lpstr>Fredoka One</vt:lpstr>
      <vt:lpstr>Bitter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Hijau Pop Retro Simpel Ilustrasi Belajar Pelajaran Presentasi</dc:title>
  <dc:creator>Kepegawaian</dc:creator>
  <cp:lastModifiedBy>Muhammad Faqih Alim</cp:lastModifiedBy>
  <cp:revision>8</cp:revision>
  <dcterms:created xsi:type="dcterms:W3CDTF">2006-08-16T00:00:00Z</dcterms:created>
  <dcterms:modified xsi:type="dcterms:W3CDTF">2022-08-22T06:54:49Z</dcterms:modified>
  <dc:identifier>DAFJdg6c-zk</dc:identifier>
</cp:coreProperties>
</file>