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63"/>
  </p:notesMasterIdLst>
  <p:sldIdLst>
    <p:sldId id="296" r:id="rId3"/>
    <p:sldId id="297" r:id="rId4"/>
    <p:sldId id="298" r:id="rId5"/>
    <p:sldId id="343" r:id="rId6"/>
    <p:sldId id="344" r:id="rId7"/>
    <p:sldId id="345" r:id="rId8"/>
    <p:sldId id="346" r:id="rId9"/>
    <p:sldId id="347" r:id="rId10"/>
    <p:sldId id="342" r:id="rId11"/>
    <p:sldId id="299" r:id="rId12"/>
    <p:sldId id="348" r:id="rId13"/>
    <p:sldId id="350" r:id="rId14"/>
    <p:sldId id="351" r:id="rId15"/>
    <p:sldId id="349" r:id="rId16"/>
    <p:sldId id="353" r:id="rId17"/>
    <p:sldId id="354" r:id="rId18"/>
    <p:sldId id="355" r:id="rId19"/>
    <p:sldId id="357" r:id="rId20"/>
    <p:sldId id="358" r:id="rId21"/>
    <p:sldId id="359" r:id="rId22"/>
    <p:sldId id="360" r:id="rId23"/>
    <p:sldId id="361" r:id="rId24"/>
    <p:sldId id="363" r:id="rId25"/>
    <p:sldId id="364" r:id="rId26"/>
    <p:sldId id="394" r:id="rId27"/>
    <p:sldId id="395" r:id="rId28"/>
    <p:sldId id="396" r:id="rId29"/>
    <p:sldId id="397" r:id="rId30"/>
    <p:sldId id="398" r:id="rId31"/>
    <p:sldId id="399" r:id="rId32"/>
    <p:sldId id="365" r:id="rId33"/>
    <p:sldId id="366" r:id="rId34"/>
    <p:sldId id="362" r:id="rId35"/>
    <p:sldId id="352" r:id="rId36"/>
    <p:sldId id="367" r:id="rId37"/>
    <p:sldId id="368" r:id="rId38"/>
    <p:sldId id="369" r:id="rId39"/>
    <p:sldId id="370" r:id="rId40"/>
    <p:sldId id="372" r:id="rId41"/>
    <p:sldId id="373" r:id="rId42"/>
    <p:sldId id="371" r:id="rId43"/>
    <p:sldId id="374" r:id="rId44"/>
    <p:sldId id="375" r:id="rId45"/>
    <p:sldId id="376" r:id="rId46"/>
    <p:sldId id="377" r:id="rId47"/>
    <p:sldId id="379" r:id="rId48"/>
    <p:sldId id="380" r:id="rId49"/>
    <p:sldId id="381" r:id="rId50"/>
    <p:sldId id="382" r:id="rId51"/>
    <p:sldId id="383" r:id="rId52"/>
    <p:sldId id="384" r:id="rId53"/>
    <p:sldId id="385" r:id="rId54"/>
    <p:sldId id="386" r:id="rId55"/>
    <p:sldId id="387" r:id="rId56"/>
    <p:sldId id="388" r:id="rId57"/>
    <p:sldId id="390" r:id="rId58"/>
    <p:sldId id="389" r:id="rId59"/>
    <p:sldId id="391" r:id="rId60"/>
    <p:sldId id="392" r:id="rId61"/>
    <p:sldId id="393" r:id="rId6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  <a:srgbClr val="FF7C80"/>
    <a:srgbClr val="CCCC00"/>
    <a:srgbClr val="FF9966"/>
    <a:srgbClr val="993366"/>
    <a:srgbClr val="006600"/>
    <a:srgbClr val="99FF99"/>
    <a:srgbClr val="FF6699"/>
    <a:srgbClr val="34D2CA"/>
    <a:srgbClr val="CDB1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151" autoAdjust="0"/>
  </p:normalViewPr>
  <p:slideViewPr>
    <p:cSldViewPr>
      <p:cViewPr>
        <p:scale>
          <a:sx n="125" d="100"/>
          <a:sy n="125" d="100"/>
        </p:scale>
        <p:origin x="1308" y="3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EC326-A655-436E-B589-A9E66701FBAE}" type="datetimeFigureOut">
              <a:rPr lang="en-ID" smtClean="0"/>
              <a:t>01/08/2022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98D292-F197-49A3-8EA6-8EE5CE32CE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54043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540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13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98419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15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00860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16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20121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17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881158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18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892690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19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44199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20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51937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21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28518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22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262070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23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51127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17760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24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38891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31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32903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32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998827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33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33976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35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654858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37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144282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38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86154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39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333243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40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584113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42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0686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37606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43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617718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48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928026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49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387416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960386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771913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095736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98065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359309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707220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77195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473951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97672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4453482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59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7881867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60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19175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1607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19477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642178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81054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12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91840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04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7010F-C537-8420-9929-387EDD662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17B98-8895-D009-3F0A-78363CDA0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F985C8-0FA3-57A1-A700-C31508DA37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25A1A-B35C-1727-3635-6D2934AF0B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FA774C-3C85-C8AC-B9A4-45C8AF124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F48D69-E384-2CD3-63D5-E982CBBB2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24215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E8C8C-16A4-C1DA-3598-E57CC3034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B99A8D-24D1-5916-6E59-33FB92E0C0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AD809-3385-2DBF-EF2D-CAFC1C7EAC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D9487E-3F48-726B-85E8-A2A15923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D5CAB0-1BFB-DE5B-A78A-5A9DD8A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2AAB11-EB20-0F29-6C29-0E303C75E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9833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22D62-923F-7821-87C0-8C51D1DF9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83EDEA-D969-E1D9-900A-515DD93811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68961-70F0-05A9-8D05-27ABFB0779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0AD682-3BF7-61F4-5665-0C08876B5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9E585-A340-7AFF-41EA-AADC95D6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5799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680BE5-5B5E-D597-12CB-F04EA08C4C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7C9EF7-C14C-8006-A576-FB8F78CFEA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D19E82-379C-9F2D-7F21-1CBD73AC5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7F0D5-C50C-F45F-95C7-2C272B20D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818A04-75CF-EF6E-BCDA-CC08842B7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31459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317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35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7207E-D29C-677A-1D55-972F0DFCA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66075B-B383-FFB9-FD4B-02B047C2A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6DD81-DA16-DA55-C1DD-DEF3A7890D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21185C-8A2D-D7D3-48B2-CB49D61B8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367E27-761C-D16B-6EA8-85AAA2E04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70449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DA801-727C-82B7-AF53-2E538792B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98D113-F870-435C-6BA4-EDBC0C4AA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7CB42-8641-A9DB-5F01-D04A90DC1C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BC2165-7BA0-F6D4-1D49-35B8A338A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C2FCA-01D7-0BF0-3742-F3E3F77F0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74373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65DAD-2003-C8B6-6319-7088CE2AF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DEA9F3-877B-0C23-8F7F-F37F188EB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4449C3-02A2-79BE-5A3A-7A222AC559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769A5-5778-14E7-7590-699955383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222F06-9D11-668E-8179-1BE53D303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67201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33C7B-CBDF-A1F6-D67C-0FC44259F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B6503-815C-C4B5-BA02-574E283500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6E758-D368-97C2-A0B3-3561336B11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58762-F114-C4E0-5B3C-6F45D231AD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6F12F-C4F6-D4EA-C2E7-2EC24558A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A6AA7-E99B-B6F5-C78B-421758C7E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0572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33FBE-40DD-9BEA-12E6-332D06EFB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19C5C-24AB-8194-EE9F-3B53367D7A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D3B9D7-23D0-7F1A-38C3-6DAB5DB0C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75869E-80C1-FDA0-20FA-1A7BA9A89B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6FF46F-6123-7C31-694B-62E3F36E5A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15F44B-28E9-20FD-0A12-AFBE6341D3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52A00A-ACFD-66BB-60A7-2ABE430D8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A71E91-F5A7-CF9C-04EE-B098CB53A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2508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EF747-7E6F-6DEE-24D4-17F925F60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D40EF8-63DA-1206-E5C9-EE54C3C625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61389D-90F9-7805-189E-6D7A81D78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1FA6D6-77DB-31B8-6459-2248D513F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49269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15EA1E-CC21-D53A-1D4D-368AAE6B8F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D2CD4450-F255-432B-AB80-ADC535FE51F8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9593E6-83A9-51B9-A10F-2D0663479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B4D79-DF43-4004-14AA-7D28D4953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BBAE0E4-6F60-482A-B7BB-07888ED132F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607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68B764-DAF0-D1FF-BD9A-11395B26E3D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712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F2287F1-F6FA-37A6-8E43-48CEC110F91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C27091-1666-260E-FB9A-3699DCB3669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922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tif"/><Relationship Id="rId4" Type="http://schemas.openxmlformats.org/officeDocument/2006/relationships/image" Target="../media/image27.t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t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11">
            <a:extLst>
              <a:ext uri="{FF2B5EF4-FFF2-40B4-BE49-F238E27FC236}">
                <a16:creationId xmlns:a16="http://schemas.microsoft.com/office/drawing/2014/main" id="{9C9CEE44-1696-6453-CAEB-794FB67D2170}"/>
              </a:ext>
            </a:extLst>
          </p:cNvPr>
          <p:cNvSpPr txBox="1">
            <a:spLocks/>
          </p:cNvSpPr>
          <p:nvPr/>
        </p:nvSpPr>
        <p:spPr>
          <a:xfrm>
            <a:off x="3429000" y="1657350"/>
            <a:ext cx="5406342" cy="826830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>
                <a:solidFill>
                  <a:schemeClr val="accent4"/>
                </a:solidFill>
                <a:cs typeface="Arial" pitchFamily="34" charset="0"/>
              </a:rPr>
              <a:t>INFORMATIKA</a:t>
            </a:r>
          </a:p>
        </p:txBody>
      </p:sp>
      <p:cxnSp>
        <p:nvCxnSpPr>
          <p:cNvPr id="12" name="直線コネクタ 9">
            <a:extLst>
              <a:ext uri="{FF2B5EF4-FFF2-40B4-BE49-F238E27FC236}">
                <a16:creationId xmlns:a16="http://schemas.microsoft.com/office/drawing/2014/main" id="{30E8FAD9-134C-AB40-E103-98CC4F816075}"/>
              </a:ext>
            </a:extLst>
          </p:cNvPr>
          <p:cNvCxnSpPr/>
          <p:nvPr/>
        </p:nvCxnSpPr>
        <p:spPr>
          <a:xfrm>
            <a:off x="3844201" y="2343150"/>
            <a:ext cx="4670534" cy="0"/>
          </a:xfrm>
          <a:prstGeom prst="line">
            <a:avLst/>
          </a:prstGeom>
          <a:noFill/>
          <a:ln w="12700" cap="flat" cmpd="sng" algn="ctr">
            <a:solidFill>
              <a:schemeClr val="accent6"/>
            </a:solidFill>
            <a:prstDash val="solid"/>
          </a:ln>
          <a:effectLst/>
        </p:spPr>
      </p:cxnSp>
      <p:sp>
        <p:nvSpPr>
          <p:cNvPr id="13" name="タイトル 1">
            <a:extLst>
              <a:ext uri="{FF2B5EF4-FFF2-40B4-BE49-F238E27FC236}">
                <a16:creationId xmlns:a16="http://schemas.microsoft.com/office/drawing/2014/main" id="{96A0EAF7-0949-F3E7-AAFF-8BA071352C2B}"/>
              </a:ext>
            </a:extLst>
          </p:cNvPr>
          <p:cNvSpPr txBox="1">
            <a:spLocks/>
          </p:cNvSpPr>
          <p:nvPr/>
        </p:nvSpPr>
        <p:spPr>
          <a:xfrm>
            <a:off x="350520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6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976CB6-2800-D4D0-11C2-3764518529EB}"/>
              </a:ext>
            </a:extLst>
          </p:cNvPr>
          <p:cNvSpPr/>
          <p:nvPr/>
        </p:nvSpPr>
        <p:spPr>
          <a:xfrm>
            <a:off x="4896594" y="2408679"/>
            <a:ext cx="251601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SMP/MTs </a:t>
            </a:r>
            <a:r>
              <a:rPr lang="en-US" sz="1600" b="1">
                <a:solidFill>
                  <a:schemeClr val="bg1">
                    <a:lumMod val="50000"/>
                  </a:schemeClr>
                </a:solidFill>
              </a:rPr>
              <a:t>KELAS VII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3106212F-A9CC-3A5B-0275-9E071FBBD422}"/>
              </a:ext>
            </a:extLst>
          </p:cNvPr>
          <p:cNvSpPr/>
          <p:nvPr/>
        </p:nvSpPr>
        <p:spPr>
          <a:xfrm>
            <a:off x="698555" y="538425"/>
            <a:ext cx="2501845" cy="3549767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DD638AC-7E95-320E-7F73-2C90D0DD98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644928"/>
              </p:ext>
            </p:extLst>
          </p:nvPr>
        </p:nvGraphicFramePr>
        <p:xfrm>
          <a:off x="702101" y="627321"/>
          <a:ext cx="2421258" cy="3460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4724046" imgH="6753176" progId="Acrobat.Document.DC">
                  <p:embed/>
                </p:oleObj>
              </mc:Choice>
              <mc:Fallback>
                <p:oleObj name="Acrobat Document" r:id="rId3" imgW="4724046" imgH="6753176" progId="Acrobat.Document.DC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BC8A6D7-FB54-8B9A-5474-4F58A24AE7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2101" y="627321"/>
                        <a:ext cx="2421258" cy="3460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17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28AE6C1-C846-42E6-9C07-D0CAF62D1F43}"/>
              </a:ext>
            </a:extLst>
          </p:cNvPr>
          <p:cNvGrpSpPr/>
          <p:nvPr/>
        </p:nvGrpSpPr>
        <p:grpSpPr>
          <a:xfrm>
            <a:off x="533400" y="209550"/>
            <a:ext cx="8077200" cy="2708434"/>
            <a:chOff x="533400" y="209550"/>
            <a:chExt cx="8077200" cy="270843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533400" y="609660"/>
              <a:ext cx="8077200" cy="2308324"/>
            </a:xfrm>
            <a:prstGeom prst="rect">
              <a:avLst/>
            </a:prstGeom>
            <a:ln>
              <a:solidFill>
                <a:schemeClr val="accent3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i="1" dirty="0"/>
                <a:t>Menu bar </a:t>
              </a:r>
              <a:r>
                <a:rPr lang="en-US" dirty="0" err="1"/>
                <a:t>terdiri</a:t>
              </a:r>
              <a:r>
                <a:rPr lang="en-US" dirty="0"/>
                <a:t> </a:t>
              </a:r>
              <a:r>
                <a:rPr lang="en-US" dirty="0" err="1"/>
                <a:t>atas</a:t>
              </a:r>
              <a:r>
                <a:rPr lang="en-US" dirty="0"/>
                <a:t> </a:t>
              </a:r>
              <a:r>
                <a:rPr lang="en-US" dirty="0" err="1"/>
                <a:t>beberapa</a:t>
              </a:r>
              <a:r>
                <a:rPr lang="en-US" dirty="0"/>
                <a:t> </a:t>
              </a:r>
              <a:r>
                <a:rPr lang="en-US" dirty="0" err="1"/>
                <a:t>bagian</a:t>
              </a:r>
              <a:r>
                <a:rPr lang="en-US" dirty="0"/>
                <a:t>, </a:t>
              </a:r>
              <a:r>
                <a:rPr lang="en-US" dirty="0" err="1"/>
                <a:t>yaitu</a:t>
              </a:r>
              <a:r>
                <a:rPr lang="en-US" dirty="0"/>
                <a:t> </a:t>
              </a:r>
              <a:r>
                <a:rPr lang="en-US" dirty="0" err="1"/>
                <a:t>tombol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memilih</a:t>
              </a:r>
              <a:r>
                <a:rPr lang="en-US" dirty="0"/>
                <a:t> </a:t>
              </a:r>
              <a:r>
                <a:rPr lang="en-US" dirty="0" err="1"/>
                <a:t>bahasa</a:t>
              </a:r>
              <a:r>
                <a:rPr lang="en-US" dirty="0"/>
                <a:t> yang </a:t>
              </a:r>
              <a:r>
                <a:rPr lang="en-US" dirty="0" err="1"/>
                <a:t>digunakan</a:t>
              </a:r>
              <a:r>
                <a:rPr lang="en-US" dirty="0"/>
                <a:t>, </a:t>
              </a:r>
              <a:r>
                <a:rPr lang="en-US" dirty="0" err="1"/>
                <a:t>serta</a:t>
              </a:r>
              <a:r>
                <a:rPr lang="en-US" dirty="0"/>
                <a:t> menu File, Edit, dan Tutorial.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Menu File </a:t>
              </a:r>
              <a:r>
                <a:rPr lang="en-US" dirty="0" err="1"/>
                <a:t>mempunyai</a:t>
              </a:r>
              <a:r>
                <a:rPr lang="en-US" dirty="0"/>
                <a:t> </a:t>
              </a:r>
              <a:r>
                <a:rPr lang="en-US" dirty="0" err="1"/>
                <a:t>perintah</a:t>
              </a:r>
              <a:r>
                <a:rPr lang="en-US" dirty="0"/>
                <a:t> New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memulai</a:t>
              </a:r>
              <a:r>
                <a:rPr lang="en-US" dirty="0"/>
                <a:t> </a:t>
              </a:r>
              <a:r>
                <a:rPr lang="en-US" dirty="0" err="1"/>
                <a:t>proyek</a:t>
              </a:r>
              <a:r>
                <a:rPr lang="en-US" dirty="0"/>
                <a:t>, </a:t>
              </a:r>
              <a:r>
                <a:rPr lang="en-US" dirty="0" err="1"/>
                <a:t>perintah</a:t>
              </a:r>
              <a:r>
                <a:rPr lang="en-US" dirty="0"/>
                <a:t> Load from your computer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membuka</a:t>
              </a:r>
              <a:r>
                <a:rPr lang="en-US" dirty="0"/>
                <a:t> </a:t>
              </a:r>
              <a:r>
                <a:rPr lang="en-US" dirty="0" err="1"/>
                <a:t>proyek</a:t>
              </a:r>
              <a:r>
                <a:rPr lang="en-US" dirty="0"/>
                <a:t> yang </a:t>
              </a:r>
              <a:r>
                <a:rPr lang="en-US" dirty="0" err="1"/>
                <a:t>sudah</a:t>
              </a:r>
              <a:r>
                <a:rPr lang="en-US" dirty="0"/>
                <a:t> </a:t>
              </a:r>
              <a:r>
                <a:rPr lang="en-US" dirty="0" err="1"/>
                <a:t>pernah</a:t>
              </a:r>
              <a:r>
                <a:rPr lang="en-US" dirty="0"/>
                <a:t> </a:t>
              </a:r>
              <a:r>
                <a:rPr lang="en-US" dirty="0" err="1"/>
                <a:t>dikerjakan</a:t>
              </a:r>
              <a:r>
                <a:rPr lang="en-US" dirty="0"/>
                <a:t>, dan </a:t>
              </a:r>
              <a:r>
                <a:rPr lang="en-US" dirty="0" err="1"/>
                <a:t>perintah</a:t>
              </a:r>
              <a:r>
                <a:rPr lang="en-US" dirty="0"/>
                <a:t> Save to your computer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menyimpan</a:t>
              </a:r>
              <a:r>
                <a:rPr lang="en-US" dirty="0"/>
                <a:t> </a:t>
              </a:r>
              <a:r>
                <a:rPr lang="en-US" dirty="0" err="1"/>
                <a:t>proyek</a:t>
              </a:r>
              <a:r>
                <a:rPr lang="en-US" dirty="0"/>
                <a:t> yang </a:t>
              </a:r>
              <a:r>
                <a:rPr lang="en-US" dirty="0" err="1"/>
                <a:t>sedang</a:t>
              </a:r>
              <a:r>
                <a:rPr lang="en-US" dirty="0"/>
                <a:t> </a:t>
              </a:r>
              <a:r>
                <a:rPr lang="en-US" dirty="0" err="1"/>
                <a:t>dikerjakan</a:t>
              </a:r>
              <a:r>
                <a:rPr lang="en-US" dirty="0"/>
                <a:t>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Menu Edit </a:t>
              </a:r>
              <a:r>
                <a:rPr lang="en-US" dirty="0" err="1"/>
                <a:t>mempunyai</a:t>
              </a:r>
              <a:r>
                <a:rPr lang="en-US" dirty="0"/>
                <a:t> </a:t>
              </a:r>
              <a:r>
                <a:rPr lang="en-US" dirty="0" err="1"/>
                <a:t>perintah</a:t>
              </a:r>
              <a:r>
                <a:rPr lang="en-US" dirty="0"/>
                <a:t> Restore dan Turn on Turbo Mode.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dirty="0"/>
                <a:t>M</a:t>
              </a:r>
              <a:r>
                <a:rPr lang="en-US" dirty="0" err="1"/>
                <a:t>enu</a:t>
              </a:r>
              <a:r>
                <a:rPr lang="en-US" dirty="0"/>
                <a:t> Tutorial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mengakses</a:t>
              </a:r>
              <a:r>
                <a:rPr lang="en-US" dirty="0"/>
                <a:t> </a:t>
              </a:r>
              <a:r>
                <a:rPr lang="en-US" dirty="0" err="1"/>
                <a:t>berbagai</a:t>
              </a:r>
              <a:r>
                <a:rPr lang="en-US" dirty="0"/>
                <a:t> tutorial yang </a:t>
              </a:r>
              <a:r>
                <a:rPr lang="en-US" dirty="0" err="1"/>
                <a:t>tersedia</a:t>
              </a:r>
              <a:r>
                <a:rPr lang="en-US" dirty="0"/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793EC3D-0CDC-4461-B6AD-E219684570C6}"/>
                </a:ext>
              </a:extLst>
            </p:cNvPr>
            <p:cNvSpPr txBox="1"/>
            <p:nvPr/>
          </p:nvSpPr>
          <p:spPr>
            <a:xfrm>
              <a:off x="533400" y="209550"/>
              <a:ext cx="2269944" cy="400110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a. Menu Bar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500B577-38DC-47DD-951A-535636C4442C}"/>
              </a:ext>
            </a:extLst>
          </p:cNvPr>
          <p:cNvGrpSpPr/>
          <p:nvPr/>
        </p:nvGrpSpPr>
        <p:grpSpPr>
          <a:xfrm>
            <a:off x="533400" y="3077110"/>
            <a:ext cx="8077200" cy="1323440"/>
            <a:chOff x="533400" y="2937851"/>
            <a:chExt cx="8077200" cy="13234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F6D672-5B96-4F42-9ACD-4586FD97B89F}"/>
                </a:ext>
              </a:extLst>
            </p:cNvPr>
            <p:cNvSpPr/>
            <p:nvPr/>
          </p:nvSpPr>
          <p:spPr>
            <a:xfrm>
              <a:off x="533400" y="3337961"/>
              <a:ext cx="8077200" cy="923330"/>
            </a:xfrm>
            <a:prstGeom prst="rect">
              <a:avLst/>
            </a:prstGeom>
            <a:ln>
              <a:solidFill>
                <a:schemeClr val="accent6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/>
                <a:t>Tombol</a:t>
              </a:r>
              <a:r>
                <a:rPr lang="en-US" dirty="0"/>
                <a:t> Go (</a:t>
              </a:r>
              <a:r>
                <a:rPr lang="en-US" dirty="0" err="1"/>
                <a:t>simbol</a:t>
              </a:r>
              <a:r>
                <a:rPr lang="en-US" dirty="0"/>
                <a:t> </a:t>
              </a:r>
              <a:r>
                <a:rPr lang="en-US" dirty="0" err="1"/>
                <a:t>bendera</a:t>
              </a:r>
              <a:r>
                <a:rPr lang="en-US" dirty="0"/>
                <a:t>)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menjalankan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ada</a:t>
              </a:r>
              <a:r>
                <a:rPr lang="en-US" dirty="0"/>
                <a:t> di </a:t>
              </a:r>
              <a:r>
                <a:rPr lang="en-US" i="1" dirty="0"/>
                <a:t>script area</a:t>
              </a:r>
              <a:r>
                <a:rPr lang="en-US" dirty="0"/>
                <a:t>, </a:t>
              </a:r>
              <a:r>
                <a:rPr lang="en-US" dirty="0" err="1"/>
                <a:t>sedangkan</a:t>
              </a:r>
              <a:r>
                <a:rPr lang="en-US" dirty="0"/>
                <a:t> </a:t>
              </a:r>
              <a:r>
                <a:rPr lang="en-US" dirty="0" err="1"/>
                <a:t>tombol</a:t>
              </a:r>
              <a:r>
                <a:rPr lang="en-US" dirty="0"/>
                <a:t> Stop (</a:t>
              </a:r>
              <a:r>
                <a:rPr lang="en-US" dirty="0" err="1"/>
                <a:t>simbol</a:t>
              </a:r>
              <a:r>
                <a:rPr lang="en-US" dirty="0"/>
                <a:t> </a:t>
              </a:r>
              <a:r>
                <a:rPr lang="en-US" dirty="0" err="1"/>
                <a:t>segi</a:t>
              </a:r>
              <a:r>
                <a:rPr lang="en-US" dirty="0"/>
                <a:t> </a:t>
              </a:r>
              <a:r>
                <a:rPr lang="en-US" dirty="0" err="1"/>
                <a:t>enam</a:t>
              </a:r>
              <a:r>
                <a:rPr lang="en-US" dirty="0"/>
                <a:t>)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menghentikan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sedang</a:t>
              </a:r>
              <a:r>
                <a:rPr lang="en-US" dirty="0"/>
                <a:t> </a:t>
              </a:r>
              <a:r>
                <a:rPr lang="en-US" dirty="0" err="1"/>
                <a:t>dijalankan</a:t>
              </a:r>
              <a:r>
                <a:rPr lang="en-US" dirty="0"/>
                <a:t>.</a:t>
              </a:r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A03DE7A-A27B-4713-A148-A9239731F9B1}"/>
                </a:ext>
              </a:extLst>
            </p:cNvPr>
            <p:cNvSpPr txBox="1"/>
            <p:nvPr/>
          </p:nvSpPr>
          <p:spPr>
            <a:xfrm>
              <a:off x="533400" y="2937851"/>
              <a:ext cx="2895600" cy="400110"/>
            </a:xfrm>
            <a:prstGeom prst="rect">
              <a:avLst/>
            </a:prstGeom>
            <a:solidFill>
              <a:schemeClr val="accent6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b.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Tombol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Go dan Stop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069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9FB2AC9-862A-4AA1-84F3-591DE93DA177}"/>
              </a:ext>
            </a:extLst>
          </p:cNvPr>
          <p:cNvGrpSpPr/>
          <p:nvPr/>
        </p:nvGrpSpPr>
        <p:grpSpPr>
          <a:xfrm>
            <a:off x="5553830" y="434167"/>
            <a:ext cx="3590170" cy="4134989"/>
            <a:chOff x="5553830" y="434167"/>
            <a:chExt cx="3590170" cy="413498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253A2B6-8318-4E2F-BB9A-E033AB2D5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830" y="434167"/>
              <a:ext cx="1858608" cy="388348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3DBDA9-1D30-4C0E-98AE-9BB0552C2A2B}"/>
                </a:ext>
              </a:extLst>
            </p:cNvPr>
            <p:cNvSpPr txBox="1"/>
            <p:nvPr/>
          </p:nvSpPr>
          <p:spPr>
            <a:xfrm>
              <a:off x="7285392" y="3661216"/>
              <a:ext cx="185860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i="1" dirty="0">
                  <a:latin typeface="Calibri" panose="020F0502020204030204" pitchFamily="34" charset="0"/>
                </a:rPr>
                <a:t>Block palette </a:t>
              </a:r>
              <a:r>
                <a:rPr lang="id-ID" sz="1500" b="1" dirty="0">
                  <a:latin typeface="Calibri" panose="020F0502020204030204" pitchFamily="34" charset="0"/>
                </a:rPr>
                <a:t>merupakan tempat blok kode berada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68D873-7235-4946-B37E-D4ECF19CAD72}"/>
                </a:ext>
              </a:extLst>
            </p:cNvPr>
            <p:cNvSpPr txBox="1"/>
            <p:nvPr/>
          </p:nvSpPr>
          <p:spPr>
            <a:xfrm>
              <a:off x="5860468" y="4322935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1000" y="414447"/>
            <a:ext cx="4793701" cy="3816430"/>
            <a:chOff x="381000" y="414447"/>
            <a:chExt cx="4793701" cy="381643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381000" y="814557"/>
              <a:ext cx="4793701" cy="3416320"/>
            </a:xfrm>
            <a:prstGeom prst="rect">
              <a:avLst/>
            </a:prstGeom>
            <a:ln>
              <a:solidFill>
                <a:schemeClr val="accent5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/>
                <a:t>Tombol</a:t>
              </a:r>
              <a:r>
                <a:rPr lang="en-US" dirty="0"/>
                <a:t> </a:t>
              </a:r>
              <a:r>
                <a:rPr lang="en-US" dirty="0" err="1"/>
                <a:t>pengaturan</a:t>
              </a:r>
              <a:r>
                <a:rPr lang="en-US" dirty="0"/>
                <a:t> </a:t>
              </a:r>
              <a:r>
                <a:rPr lang="en-US" dirty="0" err="1"/>
                <a:t>jendela</a:t>
              </a:r>
              <a:r>
                <a:rPr lang="en-US" dirty="0"/>
                <a:t> </a:t>
              </a:r>
              <a:r>
                <a:rPr lang="en-US" dirty="0" err="1"/>
                <a:t>terdiri</a:t>
              </a:r>
              <a:r>
                <a:rPr lang="en-US" dirty="0"/>
                <a:t> </a:t>
              </a:r>
              <a:r>
                <a:rPr lang="en-US" dirty="0" err="1"/>
                <a:t>atas</a:t>
              </a:r>
              <a:r>
                <a:rPr lang="en-US" dirty="0"/>
                <a:t> </a:t>
              </a:r>
              <a:r>
                <a:rPr lang="en-US" dirty="0" err="1"/>
                <a:t>tiga</a:t>
              </a:r>
              <a:r>
                <a:rPr lang="en-US" dirty="0"/>
                <a:t> </a:t>
              </a:r>
              <a:r>
                <a:rPr lang="en-US" dirty="0" err="1"/>
                <a:t>tombol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tiga</a:t>
              </a:r>
              <a:r>
                <a:rPr lang="en-US" dirty="0"/>
                <a:t> </a:t>
              </a:r>
              <a:r>
                <a:rPr lang="en-US" dirty="0" err="1"/>
                <a:t>bentuk</a:t>
              </a:r>
              <a:r>
                <a:rPr lang="en-US" dirty="0"/>
                <a:t> </a:t>
              </a:r>
              <a:r>
                <a:rPr lang="en-US" dirty="0" err="1"/>
                <a:t>tampilan</a:t>
              </a:r>
              <a:r>
                <a:rPr lang="en-US" dirty="0"/>
                <a:t> yang </a:t>
              </a:r>
              <a:r>
                <a:rPr lang="en-US" dirty="0" err="1"/>
                <a:t>berbeda</a:t>
              </a:r>
              <a:r>
                <a:rPr lang="en-US" dirty="0"/>
                <a:t>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/>
                <a:t>Mulai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dirty="0" err="1"/>
                <a:t>kiri</a:t>
              </a:r>
              <a:r>
                <a:rPr lang="en-US" dirty="0"/>
                <a:t>, </a:t>
              </a:r>
              <a:r>
                <a:rPr lang="en-US" dirty="0" err="1"/>
                <a:t>tombol</a:t>
              </a:r>
              <a:r>
                <a:rPr lang="en-US" dirty="0"/>
                <a:t> </a:t>
              </a:r>
              <a:r>
                <a:rPr lang="en-US" dirty="0" err="1"/>
                <a:t>pertama</a:t>
              </a:r>
              <a:r>
                <a:rPr lang="en-US" dirty="0"/>
                <a:t>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menampilkan</a:t>
              </a:r>
              <a:r>
                <a:rPr lang="en-US" dirty="0"/>
                <a:t> </a:t>
              </a:r>
              <a:r>
                <a:rPr lang="en-US" dirty="0" err="1"/>
                <a:t>bagian</a:t>
              </a:r>
              <a:r>
                <a:rPr lang="en-US" dirty="0"/>
                <a:t> </a:t>
              </a:r>
              <a:r>
                <a:rPr lang="en-US" i="1" dirty="0"/>
                <a:t>script area</a:t>
              </a:r>
              <a:r>
                <a:rPr lang="en-US" dirty="0"/>
                <a:t> yang </a:t>
              </a:r>
              <a:r>
                <a:rPr lang="en-US" dirty="0" err="1"/>
                <a:t>lebih</a:t>
              </a:r>
              <a:r>
                <a:rPr lang="en-US" dirty="0"/>
                <a:t> </a:t>
              </a:r>
              <a:r>
                <a:rPr lang="en-US" dirty="0" err="1"/>
                <a:t>besar</a:t>
              </a:r>
              <a:r>
                <a:rPr lang="id-ID" dirty="0"/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dirty="0"/>
                <a:t>T</a:t>
              </a:r>
              <a:r>
                <a:rPr lang="en-US" dirty="0" err="1"/>
                <a:t>ombol</a:t>
              </a:r>
              <a:r>
                <a:rPr lang="en-US" dirty="0"/>
                <a:t> </a:t>
              </a:r>
              <a:r>
                <a:rPr lang="en-US" dirty="0" err="1"/>
                <a:t>kedua</a:t>
              </a:r>
              <a:r>
                <a:rPr lang="en-US" dirty="0"/>
                <a:t>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menampilkan</a:t>
              </a:r>
              <a:r>
                <a:rPr lang="en-US" dirty="0"/>
                <a:t> </a:t>
              </a:r>
              <a:r>
                <a:rPr lang="en-US" dirty="0" err="1"/>
                <a:t>bagian</a:t>
              </a:r>
              <a:r>
                <a:rPr lang="en-US" dirty="0"/>
                <a:t> stage yang </a:t>
              </a:r>
              <a:r>
                <a:rPr lang="en-US" dirty="0" err="1"/>
                <a:t>lebih</a:t>
              </a:r>
              <a:r>
                <a:rPr lang="en-US" dirty="0"/>
                <a:t> </a:t>
              </a:r>
              <a:r>
                <a:rPr lang="en-US" dirty="0" err="1"/>
                <a:t>besar</a:t>
              </a:r>
              <a:r>
                <a:rPr lang="id-ID" dirty="0"/>
                <a:t>.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dirty="0"/>
                <a:t>T</a:t>
              </a:r>
              <a:r>
                <a:rPr lang="en-US" dirty="0" err="1"/>
                <a:t>ombol</a:t>
              </a:r>
              <a:r>
                <a:rPr lang="en-US" dirty="0"/>
                <a:t> </a:t>
              </a:r>
              <a:r>
                <a:rPr lang="en-US" dirty="0" err="1"/>
                <a:t>ketiga</a:t>
              </a:r>
              <a:r>
                <a:rPr lang="en-US" dirty="0"/>
                <a:t>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menampilkan</a:t>
              </a:r>
              <a:r>
                <a:rPr lang="en-US" dirty="0"/>
                <a:t> </a:t>
              </a:r>
              <a:r>
                <a:rPr lang="en-US" dirty="0" err="1"/>
                <a:t>bagian</a:t>
              </a:r>
              <a:r>
                <a:rPr lang="en-US" dirty="0"/>
                <a:t> stage </a:t>
              </a:r>
              <a:r>
                <a:rPr lang="en-US" dirty="0" err="1"/>
                <a:t>dengan</a:t>
              </a:r>
              <a:r>
                <a:rPr lang="en-US" dirty="0"/>
                <a:t> mode </a:t>
              </a:r>
              <a:r>
                <a:rPr lang="en-US" i="1" dirty="0"/>
                <a:t>full screen</a:t>
              </a:r>
              <a:r>
                <a:rPr lang="en-US" dirty="0"/>
                <a:t>. </a:t>
              </a:r>
              <a:r>
                <a:rPr lang="en-US" dirty="0" err="1"/>
                <a:t>Tampilan</a:t>
              </a:r>
              <a:r>
                <a:rPr lang="en-US" dirty="0"/>
                <a:t> </a:t>
              </a:r>
              <a:r>
                <a:rPr lang="en-US" dirty="0" err="1"/>
                <a:t>ketiga</a:t>
              </a:r>
              <a:r>
                <a:rPr lang="en-US" dirty="0"/>
                <a:t> </a:t>
              </a:r>
              <a:r>
                <a:rPr lang="en-US" dirty="0" err="1"/>
                <a:t>banyak</a:t>
              </a:r>
              <a:r>
                <a:rPr lang="en-US" dirty="0"/>
                <a:t>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ketika</a:t>
              </a:r>
              <a:r>
                <a:rPr lang="en-US" dirty="0"/>
                <a:t> </a:t>
              </a:r>
              <a:r>
                <a:rPr lang="en-US" dirty="0" err="1"/>
                <a:t>ingin</a:t>
              </a:r>
              <a:r>
                <a:rPr lang="en-US" dirty="0"/>
                <a:t> </a:t>
              </a:r>
              <a:r>
                <a:rPr lang="en-US" dirty="0" err="1"/>
                <a:t>melihat</a:t>
              </a:r>
              <a:r>
                <a:rPr lang="en-US" dirty="0"/>
                <a:t> </a:t>
              </a:r>
              <a:r>
                <a:rPr lang="en-US" dirty="0" err="1"/>
                <a:t>hasil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</a:t>
              </a:r>
              <a:r>
                <a:rPr lang="en-US" dirty="0" err="1"/>
                <a:t>ketika</a:t>
              </a:r>
              <a:r>
                <a:rPr lang="en-US" dirty="0"/>
                <a:t> </a:t>
              </a:r>
              <a:r>
                <a:rPr lang="en-US" dirty="0" err="1"/>
                <a:t>dijalankan</a:t>
              </a:r>
              <a:r>
                <a:rPr lang="en-US" dirty="0"/>
                <a:t>.</a:t>
              </a:r>
              <a:endParaRPr lang="en-ID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D4ABD30-1B0F-42C3-99BC-B731D967E112}"/>
                </a:ext>
              </a:extLst>
            </p:cNvPr>
            <p:cNvSpPr txBox="1"/>
            <p:nvPr/>
          </p:nvSpPr>
          <p:spPr>
            <a:xfrm>
              <a:off x="381000" y="414447"/>
              <a:ext cx="3489758" cy="400110"/>
            </a:xfrm>
            <a:prstGeom prst="rect">
              <a:avLst/>
            </a:prstGeom>
            <a:solidFill>
              <a:schemeClr val="accent5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c. Tombol Pengaturan Jendela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488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0AFFABD-2A83-4E6D-BBAE-6B13712C48CB}"/>
              </a:ext>
            </a:extLst>
          </p:cNvPr>
          <p:cNvGrpSpPr/>
          <p:nvPr/>
        </p:nvGrpSpPr>
        <p:grpSpPr>
          <a:xfrm>
            <a:off x="4830865" y="2454006"/>
            <a:ext cx="3845517" cy="2196765"/>
            <a:chOff x="4830865" y="2454006"/>
            <a:chExt cx="3845517" cy="219676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AE5B2C1-D165-44EE-BDD2-2EB19AD31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0865" y="2454006"/>
              <a:ext cx="3599296" cy="191558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DF4E502-901F-48CB-B4E4-BD00E85EBD82}"/>
                </a:ext>
              </a:extLst>
            </p:cNvPr>
            <p:cNvSpPr txBox="1"/>
            <p:nvPr/>
          </p:nvSpPr>
          <p:spPr>
            <a:xfrm rot="16200000">
              <a:off x="7587722" y="3296445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EBC2A5A-39A5-42E4-B976-7C6E46B8CEA9}"/>
                </a:ext>
              </a:extLst>
            </p:cNvPr>
            <p:cNvSpPr txBox="1"/>
            <p:nvPr/>
          </p:nvSpPr>
          <p:spPr>
            <a:xfrm>
              <a:off x="5201624" y="4327606"/>
              <a:ext cx="307296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i="1" dirty="0">
                  <a:latin typeface="Calibri" panose="020F0502020204030204" pitchFamily="34" charset="0"/>
                </a:rPr>
                <a:t>Tab backdrops</a:t>
              </a:r>
              <a:r>
                <a:rPr lang="en-US" sz="1500" b="1" i="1" dirty="0"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81000" y="254201"/>
            <a:ext cx="3810000" cy="4373937"/>
            <a:chOff x="381000" y="254201"/>
            <a:chExt cx="3810000" cy="437393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381000" y="657820"/>
              <a:ext cx="3810000" cy="3970318"/>
            </a:xfrm>
            <a:prstGeom prst="rect">
              <a:avLst/>
            </a:prstGeom>
            <a:ln>
              <a:solidFill>
                <a:schemeClr val="accent4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i="1" dirty="0"/>
                <a:t>Tab Code</a:t>
              </a:r>
              <a:r>
                <a:rPr lang="en-US" dirty="0"/>
                <a:t> </a:t>
              </a:r>
              <a:r>
                <a:rPr lang="en-US" dirty="0" err="1"/>
                <a:t>atau</a:t>
              </a:r>
              <a:r>
                <a:rPr lang="en-US" dirty="0"/>
                <a:t> </a:t>
              </a:r>
              <a:r>
                <a:rPr lang="en-US" i="1" dirty="0"/>
                <a:t>block palette</a:t>
              </a:r>
              <a:r>
                <a:rPr lang="en-US" dirty="0"/>
                <a:t> (</a:t>
              </a:r>
              <a:r>
                <a:rPr lang="en-US" dirty="0" err="1"/>
                <a:t>palet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) </a:t>
              </a:r>
              <a:r>
                <a:rPr lang="en-US" dirty="0" err="1"/>
                <a:t>terdiri</a:t>
              </a:r>
              <a:r>
                <a:rPr lang="en-US" dirty="0"/>
                <a:t> </a:t>
              </a:r>
              <a:r>
                <a:rPr lang="en-US" dirty="0" err="1"/>
                <a:t>atas</a:t>
              </a:r>
              <a:r>
                <a:rPr lang="en-US" dirty="0"/>
                <a:t> </a:t>
              </a:r>
              <a:r>
                <a:rPr lang="en-US" dirty="0" err="1"/>
                <a:t>blok-blok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dapat</a:t>
              </a:r>
              <a:r>
                <a:rPr lang="en-US" dirty="0"/>
                <a:t> di-</a:t>
              </a:r>
              <a:r>
                <a:rPr lang="en-US" i="1" dirty="0"/>
                <a:t>drag</a:t>
              </a:r>
              <a:r>
                <a:rPr lang="en-US" dirty="0"/>
                <a:t> dan </a:t>
              </a:r>
              <a:r>
                <a:rPr lang="en-US" dirty="0" err="1"/>
                <a:t>ditempatkan</a:t>
              </a:r>
              <a:r>
                <a:rPr lang="en-US" dirty="0"/>
                <a:t> di </a:t>
              </a:r>
              <a:r>
                <a:rPr lang="en-US" i="1" dirty="0"/>
                <a:t>script area</a:t>
              </a:r>
              <a:r>
                <a:rPr lang="en-US" dirty="0"/>
                <a:t>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membuat</a:t>
              </a:r>
              <a:r>
                <a:rPr lang="en-US" dirty="0"/>
                <a:t> </a:t>
              </a:r>
              <a:r>
                <a:rPr lang="en-US" i="1" dirty="0"/>
                <a:t>block palette</a:t>
              </a:r>
              <a:r>
                <a:rPr lang="en-US" dirty="0"/>
                <a:t> </a:t>
              </a:r>
              <a:r>
                <a:rPr lang="en-US" dirty="0" err="1"/>
                <a:t>tidak</a:t>
              </a:r>
              <a:r>
                <a:rPr lang="en-US" dirty="0"/>
                <a:t> </a:t>
              </a:r>
              <a:r>
                <a:rPr lang="en-US" dirty="0" err="1"/>
                <a:t>terlalu</a:t>
              </a:r>
              <a:r>
                <a:rPr lang="en-US" dirty="0"/>
                <a:t> </a:t>
              </a:r>
              <a:r>
                <a:rPr lang="en-US" dirty="0" err="1"/>
                <a:t>besar</a:t>
              </a:r>
              <a:r>
                <a:rPr lang="en-US" dirty="0"/>
                <a:t> dan </a:t>
              </a:r>
              <a:r>
                <a:rPr lang="en-US" dirty="0" err="1"/>
                <a:t>mudah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</a:t>
              </a:r>
              <a:r>
                <a:rPr lang="en-US" dirty="0" err="1"/>
                <a:t>mengelola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ada</a:t>
              </a:r>
              <a:r>
                <a:rPr lang="en-US" dirty="0"/>
                <a:t>,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</a:t>
              </a:r>
              <a:r>
                <a:rPr lang="en-US" dirty="0" err="1"/>
                <a:t>dibagi</a:t>
              </a:r>
              <a:r>
                <a:rPr lang="en-US" dirty="0"/>
                <a:t> </a:t>
              </a:r>
              <a:r>
                <a:rPr lang="en-US" dirty="0" err="1"/>
                <a:t>menjadi</a:t>
              </a:r>
              <a:r>
                <a:rPr lang="en-US" dirty="0"/>
                <a:t> </a:t>
              </a:r>
              <a:r>
                <a:rPr lang="en-US" dirty="0" err="1"/>
                <a:t>beberapa</a:t>
              </a:r>
              <a:r>
                <a:rPr lang="en-US" dirty="0"/>
                <a:t> </a:t>
              </a:r>
              <a:r>
                <a:rPr lang="en-US" dirty="0" err="1"/>
                <a:t>kelompok</a:t>
              </a:r>
              <a:r>
                <a:rPr lang="id-ID" dirty="0"/>
                <a:t>.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Masing-masing </a:t>
              </a:r>
              <a:r>
                <a:rPr lang="en-US" dirty="0" err="1"/>
                <a:t>kelompok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diakses</a:t>
              </a:r>
              <a:r>
                <a:rPr lang="en-US" dirty="0"/>
                <a:t> </a:t>
              </a:r>
              <a:r>
                <a:rPr lang="en-US" dirty="0" err="1"/>
                <a:t>secara</a:t>
              </a:r>
              <a:r>
                <a:rPr lang="en-US" dirty="0"/>
                <a:t> </a:t>
              </a:r>
              <a:r>
                <a:rPr lang="en-US" dirty="0" err="1"/>
                <a:t>cepat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cara</a:t>
              </a:r>
              <a:r>
                <a:rPr lang="en-US" dirty="0"/>
                <a:t> </a:t>
              </a:r>
              <a:r>
                <a:rPr lang="en-US" dirty="0" err="1"/>
                <a:t>mengeklik</a:t>
              </a:r>
              <a:r>
                <a:rPr lang="en-US" dirty="0"/>
                <a:t> </a:t>
              </a:r>
              <a:r>
                <a:rPr lang="en-US" dirty="0" err="1"/>
                <a:t>tombol</a:t>
              </a:r>
              <a:r>
                <a:rPr lang="en-US" dirty="0"/>
                <a:t> yang </a:t>
              </a:r>
              <a:r>
                <a:rPr lang="en-US" dirty="0" err="1"/>
                <a:t>terdapat</a:t>
              </a:r>
              <a:r>
                <a:rPr lang="en-US" dirty="0"/>
                <a:t> di </a:t>
              </a:r>
              <a:r>
                <a:rPr lang="en-US" dirty="0" err="1"/>
                <a:t>bagian</a:t>
              </a:r>
              <a:r>
                <a:rPr lang="en-US" dirty="0"/>
                <a:t> </a:t>
              </a:r>
              <a:r>
                <a:rPr lang="en-US" dirty="0" err="1"/>
                <a:t>kiri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i="1" dirty="0"/>
                <a:t>block palette</a:t>
              </a:r>
              <a:r>
                <a:rPr lang="en-US" dirty="0"/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1E4638D-AB92-4D06-A589-689E094B518D}"/>
                </a:ext>
              </a:extLst>
            </p:cNvPr>
            <p:cNvSpPr txBox="1"/>
            <p:nvPr/>
          </p:nvSpPr>
          <p:spPr>
            <a:xfrm>
              <a:off x="609600" y="254201"/>
              <a:ext cx="3352800" cy="400110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d.</a:t>
              </a:r>
              <a:r>
                <a:rPr lang="id-ID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Tab Code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atau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Block Palette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464191" y="262873"/>
            <a:ext cx="4451209" cy="2145764"/>
            <a:chOff x="4464191" y="262873"/>
            <a:chExt cx="4451209" cy="214576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F6D672-5B96-4F42-9ACD-4586FD97B89F}"/>
                </a:ext>
              </a:extLst>
            </p:cNvPr>
            <p:cNvSpPr/>
            <p:nvPr/>
          </p:nvSpPr>
          <p:spPr>
            <a:xfrm>
              <a:off x="4464191" y="654311"/>
              <a:ext cx="4451209" cy="1754326"/>
            </a:xfrm>
            <a:prstGeom prst="rect">
              <a:avLst/>
            </a:prstGeom>
            <a:ln>
              <a:solidFill>
                <a:srgbClr val="00B050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i="1" dirty="0"/>
                <a:t>Tab Backdrops</a:t>
              </a:r>
              <a:r>
                <a:rPr lang="en-US" dirty="0"/>
                <a:t> </a:t>
              </a:r>
              <a:r>
                <a:rPr lang="en-US" dirty="0" err="1"/>
                <a:t>ditempatkan</a:t>
              </a:r>
              <a:r>
                <a:rPr lang="en-US" dirty="0"/>
                <a:t> di tab bar dan </a:t>
              </a:r>
              <a:r>
                <a:rPr lang="en-US" dirty="0" err="1"/>
                <a:t>akan</a:t>
              </a:r>
              <a:r>
                <a:rPr lang="en-US" dirty="0"/>
                <a:t> </a:t>
              </a:r>
              <a:r>
                <a:rPr lang="en-US" dirty="0" err="1"/>
                <a:t>muncul</a:t>
              </a:r>
              <a:r>
                <a:rPr lang="en-US" dirty="0"/>
                <a:t> </a:t>
              </a:r>
              <a:r>
                <a:rPr lang="en-US" dirty="0" err="1"/>
                <a:t>jika</a:t>
              </a:r>
              <a:r>
                <a:rPr lang="en-US" dirty="0"/>
                <a:t> </a:t>
              </a:r>
              <a:r>
                <a:rPr lang="en-US" dirty="0" err="1"/>
                <a:t>kita</a:t>
              </a:r>
              <a:r>
                <a:rPr lang="en-US" dirty="0"/>
                <a:t> </a:t>
              </a:r>
              <a:r>
                <a:rPr lang="en-US" dirty="0" err="1"/>
                <a:t>memilih</a:t>
              </a:r>
              <a:r>
                <a:rPr lang="en-US" dirty="0"/>
                <a:t> backdrop yang </a:t>
              </a:r>
              <a:r>
                <a:rPr lang="en-US" dirty="0" err="1"/>
                <a:t>ada</a:t>
              </a:r>
              <a:r>
                <a:rPr lang="en-US" dirty="0"/>
                <a:t> di </a:t>
              </a:r>
              <a:r>
                <a:rPr lang="en-US" i="1" dirty="0"/>
                <a:t>stage pane</a:t>
              </a:r>
              <a:r>
                <a:rPr lang="en-US" dirty="0"/>
                <a:t>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Tab Backdrops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menampilkan</a:t>
              </a:r>
              <a:r>
                <a:rPr lang="en-US" dirty="0"/>
                <a:t> </a:t>
              </a:r>
              <a:r>
                <a:rPr lang="en-US" i="1" dirty="0"/>
                <a:t>paint editor</a:t>
              </a:r>
              <a:r>
                <a:rPr lang="en-US" dirty="0"/>
                <a:t> yang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dirty="0" err="1"/>
                <a:t>gambar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i="1" dirty="0"/>
                <a:t>backdrop</a:t>
              </a:r>
              <a:r>
                <a:rPr lang="en-US" dirty="0"/>
                <a:t>. </a:t>
              </a:r>
              <a:endParaRPr lang="en-ID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DFC220A-83F9-45A2-A260-6C561EA6F3F5}"/>
                </a:ext>
              </a:extLst>
            </p:cNvPr>
            <p:cNvSpPr txBox="1"/>
            <p:nvPr/>
          </p:nvSpPr>
          <p:spPr>
            <a:xfrm>
              <a:off x="5502171" y="262873"/>
              <a:ext cx="2227531" cy="400110"/>
            </a:xfrm>
            <a:prstGeom prst="rect">
              <a:avLst/>
            </a:prstGeom>
            <a:solidFill>
              <a:srgbClr val="00B050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e.</a:t>
              </a:r>
              <a:r>
                <a:rPr lang="id-ID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Tab Backdrops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936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AE0807A-5A58-43FA-BDD6-AA94D73209D2}"/>
              </a:ext>
            </a:extLst>
          </p:cNvPr>
          <p:cNvGrpSpPr/>
          <p:nvPr/>
        </p:nvGrpSpPr>
        <p:grpSpPr>
          <a:xfrm>
            <a:off x="4834128" y="666750"/>
            <a:ext cx="4183571" cy="3814768"/>
            <a:chOff x="4834128" y="666750"/>
            <a:chExt cx="4183571" cy="381476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984E251-AD41-4BC0-8F46-9828B734D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4128" y="666750"/>
              <a:ext cx="3928872" cy="2984529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DF4E502-901F-48CB-B4E4-BD00E85EBD82}"/>
                </a:ext>
              </a:extLst>
            </p:cNvPr>
            <p:cNvSpPr txBox="1"/>
            <p:nvPr/>
          </p:nvSpPr>
          <p:spPr>
            <a:xfrm>
              <a:off x="7086600" y="3666289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EBC2A5A-39A5-42E4-B976-7C6E46B8CEA9}"/>
                </a:ext>
              </a:extLst>
            </p:cNvPr>
            <p:cNvSpPr txBox="1"/>
            <p:nvPr/>
          </p:nvSpPr>
          <p:spPr>
            <a:xfrm>
              <a:off x="4834128" y="3927520"/>
              <a:ext cx="40519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i="1" dirty="0">
                  <a:latin typeface="Calibri" panose="020F0502020204030204" pitchFamily="34" charset="0"/>
                </a:rPr>
                <a:t>Tab </a:t>
              </a:r>
              <a:r>
                <a:rPr lang="id-ID" sz="1500" b="1" dirty="0">
                  <a:latin typeface="Calibri" panose="020F0502020204030204" pitchFamily="34" charset="0"/>
                </a:rPr>
                <a:t>Costumes digunakan untuk mengatur komposisi dari </a:t>
              </a:r>
              <a:r>
                <a:rPr lang="id-ID" sz="1500" b="1" i="1" dirty="0">
                  <a:latin typeface="Calibri" panose="020F0502020204030204" pitchFamily="34" charset="0"/>
                </a:rPr>
                <a:t>sprite</a:t>
              </a:r>
              <a:r>
                <a:rPr lang="en-US" sz="1500" b="1" i="1" dirty="0"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81000" y="351312"/>
            <a:ext cx="4267200" cy="3543639"/>
            <a:chOff x="381000" y="351312"/>
            <a:chExt cx="4267200" cy="354363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381000" y="755630"/>
              <a:ext cx="4267200" cy="3139321"/>
            </a:xfrm>
            <a:prstGeom prst="rect">
              <a:avLst/>
            </a:prstGeom>
            <a:ln>
              <a:solidFill>
                <a:srgbClr val="CDB139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i="1" dirty="0"/>
                <a:t>Tab Costumes</a:t>
              </a:r>
              <a:r>
                <a:rPr lang="en-US" dirty="0"/>
                <a:t> </a:t>
              </a:r>
              <a:r>
                <a:rPr lang="en-US" dirty="0" err="1"/>
                <a:t>ditempatkan</a:t>
              </a:r>
              <a:r>
                <a:rPr lang="en-US" dirty="0"/>
                <a:t> di </a:t>
              </a:r>
              <a:r>
                <a:rPr lang="en-US" i="1" dirty="0"/>
                <a:t>block palette</a:t>
              </a:r>
              <a:r>
                <a:rPr lang="en-US" dirty="0"/>
                <a:t> dan </a:t>
              </a:r>
              <a:r>
                <a:rPr lang="en-US" dirty="0" err="1"/>
                <a:t>akan</a:t>
              </a:r>
              <a:r>
                <a:rPr lang="en-US" dirty="0"/>
                <a:t> </a:t>
              </a:r>
              <a:r>
                <a:rPr lang="en-US" dirty="0" err="1"/>
                <a:t>muncul</a:t>
              </a:r>
              <a:r>
                <a:rPr lang="en-US" dirty="0"/>
                <a:t> </a:t>
              </a:r>
              <a:r>
                <a:rPr lang="en-US" dirty="0" err="1"/>
                <a:t>jika</a:t>
              </a:r>
              <a:r>
                <a:rPr lang="en-US" dirty="0"/>
                <a:t> </a:t>
              </a:r>
              <a:r>
                <a:rPr lang="en-US" dirty="0" err="1"/>
                <a:t>kita</a:t>
              </a:r>
              <a:r>
                <a:rPr lang="en-US" dirty="0"/>
                <a:t> </a:t>
              </a:r>
              <a:r>
                <a:rPr lang="en-US" dirty="0" err="1"/>
                <a:t>memilih</a:t>
              </a:r>
              <a:r>
                <a:rPr lang="en-US" dirty="0"/>
                <a:t> </a:t>
              </a:r>
              <a:r>
                <a:rPr lang="en-US" i="1" dirty="0"/>
                <a:t>sprite</a:t>
              </a:r>
              <a:r>
                <a:rPr lang="en-US" dirty="0"/>
                <a:t> yang </a:t>
              </a:r>
              <a:r>
                <a:rPr lang="en-US" dirty="0" err="1"/>
                <a:t>ada</a:t>
              </a:r>
              <a:r>
                <a:rPr lang="en-US" dirty="0"/>
                <a:t> di </a:t>
              </a:r>
              <a:r>
                <a:rPr lang="en-US" i="1" dirty="0"/>
                <a:t>sprite pane</a:t>
              </a:r>
              <a:r>
                <a:rPr lang="en-US" dirty="0"/>
                <a:t> </a:t>
              </a:r>
              <a:r>
                <a:rPr lang="en-US" dirty="0" err="1"/>
                <a:t>atau</a:t>
              </a:r>
              <a:r>
                <a:rPr lang="en-US" dirty="0"/>
                <a:t> </a:t>
              </a:r>
              <a:r>
                <a:rPr lang="en-US" dirty="0" err="1"/>
                <a:t>mengeklik</a:t>
              </a:r>
              <a:r>
                <a:rPr lang="en-US" dirty="0"/>
                <a:t> di </a:t>
              </a:r>
              <a:r>
                <a:rPr lang="en-US" i="1" dirty="0"/>
                <a:t>sprite pane</a:t>
              </a:r>
              <a:r>
                <a:rPr lang="en-US" dirty="0"/>
                <a:t>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i="1" dirty="0"/>
                <a:t>Tab Costumes</a:t>
              </a:r>
              <a:r>
                <a:rPr lang="en-US" dirty="0"/>
                <a:t>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menampilkan</a:t>
              </a:r>
              <a:r>
                <a:rPr lang="en-US" dirty="0"/>
                <a:t> </a:t>
              </a:r>
              <a:r>
                <a:rPr lang="en-US" i="1" dirty="0"/>
                <a:t>paint editor</a:t>
              </a:r>
              <a:r>
                <a:rPr lang="en-US" dirty="0"/>
                <a:t> yang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dirty="0" err="1"/>
                <a:t>komposisi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i="1" dirty="0"/>
                <a:t>sprite</a:t>
              </a:r>
              <a:r>
                <a:rPr lang="id-ID" dirty="0"/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Kita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dirty="0" err="1"/>
                <a:t>ukuran</a:t>
              </a:r>
              <a:r>
                <a:rPr lang="en-US" dirty="0"/>
                <a:t>, </a:t>
              </a:r>
              <a:r>
                <a:rPr lang="en-US" dirty="0" err="1"/>
                <a:t>warna</a:t>
              </a:r>
              <a:r>
                <a:rPr lang="en-US" dirty="0"/>
                <a:t>, </a:t>
              </a:r>
              <a:r>
                <a:rPr lang="en-US" dirty="0" err="1"/>
                <a:t>menggambar</a:t>
              </a:r>
              <a:r>
                <a:rPr lang="en-US" dirty="0"/>
                <a:t> </a:t>
              </a:r>
              <a:r>
                <a:rPr lang="en-US" dirty="0" err="1"/>
                <a:t>ulang</a:t>
              </a:r>
              <a:r>
                <a:rPr lang="en-US" dirty="0"/>
                <a:t>, dan </a:t>
              </a:r>
              <a:r>
                <a:rPr lang="en-US" dirty="0" err="1"/>
                <a:t>pengaturan</a:t>
              </a:r>
              <a:r>
                <a:rPr lang="en-US" dirty="0"/>
                <a:t> </a:t>
              </a:r>
              <a:r>
                <a:rPr lang="en-US" dirty="0" err="1"/>
                <a:t>lainnya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sprite yang </a:t>
              </a:r>
              <a:r>
                <a:rPr lang="en-US" dirty="0" err="1"/>
                <a:t>dipilih</a:t>
              </a:r>
              <a:r>
                <a:rPr lang="en-US" dirty="0"/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1DFA335-0574-4F76-85DF-BE5F5B2263EF}"/>
                </a:ext>
              </a:extLst>
            </p:cNvPr>
            <p:cNvSpPr txBox="1"/>
            <p:nvPr/>
          </p:nvSpPr>
          <p:spPr>
            <a:xfrm>
              <a:off x="381000" y="351312"/>
              <a:ext cx="2286000" cy="400110"/>
            </a:xfrm>
            <a:prstGeom prst="rect">
              <a:avLst/>
            </a:prstGeom>
            <a:solidFill>
              <a:srgbClr val="CDB139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f.</a:t>
              </a:r>
              <a:r>
                <a:rPr lang="id-ID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Tab Costumes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537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CE66579-9778-49AE-9A58-F376CCD78926}"/>
              </a:ext>
            </a:extLst>
          </p:cNvPr>
          <p:cNvGrpSpPr/>
          <p:nvPr/>
        </p:nvGrpSpPr>
        <p:grpSpPr>
          <a:xfrm>
            <a:off x="5769710" y="989653"/>
            <a:ext cx="3705189" cy="3261492"/>
            <a:chOff x="5769710" y="989653"/>
            <a:chExt cx="3705189" cy="326149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77C0E8E-82D3-4A1A-8CA6-084BB9E9F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9710" y="989653"/>
              <a:ext cx="3284578" cy="245779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4CA57AC-ACA3-4888-BFD9-60E41466AB54}"/>
                </a:ext>
              </a:extLst>
            </p:cNvPr>
            <p:cNvSpPr txBox="1"/>
            <p:nvPr/>
          </p:nvSpPr>
          <p:spPr>
            <a:xfrm>
              <a:off x="7543800" y="3450926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08FFA86-287A-4ED7-BFBA-D465B451A15B}"/>
                </a:ext>
              </a:extLst>
            </p:cNvPr>
            <p:cNvSpPr txBox="1"/>
            <p:nvPr/>
          </p:nvSpPr>
          <p:spPr>
            <a:xfrm>
              <a:off x="5875517" y="3697147"/>
              <a:ext cx="307296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dirty="0">
                  <a:latin typeface="Calibri" panose="020F0502020204030204" pitchFamily="34" charset="0"/>
                </a:rPr>
                <a:t>Mengatur suara yang digunakan dalam aplikasi Scratch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67557" y="186481"/>
            <a:ext cx="5380396" cy="4370428"/>
            <a:chOff x="267557" y="186481"/>
            <a:chExt cx="5380396" cy="437042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8275A9F-952A-4FBD-BC27-6C180A267910}"/>
                </a:ext>
              </a:extLst>
            </p:cNvPr>
            <p:cNvSpPr/>
            <p:nvPr/>
          </p:nvSpPr>
          <p:spPr>
            <a:xfrm>
              <a:off x="267557" y="586591"/>
              <a:ext cx="5380396" cy="3970318"/>
            </a:xfrm>
            <a:prstGeom prst="rect">
              <a:avLst/>
            </a:prstGeom>
            <a:ln>
              <a:solidFill>
                <a:srgbClr val="34D2CA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Sprite yang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program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disertai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menggambarkan</a:t>
              </a:r>
              <a:r>
                <a:rPr lang="en-US" dirty="0"/>
                <a:t> </a:t>
              </a:r>
              <a:r>
                <a:rPr lang="en-US" dirty="0" err="1"/>
                <a:t>kejadian</a:t>
              </a:r>
              <a:r>
                <a:rPr lang="en-US" dirty="0"/>
                <a:t> yang </a:t>
              </a:r>
              <a:r>
                <a:rPr lang="en-US" dirty="0" err="1"/>
                <a:t>berbeda-beda</a:t>
              </a:r>
              <a:r>
                <a:rPr lang="en-US" dirty="0"/>
                <a:t>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Tab Sounds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id-ID" dirty="0"/>
                <a:t>untuk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dirty="0" err="1"/>
                <a:t>atau</a:t>
              </a:r>
              <a:r>
                <a:rPr lang="en-US" dirty="0"/>
                <a:t> </a:t>
              </a:r>
              <a:r>
                <a:rPr lang="en-US" dirty="0" err="1"/>
                <a:t>memodifikasi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 yang </a:t>
              </a:r>
              <a:r>
                <a:rPr lang="en-US" dirty="0" err="1"/>
                <a:t>ada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melakukan</a:t>
              </a:r>
              <a:r>
                <a:rPr lang="en-US" dirty="0"/>
                <a:t> </a:t>
              </a:r>
              <a:r>
                <a:rPr lang="en-US" dirty="0" err="1"/>
                <a:t>berbagai</a:t>
              </a:r>
              <a:r>
                <a:rPr lang="en-US" dirty="0"/>
                <a:t> </a:t>
              </a:r>
              <a:r>
                <a:rPr lang="en-US" dirty="0" err="1"/>
                <a:t>pengaturan</a:t>
              </a:r>
              <a:r>
                <a:rPr lang="en-US" dirty="0"/>
                <a:t>, </a:t>
              </a:r>
              <a:r>
                <a:rPr lang="en-US" dirty="0" err="1"/>
                <a:t>seperti</a:t>
              </a:r>
              <a:r>
                <a:rPr lang="en-US" dirty="0"/>
                <a:t>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dirty="0" err="1"/>
                <a:t>kecepatan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 </a:t>
              </a:r>
              <a:r>
                <a:rPr lang="en-US" dirty="0" err="1"/>
                <a:t>saat</a:t>
              </a:r>
              <a:r>
                <a:rPr lang="en-US" dirty="0"/>
                <a:t> </a:t>
              </a:r>
              <a:r>
                <a:rPr lang="en-US" dirty="0" err="1"/>
                <a:t>dibunyikan</a:t>
              </a:r>
              <a:r>
                <a:rPr lang="en-US" dirty="0"/>
                <a:t>, </a:t>
              </a:r>
              <a:r>
                <a:rPr lang="en-US" dirty="0" err="1"/>
                <a:t>memberikan</a:t>
              </a:r>
              <a:r>
                <a:rPr lang="en-US" dirty="0"/>
                <a:t> </a:t>
              </a:r>
              <a:r>
                <a:rPr lang="en-US" dirty="0" err="1"/>
                <a:t>efek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, </a:t>
              </a:r>
              <a:r>
                <a:rPr lang="en-US" dirty="0" err="1"/>
                <a:t>mengatur</a:t>
              </a:r>
              <a:r>
                <a:rPr lang="en-US" dirty="0"/>
                <a:t> volume, </a:t>
              </a:r>
              <a:r>
                <a:rPr lang="en-US" dirty="0" err="1"/>
                <a:t>menjalankan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dirty="0" err="1"/>
                <a:t>arah</a:t>
              </a:r>
              <a:r>
                <a:rPr lang="en-US" dirty="0"/>
                <a:t> </a:t>
              </a:r>
              <a:r>
                <a:rPr lang="en-US" dirty="0" err="1"/>
                <a:t>terbalik</a:t>
              </a:r>
              <a:r>
                <a:rPr lang="en-US" dirty="0"/>
                <a:t> dan </a:t>
              </a:r>
              <a:r>
                <a:rPr lang="en-US" dirty="0" err="1"/>
                <a:t>sebagainya</a:t>
              </a:r>
              <a:r>
                <a:rPr lang="id-ID" dirty="0"/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/>
                <a:t>Selain</a:t>
              </a:r>
              <a:r>
                <a:rPr lang="en-US" dirty="0"/>
                <a:t> </a:t>
              </a:r>
              <a:r>
                <a:rPr lang="en-US" dirty="0" err="1"/>
                <a:t>menggunakan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 yang </a:t>
              </a:r>
              <a:r>
                <a:rPr lang="en-US" dirty="0" err="1"/>
                <a:t>sudah</a:t>
              </a:r>
              <a:r>
                <a:rPr lang="en-US" dirty="0"/>
                <a:t> </a:t>
              </a:r>
              <a:r>
                <a:rPr lang="en-US" dirty="0" err="1"/>
                <a:t>tersedia</a:t>
              </a:r>
              <a:r>
                <a:rPr lang="en-US" dirty="0"/>
                <a:t>, </a:t>
              </a:r>
              <a:r>
                <a:rPr lang="en-US" dirty="0" err="1"/>
                <a:t>kita</a:t>
              </a:r>
              <a:r>
                <a:rPr lang="en-US" dirty="0"/>
                <a:t> juga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menambahkan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 dan </a:t>
              </a:r>
              <a:r>
                <a:rPr lang="en-US" dirty="0" err="1"/>
                <a:t>hasil</a:t>
              </a:r>
              <a:r>
                <a:rPr lang="en-US" dirty="0"/>
                <a:t> </a:t>
              </a:r>
              <a:r>
                <a:rPr lang="en-US" dirty="0" err="1"/>
                <a:t>rekaman</a:t>
              </a:r>
              <a:r>
                <a:rPr lang="en-US" dirty="0"/>
                <a:t> </a:t>
              </a:r>
              <a:r>
                <a:rPr lang="en-US" dirty="0" err="1"/>
                <a:t>atau</a:t>
              </a:r>
              <a:r>
                <a:rPr lang="en-US" dirty="0"/>
                <a:t> </a:t>
              </a:r>
              <a:r>
                <a:rPr lang="en-US" dirty="0" err="1"/>
                <a:t>menggunakan</a:t>
              </a:r>
              <a:r>
                <a:rPr lang="en-US" dirty="0"/>
                <a:t> </a:t>
              </a:r>
              <a:r>
                <a:rPr lang="en-US" i="1" dirty="0"/>
                <a:t>file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dirty="0" err="1"/>
                <a:t>tempat</a:t>
              </a:r>
              <a:r>
                <a:rPr lang="en-US" dirty="0"/>
                <a:t> lain.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dirty="0"/>
                <a:t>S</a:t>
              </a:r>
              <a:r>
                <a:rPr lang="en-US" dirty="0" err="1"/>
                <a:t>ampai</a:t>
              </a:r>
              <a:r>
                <a:rPr lang="en-US" dirty="0"/>
                <a:t> </a:t>
              </a:r>
              <a:r>
                <a:rPr lang="en-US" dirty="0" err="1"/>
                <a:t>saat</a:t>
              </a:r>
              <a:r>
                <a:rPr lang="en-US" dirty="0"/>
                <a:t> </a:t>
              </a:r>
              <a:r>
                <a:rPr lang="en-US" dirty="0" err="1"/>
                <a:t>ini</a:t>
              </a:r>
              <a:r>
                <a:rPr lang="en-US" dirty="0"/>
                <a:t> Scratch </a:t>
              </a:r>
              <a:r>
                <a:rPr lang="en-US" dirty="0" err="1"/>
                <a:t>hanya</a:t>
              </a:r>
              <a:r>
                <a:rPr lang="en-US" dirty="0"/>
                <a:t>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menerima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format .mp3 dan .wav.</a:t>
              </a:r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381129C-B843-4F82-914D-DC37E3BC0DC2}"/>
                </a:ext>
              </a:extLst>
            </p:cNvPr>
            <p:cNvSpPr txBox="1"/>
            <p:nvPr/>
          </p:nvSpPr>
          <p:spPr>
            <a:xfrm>
              <a:off x="267557" y="186481"/>
              <a:ext cx="2286000" cy="400110"/>
            </a:xfrm>
            <a:prstGeom prst="rect">
              <a:avLst/>
            </a:prstGeom>
            <a:solidFill>
              <a:srgbClr val="34D2CA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g.</a:t>
              </a:r>
              <a:r>
                <a:rPr lang="id-ID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Tab Sounds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43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1073111-CF2B-4883-A302-EA71151DC59D}"/>
              </a:ext>
            </a:extLst>
          </p:cNvPr>
          <p:cNvGrpSpPr/>
          <p:nvPr/>
        </p:nvGrpSpPr>
        <p:grpSpPr>
          <a:xfrm>
            <a:off x="4431853" y="403557"/>
            <a:ext cx="4685566" cy="4096108"/>
            <a:chOff x="4629517" y="454256"/>
            <a:chExt cx="4685566" cy="409610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5674A6A-3B77-442D-8EEC-3620A114EC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454256"/>
              <a:ext cx="3276600" cy="3572888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DE4F984-B478-447F-A0BC-449C713C8805}"/>
                </a:ext>
              </a:extLst>
            </p:cNvPr>
            <p:cNvSpPr txBox="1"/>
            <p:nvPr/>
          </p:nvSpPr>
          <p:spPr>
            <a:xfrm>
              <a:off x="4629517" y="4227199"/>
              <a:ext cx="468556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i="1" dirty="0">
                  <a:latin typeface="Calibri" panose="020F0502020204030204" pitchFamily="34" charset="0"/>
                </a:rPr>
                <a:t>Script area, </a:t>
              </a:r>
              <a:r>
                <a:rPr lang="id-ID" sz="1500" b="1" dirty="0">
                  <a:latin typeface="Calibri" panose="020F0502020204030204" pitchFamily="34" charset="0"/>
                </a:rPr>
                <a:t>yaitu tempat untuk menyusun blok kode</a:t>
              </a:r>
              <a:endParaRPr lang="en-US" sz="1500" b="1" i="1" dirty="0">
                <a:latin typeface="Calibri" panose="020F050202020403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9EB9F4E-3D98-4F81-B66D-E01D3CC8A355}"/>
                </a:ext>
              </a:extLst>
            </p:cNvPr>
            <p:cNvSpPr txBox="1"/>
            <p:nvPr/>
          </p:nvSpPr>
          <p:spPr>
            <a:xfrm>
              <a:off x="7131864" y="4029209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33929" y="403557"/>
            <a:ext cx="4366671" cy="2985433"/>
            <a:chOff x="433929" y="403557"/>
            <a:chExt cx="4366671" cy="298543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433929" y="803667"/>
              <a:ext cx="4366671" cy="2585323"/>
            </a:xfrm>
            <a:prstGeom prst="rect">
              <a:avLst/>
            </a:prstGeom>
            <a:ln>
              <a:solidFill>
                <a:srgbClr val="FF6699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i="1" dirty="0"/>
                <a:t>Script area</a:t>
              </a:r>
              <a:r>
                <a:rPr lang="en-US" dirty="0"/>
                <a:t> </a:t>
              </a:r>
              <a:r>
                <a:rPr lang="en-US" dirty="0" err="1"/>
                <a:t>adalah</a:t>
              </a:r>
              <a:r>
                <a:rPr lang="en-US" dirty="0"/>
                <a:t> </a:t>
              </a:r>
              <a:r>
                <a:rPr lang="en-US" dirty="0" err="1"/>
                <a:t>bagian</a:t>
              </a:r>
              <a:r>
                <a:rPr lang="en-US" dirty="0"/>
                <a:t> </a:t>
              </a:r>
              <a:r>
                <a:rPr lang="en-US" dirty="0" err="1"/>
                <a:t>jendela</a:t>
              </a:r>
              <a:r>
                <a:rPr lang="en-US" dirty="0"/>
                <a:t> yang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menyusun</a:t>
              </a:r>
              <a:r>
                <a:rPr lang="en-US" dirty="0"/>
                <a:t> </a:t>
              </a:r>
              <a:r>
                <a:rPr lang="en-US" dirty="0" err="1"/>
                <a:t>atau</a:t>
              </a:r>
              <a:r>
                <a:rPr lang="en-US" dirty="0"/>
                <a:t> </a:t>
              </a:r>
              <a:r>
                <a:rPr lang="en-US" dirty="0" err="1"/>
                <a:t>menempatkan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id-ID" dirty="0"/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 Blok </a:t>
              </a:r>
              <a:r>
                <a:rPr lang="en-US" dirty="0" err="1"/>
                <a:t>kode</a:t>
              </a:r>
              <a:r>
                <a:rPr lang="en-US" dirty="0"/>
                <a:t> </a:t>
              </a:r>
              <a:r>
                <a:rPr lang="en-US" dirty="0" err="1"/>
                <a:t>ditempatkan</a:t>
              </a:r>
              <a:r>
                <a:rPr lang="en-US" dirty="0"/>
                <a:t> di area </a:t>
              </a:r>
              <a:r>
                <a:rPr lang="en-US" dirty="0" err="1"/>
                <a:t>ini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cara</a:t>
              </a:r>
              <a:r>
                <a:rPr lang="en-US" dirty="0"/>
                <a:t> </a:t>
              </a:r>
              <a:r>
                <a:rPr lang="en-US" i="1" dirty="0"/>
                <a:t>drag and drop</a:t>
              </a:r>
              <a:r>
                <a:rPr lang="id-ID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dipilih</a:t>
              </a:r>
              <a:r>
                <a:rPr lang="en-US" dirty="0"/>
                <a:t>.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Ketika </a:t>
              </a:r>
              <a:r>
                <a:rPr lang="en-US" dirty="0" err="1"/>
                <a:t>dijalankan</a:t>
              </a:r>
              <a:r>
                <a:rPr lang="id-ID" dirty="0"/>
                <a:t>, </a:t>
              </a:r>
              <a:r>
                <a:rPr lang="en-US" dirty="0"/>
                <a:t>Scratch </a:t>
              </a:r>
              <a:r>
                <a:rPr lang="en-US" dirty="0" err="1"/>
                <a:t>akan</a:t>
              </a:r>
              <a:r>
                <a:rPr lang="en-US" dirty="0"/>
                <a:t> </a:t>
              </a:r>
              <a:r>
                <a:rPr lang="en-US" dirty="0" err="1"/>
                <a:t>mengeksekusi</a:t>
              </a:r>
              <a:r>
                <a:rPr lang="en-US" dirty="0"/>
                <a:t> </a:t>
              </a:r>
              <a:r>
                <a:rPr lang="en-US" dirty="0" err="1"/>
                <a:t>semua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ditempatkan</a:t>
              </a:r>
              <a:r>
                <a:rPr lang="en-US" dirty="0"/>
                <a:t> di area </a:t>
              </a:r>
              <a:r>
                <a:rPr lang="en-US" dirty="0" err="1"/>
                <a:t>ini</a:t>
              </a:r>
              <a:r>
                <a:rPr lang="en-US" dirty="0"/>
                <a:t>. </a:t>
              </a:r>
              <a:r>
                <a:rPr lang="en-US" b="1" dirty="0"/>
                <a:t> </a:t>
              </a:r>
              <a:endParaRPr lang="en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9C259FE-E537-458B-B9EE-5BE39C6CE374}"/>
                </a:ext>
              </a:extLst>
            </p:cNvPr>
            <p:cNvSpPr txBox="1"/>
            <p:nvPr/>
          </p:nvSpPr>
          <p:spPr>
            <a:xfrm>
              <a:off x="433929" y="403557"/>
              <a:ext cx="2286000" cy="400110"/>
            </a:xfrm>
            <a:prstGeom prst="rect">
              <a:avLst/>
            </a:prstGeom>
            <a:solidFill>
              <a:srgbClr val="FF6699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h.</a:t>
              </a:r>
              <a:r>
                <a:rPr lang="id-ID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Script Area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190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E5B0A86-D8AD-4FA7-8EB0-52991779E022}"/>
              </a:ext>
            </a:extLst>
          </p:cNvPr>
          <p:cNvGrpSpPr/>
          <p:nvPr/>
        </p:nvGrpSpPr>
        <p:grpSpPr>
          <a:xfrm>
            <a:off x="1122790" y="2419350"/>
            <a:ext cx="7215985" cy="2299968"/>
            <a:chOff x="1394615" y="2453506"/>
            <a:chExt cx="7215985" cy="229996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D37D7BD-5323-4145-A1A3-7C0A75DBF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4615" y="2453506"/>
              <a:ext cx="2186785" cy="211997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0E5CE95-56BA-4B04-9596-12881B46C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5755" y="2457960"/>
              <a:ext cx="2186784" cy="2115524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55BC5E96-B21F-4FBA-8EF7-EA400D3C2345}"/>
                </a:ext>
              </a:extLst>
            </p:cNvPr>
            <p:cNvCxnSpPr>
              <a:stCxn id="5" idx="0"/>
            </p:cNvCxnSpPr>
            <p:nvPr/>
          </p:nvCxnSpPr>
          <p:spPr>
            <a:xfrm flipH="1">
              <a:off x="2488007" y="2453506"/>
              <a:ext cx="1" cy="164224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C033AF20-0021-4E64-83D1-3EE9609A0B81}"/>
                </a:ext>
              </a:extLst>
            </p:cNvPr>
            <p:cNvCxnSpPr>
              <a:cxnSpLocks/>
            </p:cNvCxnSpPr>
            <p:nvPr/>
          </p:nvCxnSpPr>
          <p:spPr>
            <a:xfrm>
              <a:off x="1394615" y="3257550"/>
              <a:ext cx="218678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6F60AF2A-BECD-47A7-8086-0DFCF3A814EE}"/>
                </a:ext>
              </a:extLst>
            </p:cNvPr>
            <p:cNvCxnSpPr/>
            <p:nvPr/>
          </p:nvCxnSpPr>
          <p:spPr>
            <a:xfrm flipH="1">
              <a:off x="4889146" y="2453506"/>
              <a:ext cx="1" cy="164224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5485967D-CC4E-493D-8514-EE8DE2165EE3}"/>
                </a:ext>
              </a:extLst>
            </p:cNvPr>
            <p:cNvCxnSpPr>
              <a:cxnSpLocks/>
            </p:cNvCxnSpPr>
            <p:nvPr/>
          </p:nvCxnSpPr>
          <p:spPr>
            <a:xfrm>
              <a:off x="3795754" y="3257550"/>
              <a:ext cx="218678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F3A0DEF-C7C2-4A35-80D9-E001589CADA9}"/>
                </a:ext>
              </a:extLst>
            </p:cNvPr>
            <p:cNvSpPr txBox="1"/>
            <p:nvPr/>
          </p:nvSpPr>
          <p:spPr>
            <a:xfrm>
              <a:off x="3196963" y="4250319"/>
              <a:ext cx="45719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/>
                <a:t>(a)</a:t>
              </a:r>
              <a:endParaRPr lang="en-ID" sz="1500" b="1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D0534C8-3D49-4666-AEF3-7128B6B33BD2}"/>
                </a:ext>
              </a:extLst>
            </p:cNvPr>
            <p:cNvSpPr txBox="1"/>
            <p:nvPr/>
          </p:nvSpPr>
          <p:spPr>
            <a:xfrm>
              <a:off x="5595296" y="4250318"/>
              <a:ext cx="45719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/>
                <a:t>(b)</a:t>
              </a:r>
              <a:endParaRPr lang="en-ID" sz="1500" b="1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3D8ED8B-A95D-49A8-B132-D6AF2F17C9B5}"/>
                </a:ext>
              </a:extLst>
            </p:cNvPr>
            <p:cNvSpPr txBox="1"/>
            <p:nvPr/>
          </p:nvSpPr>
          <p:spPr>
            <a:xfrm>
              <a:off x="4418198" y="4507253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D9D4BAB-A9B6-4FB8-89F8-2FD9776589A8}"/>
                </a:ext>
              </a:extLst>
            </p:cNvPr>
            <p:cNvSpPr txBox="1"/>
            <p:nvPr/>
          </p:nvSpPr>
          <p:spPr>
            <a:xfrm>
              <a:off x="6083298" y="3041478"/>
              <a:ext cx="25273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latin typeface="Calibri" panose="020F0502020204030204" pitchFamily="34" charset="0"/>
                </a:rPr>
                <a:t>Lokasi </a:t>
              </a:r>
              <a:r>
                <a:rPr lang="id-ID" sz="1500" b="1" i="1" dirty="0">
                  <a:latin typeface="Calibri" panose="020F0502020204030204" pitchFamily="34" charset="0"/>
                </a:rPr>
                <a:t>sprite </a:t>
              </a:r>
              <a:r>
                <a:rPr lang="id-ID" sz="1500" b="1" dirty="0">
                  <a:latin typeface="Calibri" panose="020F0502020204030204" pitchFamily="34" charset="0"/>
                </a:rPr>
                <a:t>pada stage dengan tampilan (a) </a:t>
              </a:r>
              <a:r>
                <a:rPr lang="id-ID" sz="1500" b="1" i="1" dirty="0">
                  <a:latin typeface="Calibri" panose="020F0502020204030204" pitchFamily="34" charset="0"/>
                </a:rPr>
                <a:t>default</a:t>
              </a:r>
              <a:r>
                <a:rPr lang="id-ID" sz="1500" b="1" dirty="0">
                  <a:latin typeface="Calibri" panose="020F0502020204030204" pitchFamily="34" charset="0"/>
                </a:rPr>
                <a:t> dan (b) setelah diubah ukuran sumbu dan arahnya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97028" y="169906"/>
            <a:ext cx="8946972" cy="2141083"/>
            <a:chOff x="197028" y="169906"/>
            <a:chExt cx="8946972" cy="214108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197028" y="556663"/>
              <a:ext cx="8946972" cy="1754326"/>
            </a:xfrm>
            <a:prstGeom prst="rect">
              <a:avLst/>
            </a:prstGeom>
            <a:ln>
              <a:solidFill>
                <a:srgbClr val="006600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i="1" dirty="0"/>
                <a:t>Stage</a:t>
              </a:r>
              <a:r>
                <a:rPr lang="en-US" dirty="0"/>
                <a:t> </a:t>
              </a:r>
              <a:r>
                <a:rPr lang="en-US" dirty="0" err="1"/>
                <a:t>adalah</a:t>
              </a:r>
              <a:r>
                <a:rPr lang="en-US" dirty="0"/>
                <a:t> </a:t>
              </a:r>
              <a:r>
                <a:rPr lang="en-US" dirty="0" err="1"/>
                <a:t>bagian</a:t>
              </a:r>
              <a:r>
                <a:rPr lang="en-US" dirty="0"/>
                <a:t> </a:t>
              </a:r>
              <a:r>
                <a:rPr lang="en-US" dirty="0" err="1"/>
                <a:t>jendela</a:t>
              </a:r>
              <a:r>
                <a:rPr lang="en-US" dirty="0"/>
                <a:t> yang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menunjukkan</a:t>
              </a:r>
              <a:r>
                <a:rPr lang="en-US" dirty="0"/>
                <a:t> </a:t>
              </a:r>
              <a:r>
                <a:rPr lang="en-US" dirty="0" err="1"/>
                <a:t>tampilan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program</a:t>
              </a:r>
              <a:r>
                <a:rPr lang="id-ID" dirty="0"/>
                <a:t>, seperti </a:t>
              </a:r>
              <a:r>
                <a:rPr lang="en-US" dirty="0" err="1"/>
                <a:t>tampilan</a:t>
              </a:r>
              <a:r>
                <a:rPr lang="en-US" dirty="0"/>
                <a:t> </a:t>
              </a:r>
              <a:r>
                <a:rPr lang="en-US" i="1" dirty="0"/>
                <a:t>backdrop</a:t>
              </a:r>
              <a:r>
                <a:rPr lang="en-US" dirty="0"/>
                <a:t> dan </a:t>
              </a:r>
              <a:r>
                <a:rPr lang="en-US" i="1" dirty="0"/>
                <a:t>sprite</a:t>
              </a:r>
              <a:r>
                <a:rPr lang="en-US" dirty="0"/>
                <a:t>, </a:t>
              </a:r>
              <a:r>
                <a:rPr lang="en-US" dirty="0" err="1"/>
                <a:t>gerakan</a:t>
              </a:r>
              <a:r>
                <a:rPr lang="en-US" dirty="0"/>
                <a:t> yang </a:t>
              </a:r>
              <a:r>
                <a:rPr lang="en-US" dirty="0" err="1"/>
                <a:t>dimiliki</a:t>
              </a:r>
              <a:r>
                <a:rPr lang="en-US" dirty="0"/>
                <a:t> </a:t>
              </a:r>
              <a:r>
                <a:rPr lang="en-US" i="1" dirty="0"/>
                <a:t>sprite</a:t>
              </a:r>
              <a:r>
                <a:rPr lang="en-US" dirty="0"/>
                <a:t> dan </a:t>
              </a:r>
              <a:r>
                <a:rPr lang="en-US" dirty="0" err="1"/>
                <a:t>interaksi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i="1" dirty="0"/>
                <a:t>sprite</a:t>
              </a:r>
              <a:r>
                <a:rPr lang="en-US" dirty="0"/>
                <a:t> yang lain.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/>
                <a:t>Setiap</a:t>
              </a:r>
              <a:r>
                <a:rPr lang="en-US" dirty="0"/>
                <a:t> </a:t>
              </a:r>
              <a:r>
                <a:rPr lang="en-US" dirty="0" err="1"/>
                <a:t>titik</a:t>
              </a:r>
              <a:r>
                <a:rPr lang="en-US" dirty="0"/>
                <a:t> </a:t>
              </a:r>
              <a:r>
                <a:rPr lang="id-ID" dirty="0"/>
                <a:t>pada</a:t>
              </a:r>
              <a:r>
                <a:rPr lang="en-US" dirty="0"/>
                <a:t> </a:t>
              </a:r>
              <a:r>
                <a:rPr lang="en-US" i="1" dirty="0"/>
                <a:t>stage</a:t>
              </a:r>
              <a:r>
                <a:rPr lang="en-US" dirty="0"/>
                <a:t> </a:t>
              </a:r>
              <a:r>
                <a:rPr lang="en-US" dirty="0" err="1"/>
                <a:t>diberi</a:t>
              </a:r>
              <a:r>
                <a:rPr lang="en-US" dirty="0"/>
                <a:t> </a:t>
              </a:r>
              <a:r>
                <a:rPr lang="en-US" dirty="0" err="1"/>
                <a:t>koordinat</a:t>
              </a:r>
              <a:r>
                <a:rPr lang="en-US" dirty="0"/>
                <a:t> </a:t>
              </a:r>
              <a:r>
                <a:rPr lang="en-US" dirty="0" err="1"/>
                <a:t>arah</a:t>
              </a:r>
              <a:r>
                <a:rPr lang="en-US" dirty="0"/>
                <a:t> </a:t>
              </a:r>
              <a:r>
                <a:rPr lang="en-US" dirty="0" err="1"/>
                <a:t>sumbu</a:t>
              </a:r>
              <a:r>
                <a:rPr lang="en-US" dirty="0"/>
                <a:t> x dan y.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/>
                <a:t>Koordinat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</a:t>
              </a:r>
              <a:r>
                <a:rPr lang="en-US" dirty="0" err="1"/>
                <a:t>arah</a:t>
              </a:r>
              <a:r>
                <a:rPr lang="en-US" dirty="0"/>
                <a:t> </a:t>
              </a:r>
              <a:r>
                <a:rPr lang="en-US" dirty="0" err="1"/>
                <a:t>sumbu</a:t>
              </a:r>
              <a:r>
                <a:rPr lang="en-US" dirty="0"/>
                <a:t> x (</a:t>
              </a:r>
              <a:r>
                <a:rPr lang="en-US" dirty="0" err="1"/>
                <a:t>sumbu</a:t>
              </a:r>
              <a:r>
                <a:rPr lang="en-US" dirty="0"/>
                <a:t> </a:t>
              </a:r>
              <a:r>
                <a:rPr lang="en-US" dirty="0" err="1"/>
                <a:t>datar</a:t>
              </a:r>
              <a:r>
                <a:rPr lang="en-US" dirty="0"/>
                <a:t>) </a:t>
              </a:r>
              <a:r>
                <a:rPr lang="en-US" dirty="0" err="1"/>
                <a:t>dimulai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dirty="0">
                  <a:sym typeface="Symbol" panose="05050102010706020507" pitchFamily="18" charset="2"/>
                </a:rPr>
                <a:t></a:t>
              </a:r>
              <a:r>
                <a:rPr lang="en-US" dirty="0"/>
                <a:t>240 </a:t>
              </a:r>
              <a:r>
                <a:rPr lang="en-US" dirty="0" err="1"/>
                <a:t>sampai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240, </a:t>
              </a:r>
              <a:r>
                <a:rPr lang="en-US" dirty="0" err="1"/>
                <a:t>sedangkan</a:t>
              </a:r>
              <a:r>
                <a:rPr lang="en-US" dirty="0"/>
                <a:t> </a:t>
              </a:r>
              <a:r>
                <a:rPr lang="en-US" dirty="0" err="1"/>
                <a:t>koordinat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</a:t>
              </a:r>
              <a:r>
                <a:rPr lang="en-US" dirty="0" err="1"/>
                <a:t>arah</a:t>
              </a:r>
              <a:r>
                <a:rPr lang="en-US" dirty="0"/>
                <a:t> </a:t>
              </a:r>
              <a:r>
                <a:rPr lang="en-US" dirty="0" err="1"/>
                <a:t>sumbu</a:t>
              </a:r>
              <a:r>
                <a:rPr lang="en-US" dirty="0"/>
                <a:t> y (</a:t>
              </a:r>
              <a:r>
                <a:rPr lang="en-US" dirty="0" err="1"/>
                <a:t>sumbu</a:t>
              </a:r>
              <a:r>
                <a:rPr lang="en-US" dirty="0"/>
                <a:t> </a:t>
              </a:r>
              <a:r>
                <a:rPr lang="en-US" dirty="0" err="1"/>
                <a:t>vertikal</a:t>
              </a:r>
              <a:r>
                <a:rPr lang="en-US" dirty="0"/>
                <a:t>) </a:t>
              </a:r>
              <a:r>
                <a:rPr lang="en-US" dirty="0" err="1"/>
                <a:t>dimulai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id-ID" dirty="0"/>
                <a:t> </a:t>
              </a:r>
              <a:r>
                <a:rPr lang="en-US" dirty="0">
                  <a:sym typeface="Symbol" panose="05050102010706020507" pitchFamily="18" charset="2"/>
                </a:rPr>
                <a:t> </a:t>
              </a:r>
              <a:r>
                <a:rPr lang="en-US" dirty="0"/>
                <a:t>180 </a:t>
              </a:r>
              <a:r>
                <a:rPr lang="en-US" dirty="0" err="1"/>
                <a:t>sampai</a:t>
              </a:r>
              <a:r>
                <a:rPr lang="en-US" dirty="0"/>
                <a:t> 180. 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43B0E5D-9D36-485D-8B84-AA27C40F74D0}"/>
                </a:ext>
              </a:extLst>
            </p:cNvPr>
            <p:cNvSpPr txBox="1"/>
            <p:nvPr/>
          </p:nvSpPr>
          <p:spPr>
            <a:xfrm>
              <a:off x="227154" y="169906"/>
              <a:ext cx="1830246" cy="400110"/>
            </a:xfrm>
            <a:prstGeom prst="rect">
              <a:avLst/>
            </a:prstGeom>
            <a:solidFill>
              <a:srgbClr val="006600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i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.</a:t>
              </a:r>
              <a:r>
                <a:rPr lang="id-ID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Stage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411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CFA62D6-7C7C-4239-9E82-BA96DD7FC982}"/>
              </a:ext>
            </a:extLst>
          </p:cNvPr>
          <p:cNvGrpSpPr/>
          <p:nvPr/>
        </p:nvGrpSpPr>
        <p:grpSpPr>
          <a:xfrm>
            <a:off x="5366062" y="1164174"/>
            <a:ext cx="4023070" cy="2622210"/>
            <a:chOff x="5366062" y="1428750"/>
            <a:chExt cx="4023070" cy="262221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7497713-1D6A-47D3-9D66-B30149924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6062" y="1428750"/>
              <a:ext cx="3639430" cy="1845979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0FDCABB-1542-4140-9AD5-B401DE0C9F93}"/>
                </a:ext>
              </a:extLst>
            </p:cNvPr>
            <p:cNvSpPr txBox="1"/>
            <p:nvPr/>
          </p:nvSpPr>
          <p:spPr>
            <a:xfrm>
              <a:off x="5410200" y="3496962"/>
              <a:ext cx="337776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i="1" dirty="0">
                  <a:latin typeface="Calibri" panose="020F0502020204030204" pitchFamily="34" charset="0"/>
                </a:rPr>
                <a:t>Sprite</a:t>
              </a:r>
              <a:r>
                <a:rPr lang="id-ID" sz="1500" b="1" dirty="0">
                  <a:latin typeface="Calibri" panose="020F0502020204030204" pitchFamily="34" charset="0"/>
                </a:rPr>
                <a:t> dan </a:t>
              </a:r>
              <a:r>
                <a:rPr lang="id-ID" sz="1500" b="1" i="1" dirty="0">
                  <a:latin typeface="Calibri" panose="020F0502020204030204" pitchFamily="34" charset="0"/>
                </a:rPr>
                <a:t>stage pane </a:t>
              </a:r>
              <a:r>
                <a:rPr lang="id-ID" sz="1500" b="1" dirty="0">
                  <a:latin typeface="Calibri" panose="020F0502020204030204" pitchFamily="34" charset="0"/>
                </a:rPr>
                <a:t>untuk memilih karakter </a:t>
              </a:r>
              <a:r>
                <a:rPr lang="id-ID" sz="1500" b="1" i="1" dirty="0">
                  <a:latin typeface="Calibri" panose="020F0502020204030204" pitchFamily="34" charset="0"/>
                </a:rPr>
                <a:t>sprite</a:t>
              </a:r>
              <a:r>
                <a:rPr lang="id-ID" sz="1500" b="1" dirty="0">
                  <a:latin typeface="Calibri" panose="020F0502020204030204" pitchFamily="34" charset="0"/>
                </a:rPr>
                <a:t> dan </a:t>
              </a:r>
              <a:r>
                <a:rPr lang="id-ID" sz="1500" b="1" i="1" dirty="0">
                  <a:latin typeface="Calibri" panose="020F0502020204030204" pitchFamily="34" charset="0"/>
                </a:rPr>
                <a:t>backdrop</a:t>
              </a:r>
              <a:r>
                <a:rPr lang="en-US" sz="1500" b="1" i="1" dirty="0">
                  <a:latin typeface="Calibri" panose="020F0502020204030204" pitchFamily="34" charset="0"/>
                </a:rPr>
                <a:t>.</a:t>
              </a:r>
              <a:r>
                <a:rPr lang="id-ID" sz="1500" b="1" dirty="0">
                  <a:latin typeface="Calibri" panose="020F0502020204030204" pitchFamily="34" charset="0"/>
                </a:rPr>
                <a:t> </a:t>
              </a:r>
              <a:endParaRPr lang="en-US" sz="1500" b="1" dirty="0">
                <a:latin typeface="Calibri" panose="020F050202020403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86B71F1-2A77-41CF-A946-B4FE04EBA2BB}"/>
                </a:ext>
              </a:extLst>
            </p:cNvPr>
            <p:cNvSpPr txBox="1"/>
            <p:nvPr/>
          </p:nvSpPr>
          <p:spPr>
            <a:xfrm>
              <a:off x="7458033" y="3230035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28601" y="182965"/>
            <a:ext cx="5105399" cy="4369985"/>
            <a:chOff x="228601" y="182965"/>
            <a:chExt cx="5105399" cy="436998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228601" y="582632"/>
              <a:ext cx="5105399" cy="3970318"/>
            </a:xfrm>
            <a:prstGeom prst="rect">
              <a:avLst/>
            </a:prstGeom>
            <a:ln>
              <a:solidFill>
                <a:srgbClr val="993366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i="1" dirty="0"/>
                <a:t>Sprite pane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menampilkan</a:t>
              </a:r>
              <a:r>
                <a:rPr lang="en-US" dirty="0"/>
                <a:t> daftar </a:t>
              </a:r>
              <a:r>
                <a:rPr lang="en-US" i="1" dirty="0"/>
                <a:t>sprite</a:t>
              </a:r>
              <a:r>
                <a:rPr lang="en-US" dirty="0"/>
                <a:t> yang </a:t>
              </a:r>
              <a:r>
                <a:rPr lang="en-US" dirty="0" err="1"/>
                <a:t>dimiliki</a:t>
              </a:r>
              <a:r>
                <a:rPr lang="en-US" dirty="0"/>
                <a:t> oleh </a:t>
              </a:r>
              <a:r>
                <a:rPr lang="en-US" dirty="0" err="1"/>
                <a:t>proyek</a:t>
              </a:r>
              <a:r>
                <a:rPr lang="en-US" dirty="0"/>
                <a:t> yang </a:t>
              </a:r>
              <a:r>
                <a:rPr lang="en-US" dirty="0" err="1"/>
                <a:t>sedang</a:t>
              </a:r>
              <a:r>
                <a:rPr lang="en-US" dirty="0"/>
                <a:t> </a:t>
              </a:r>
              <a:r>
                <a:rPr lang="en-US" dirty="0" err="1"/>
                <a:t>dikerjakan</a:t>
              </a:r>
              <a:r>
                <a:rPr lang="id-ID" dirty="0"/>
                <a:t>, yang </a:t>
              </a:r>
              <a:r>
                <a:rPr lang="en-US" dirty="0" err="1"/>
                <a:t>ditampilkan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</a:t>
              </a:r>
              <a:r>
                <a:rPr lang="en-US" dirty="0" err="1"/>
                <a:t>bentuk</a:t>
              </a:r>
              <a:r>
                <a:rPr lang="en-US" dirty="0"/>
                <a:t> ikon thumbnail.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i="1" dirty="0"/>
                <a:t>S</a:t>
              </a:r>
              <a:r>
                <a:rPr lang="en-US" i="1" dirty="0" err="1"/>
                <a:t>prite</a:t>
              </a:r>
              <a:r>
                <a:rPr lang="en-US" i="1" dirty="0"/>
                <a:t> pane</a:t>
              </a:r>
              <a:r>
                <a:rPr lang="en-US" dirty="0"/>
                <a:t> </a:t>
              </a:r>
              <a:r>
                <a:rPr lang="en-US" dirty="0" err="1"/>
                <a:t>memiliki</a:t>
              </a:r>
              <a:r>
                <a:rPr lang="en-US" dirty="0"/>
                <a:t> </a:t>
              </a:r>
              <a:r>
                <a:rPr lang="en-US" dirty="0" err="1"/>
                <a:t>tombol</a:t>
              </a:r>
              <a:r>
                <a:rPr lang="en-US" dirty="0"/>
                <a:t> yang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menambahkan</a:t>
              </a:r>
              <a:r>
                <a:rPr lang="en-US" dirty="0"/>
                <a:t> </a:t>
              </a:r>
              <a:r>
                <a:rPr lang="en-US" i="1" dirty="0"/>
                <a:t>sprite </a:t>
              </a:r>
              <a:r>
                <a:rPr lang="en-US" dirty="0" err="1"/>
                <a:t>dari</a:t>
              </a:r>
              <a:r>
                <a:rPr lang="en-US" dirty="0"/>
                <a:t> daftar yang </a:t>
              </a:r>
              <a:r>
                <a:rPr lang="en-US" dirty="0" err="1"/>
                <a:t>disediakan</a:t>
              </a:r>
              <a:r>
                <a:rPr lang="en-US" dirty="0"/>
                <a:t> Scratch, </a:t>
              </a:r>
              <a:r>
                <a:rPr lang="en-US" dirty="0" err="1"/>
                <a:t>menggambar</a:t>
              </a:r>
              <a:r>
                <a:rPr lang="en-US" dirty="0"/>
                <a:t> </a:t>
              </a:r>
              <a:r>
                <a:rPr lang="en-US" dirty="0" err="1"/>
                <a:t>sendiri</a:t>
              </a:r>
              <a:r>
                <a:rPr lang="en-US" dirty="0"/>
                <a:t>, </a:t>
              </a:r>
              <a:r>
                <a:rPr lang="en-US" dirty="0" err="1"/>
                <a:t>membiarkan</a:t>
              </a:r>
              <a:r>
                <a:rPr lang="en-US" dirty="0"/>
                <a:t> Scratch </a:t>
              </a:r>
              <a:r>
                <a:rPr lang="en-US" dirty="0" err="1"/>
                <a:t>memilih</a:t>
              </a:r>
              <a:r>
                <a:rPr lang="en-US" dirty="0"/>
                <a:t> </a:t>
              </a:r>
              <a:r>
                <a:rPr lang="en-US" dirty="0" err="1"/>
                <a:t>sendiri</a:t>
              </a:r>
              <a:r>
                <a:rPr lang="en-US" dirty="0"/>
                <a:t> </a:t>
              </a:r>
              <a:r>
                <a:rPr lang="en-US" dirty="0" err="1"/>
                <a:t>atau</a:t>
              </a:r>
              <a:r>
                <a:rPr lang="en-US" dirty="0"/>
                <a:t> </a:t>
              </a:r>
              <a:r>
                <a:rPr lang="en-US" dirty="0" err="1"/>
                <a:t>menggunakan</a:t>
              </a:r>
              <a:r>
                <a:rPr lang="en-US" dirty="0"/>
                <a:t> </a:t>
              </a:r>
              <a:r>
                <a:rPr lang="en-US" i="1" dirty="0"/>
                <a:t>file</a:t>
              </a:r>
              <a:r>
                <a:rPr lang="en-US" dirty="0"/>
                <a:t> </a:t>
              </a:r>
              <a:r>
                <a:rPr lang="en-US" dirty="0" err="1"/>
                <a:t>gambar</a:t>
              </a:r>
              <a:r>
                <a:rPr lang="en-US" dirty="0"/>
                <a:t> yang </a:t>
              </a:r>
              <a:r>
                <a:rPr lang="en-US" dirty="0" err="1"/>
                <a:t>ada</a:t>
              </a:r>
              <a:r>
                <a:rPr lang="en-US" dirty="0"/>
                <a:t> di </a:t>
              </a:r>
              <a:r>
                <a:rPr lang="en-US" dirty="0" err="1"/>
                <a:t>komputer</a:t>
              </a:r>
              <a:r>
                <a:rPr lang="en-US" dirty="0"/>
                <a:t>.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Pada </a:t>
              </a:r>
              <a:r>
                <a:rPr lang="en-US" dirty="0" err="1"/>
                <a:t>bagian</a:t>
              </a:r>
              <a:r>
                <a:rPr lang="en-US" dirty="0"/>
                <a:t> </a:t>
              </a:r>
              <a:r>
                <a:rPr lang="en-US" dirty="0" err="1"/>
                <a:t>atas</a:t>
              </a:r>
              <a:r>
                <a:rPr lang="en-US" dirty="0"/>
                <a:t> </a:t>
              </a:r>
              <a:r>
                <a:rPr lang="en-US" i="1" dirty="0"/>
                <a:t>sprite pane</a:t>
              </a:r>
              <a:r>
                <a:rPr lang="en-US" dirty="0"/>
                <a:t> </a:t>
              </a:r>
              <a:r>
                <a:rPr lang="en-US" dirty="0" err="1"/>
                <a:t>terdapat</a:t>
              </a:r>
              <a:r>
                <a:rPr lang="en-US" dirty="0"/>
                <a:t> </a:t>
              </a:r>
              <a:r>
                <a:rPr lang="en-US" dirty="0" err="1"/>
                <a:t>informasi</a:t>
              </a:r>
              <a:r>
                <a:rPr lang="en-US" dirty="0"/>
                <a:t> </a:t>
              </a:r>
              <a:r>
                <a:rPr lang="en-US" dirty="0" err="1"/>
                <a:t>tentang</a:t>
              </a:r>
              <a:r>
                <a:rPr lang="en-US" dirty="0"/>
                <a:t> </a:t>
              </a:r>
              <a:r>
                <a:rPr lang="en-US" i="1" dirty="0"/>
                <a:t>sprite</a:t>
              </a:r>
              <a:r>
                <a:rPr lang="en-US" dirty="0"/>
                <a:t> yang </a:t>
              </a:r>
              <a:r>
                <a:rPr lang="en-US" dirty="0" err="1"/>
                <a:t>dipilih</a:t>
              </a:r>
              <a:r>
                <a:rPr lang="id-ID" dirty="0"/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i="1" dirty="0"/>
                <a:t>Stage pane</a:t>
              </a:r>
              <a:r>
                <a:rPr lang="en-US" dirty="0"/>
                <a:t>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menampilkan</a:t>
              </a:r>
              <a:r>
                <a:rPr lang="en-US" dirty="0"/>
                <a:t> daftar </a:t>
              </a:r>
              <a:r>
                <a:rPr lang="en-US" i="1" dirty="0"/>
                <a:t>backdrop</a:t>
              </a:r>
              <a:r>
                <a:rPr lang="en-US" dirty="0"/>
                <a:t> (</a:t>
              </a:r>
              <a:r>
                <a:rPr lang="en-US" dirty="0" err="1"/>
                <a:t>latar</a:t>
              </a:r>
              <a:r>
                <a:rPr lang="en-US" dirty="0"/>
                <a:t>) yang </a:t>
              </a:r>
              <a:r>
                <a:rPr lang="en-US" dirty="0" err="1"/>
                <a:t>digunakan</a:t>
              </a:r>
              <a:r>
                <a:rPr lang="en-US" dirty="0"/>
                <a:t> di </a:t>
              </a:r>
              <a:r>
                <a:rPr lang="en-US" i="1" dirty="0"/>
                <a:t>stage</a:t>
              </a:r>
              <a:r>
                <a:rPr lang="id-ID" i="1" dirty="0"/>
                <a:t> </a:t>
              </a:r>
              <a:r>
                <a:rPr lang="id-ID" dirty="0"/>
                <a:t>dan</a:t>
              </a:r>
              <a:r>
                <a:rPr lang="id-ID" i="1" dirty="0"/>
                <a:t> </a:t>
              </a:r>
              <a:r>
                <a:rPr lang="en-US" dirty="0" err="1"/>
                <a:t>memiliki</a:t>
              </a:r>
              <a:r>
                <a:rPr lang="en-US" dirty="0"/>
                <a:t> </a:t>
              </a:r>
              <a:r>
                <a:rPr lang="en-US" dirty="0" err="1"/>
                <a:t>tombol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menambahkan</a:t>
              </a:r>
              <a:r>
                <a:rPr lang="en-US" dirty="0"/>
                <a:t> </a:t>
              </a:r>
              <a:r>
                <a:rPr lang="en-US" i="1" dirty="0"/>
                <a:t>backdrop</a:t>
              </a:r>
              <a:r>
                <a:rPr lang="id-ID" dirty="0"/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B976E6D-06E8-4183-A214-60D55E0387FA}"/>
                </a:ext>
              </a:extLst>
            </p:cNvPr>
            <p:cNvSpPr txBox="1"/>
            <p:nvPr/>
          </p:nvSpPr>
          <p:spPr>
            <a:xfrm>
              <a:off x="244550" y="182965"/>
              <a:ext cx="2819400" cy="400110"/>
            </a:xfrm>
            <a:prstGeom prst="rect">
              <a:avLst/>
            </a:prstGeom>
            <a:solidFill>
              <a:srgbClr val="993366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j.</a:t>
              </a:r>
              <a:r>
                <a:rPr lang="id-ID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Sprite dan Stage Pane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621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4C26F8D-ECA8-45C3-8625-30635395B2D6}"/>
              </a:ext>
            </a:extLst>
          </p:cNvPr>
          <p:cNvGrpSpPr/>
          <p:nvPr/>
        </p:nvGrpSpPr>
        <p:grpSpPr>
          <a:xfrm>
            <a:off x="581704" y="346755"/>
            <a:ext cx="5454887" cy="461665"/>
            <a:chOff x="228600" y="1086758"/>
            <a:chExt cx="4483975" cy="46166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2FE50D4-0827-4649-B2C7-A0BACEF7562B}"/>
                </a:ext>
              </a:extLst>
            </p:cNvPr>
            <p:cNvSpPr/>
            <p:nvPr/>
          </p:nvSpPr>
          <p:spPr>
            <a:xfrm>
              <a:off x="252684" y="1086758"/>
              <a:ext cx="44598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4.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Mengenal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Berbagai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Jenis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Blok Diagram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2CDCA46-F8D1-42CD-B0E3-6930BCE51B65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40753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E05E55C-F610-49CC-9A81-5BF5E1FC79BD}"/>
              </a:ext>
            </a:extLst>
          </p:cNvPr>
          <p:cNvSpPr/>
          <p:nvPr/>
        </p:nvSpPr>
        <p:spPr>
          <a:xfrm>
            <a:off x="438150" y="1148488"/>
            <a:ext cx="82677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 err="1"/>
              <a:t>Pemrograman</a:t>
            </a:r>
            <a:r>
              <a:rPr lang="en-US" b="1" dirty="0"/>
              <a:t> </a:t>
            </a:r>
            <a:r>
              <a:rPr lang="en-US" b="1" dirty="0" err="1"/>
              <a:t>blok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proses </a:t>
            </a:r>
            <a:r>
              <a:rPr lang="en-US" dirty="0" err="1"/>
              <a:t>membuat</a:t>
            </a:r>
            <a:r>
              <a:rPr lang="en-US" dirty="0"/>
              <a:t> program yang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blok-blok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yang </a:t>
            </a:r>
            <a:r>
              <a:rPr lang="en-US" dirty="0" err="1"/>
              <a:t>disusun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proses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dijalankan</a:t>
            </a:r>
            <a:r>
              <a:rPr lang="en-US" dirty="0"/>
              <a:t> oleh </a:t>
            </a:r>
            <a:r>
              <a:rPr lang="en-US" dirty="0" err="1"/>
              <a:t>komputer</a:t>
            </a:r>
            <a:r>
              <a:rPr lang="en-US" dirty="0"/>
              <a:t>. 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/>
              <a:t>Berbeda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pemrograman</a:t>
            </a:r>
            <a:r>
              <a:rPr lang="en-US" dirty="0"/>
              <a:t> </a:t>
            </a:r>
            <a:r>
              <a:rPr lang="en-US" dirty="0" err="1"/>
              <a:t>konvensional</a:t>
            </a:r>
            <a:r>
              <a:rPr lang="en-US" dirty="0"/>
              <a:t> yang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menuliskan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id-ID" dirty="0"/>
              <a:t>-</a:t>
            </a:r>
            <a:r>
              <a:rPr lang="en-US" dirty="0" err="1"/>
              <a:t>kode</a:t>
            </a:r>
            <a:r>
              <a:rPr lang="en-US" dirty="0"/>
              <a:t> program, </a:t>
            </a:r>
            <a:r>
              <a:rPr lang="id-ID" dirty="0"/>
              <a:t>p</a:t>
            </a:r>
            <a:r>
              <a:rPr lang="en-US" dirty="0" err="1"/>
              <a:t>emrograman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dan </a:t>
            </a:r>
            <a:r>
              <a:rPr lang="en-US" dirty="0" err="1"/>
              <a:t>menempatkannya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susunan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yang </a:t>
            </a:r>
            <a:r>
              <a:rPr lang="en-US" dirty="0" err="1"/>
              <a:t>sesuai</a:t>
            </a:r>
            <a:r>
              <a:rPr lang="en-US" dirty="0"/>
              <a:t>.</a:t>
            </a:r>
            <a:endParaRPr lang="en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Di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Scratch, </a:t>
            </a:r>
            <a:r>
              <a:rPr lang="en-US" dirty="0" err="1"/>
              <a:t>pembuatan</a:t>
            </a:r>
            <a:r>
              <a:rPr lang="en-US" dirty="0"/>
              <a:t> program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di </a:t>
            </a:r>
            <a:r>
              <a:rPr lang="en-US" i="1" dirty="0"/>
              <a:t>block palette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men-</a:t>
            </a:r>
            <a:r>
              <a:rPr lang="en-US" i="1" dirty="0"/>
              <a:t>drag and drop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i="1" dirty="0"/>
              <a:t>script area</a:t>
            </a:r>
            <a:r>
              <a:rPr lang="en-US" dirty="0"/>
              <a:t>. 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39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96336E02-2BDE-45F0-A16E-C2978AEBAD94}"/>
              </a:ext>
            </a:extLst>
          </p:cNvPr>
          <p:cNvGrpSpPr/>
          <p:nvPr/>
        </p:nvGrpSpPr>
        <p:grpSpPr>
          <a:xfrm>
            <a:off x="4343400" y="612839"/>
            <a:ext cx="4986072" cy="3982967"/>
            <a:chOff x="4460647" y="541203"/>
            <a:chExt cx="4986072" cy="398296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88BB84A-3EF9-468F-AF65-00A75F355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0647" y="541203"/>
              <a:ext cx="2218798" cy="346642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99216D2-54C5-45D6-B664-59F5A8248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9697" y="541203"/>
              <a:ext cx="2218798" cy="3466429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F3A0DEF-C7C2-4A35-80D9-E001589CADA9}"/>
                </a:ext>
              </a:extLst>
            </p:cNvPr>
            <p:cNvSpPr txBox="1"/>
            <p:nvPr/>
          </p:nvSpPr>
          <p:spPr>
            <a:xfrm>
              <a:off x="6262372" y="3687452"/>
              <a:ext cx="45719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solidFill>
                    <a:schemeClr val="accent1"/>
                  </a:solidFill>
                </a:rPr>
                <a:t>(1)</a:t>
              </a:r>
              <a:endParaRPr lang="en-ID" sz="1500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D0534C8-3D49-4666-AEF3-7128B6B33BD2}"/>
                </a:ext>
              </a:extLst>
            </p:cNvPr>
            <p:cNvSpPr txBox="1"/>
            <p:nvPr/>
          </p:nvSpPr>
          <p:spPr>
            <a:xfrm>
              <a:off x="7869096" y="3687452"/>
              <a:ext cx="45719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solidFill>
                    <a:schemeClr val="accent1"/>
                  </a:solidFill>
                </a:rPr>
                <a:t>(2)</a:t>
              </a:r>
              <a:endParaRPr lang="en-ID" sz="1500" b="1" dirty="0">
                <a:solidFill>
                  <a:schemeClr val="accent1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D9D4BAB-A9B6-4FB8-89F8-2FD9776589A8}"/>
                </a:ext>
              </a:extLst>
            </p:cNvPr>
            <p:cNvSpPr txBox="1"/>
            <p:nvPr/>
          </p:nvSpPr>
          <p:spPr>
            <a:xfrm>
              <a:off x="4808623" y="4201005"/>
              <a:ext cx="382189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dirty="0">
                  <a:latin typeface="Calibri" panose="020F0502020204030204" pitchFamily="34" charset="0"/>
                </a:rPr>
                <a:t>Blok kode pada blok Motion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8777804-B8FD-459F-BF95-A7385E0AE1B8}"/>
                </a:ext>
              </a:extLst>
            </p:cNvPr>
            <p:cNvSpPr txBox="1"/>
            <p:nvPr/>
          </p:nvSpPr>
          <p:spPr>
            <a:xfrm>
              <a:off x="7515620" y="3988694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6BC3F-F4CC-4BC6-9A72-A641976D04E7}"/>
              </a:ext>
            </a:extLst>
          </p:cNvPr>
          <p:cNvGrpSpPr/>
          <p:nvPr/>
        </p:nvGrpSpPr>
        <p:grpSpPr>
          <a:xfrm>
            <a:off x="381000" y="235485"/>
            <a:ext cx="3821895" cy="4093429"/>
            <a:chOff x="228600" y="235485"/>
            <a:chExt cx="3821895" cy="409342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228600" y="635595"/>
              <a:ext cx="3821895" cy="3693319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Blok Motion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menyimpan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dirty="0" err="1"/>
                <a:t>gerakan</a:t>
              </a:r>
              <a:r>
                <a:rPr lang="en-US" dirty="0"/>
                <a:t> </a:t>
              </a:r>
              <a:r>
                <a:rPr lang="en-US" i="1" dirty="0"/>
                <a:t>sprite</a:t>
              </a:r>
              <a:r>
                <a:rPr lang="en-US" dirty="0"/>
                <a:t>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Blok </a:t>
              </a:r>
              <a:r>
                <a:rPr lang="en-US" dirty="0" err="1"/>
                <a:t>kode</a:t>
              </a:r>
              <a:r>
                <a:rPr lang="en-US" dirty="0"/>
                <a:t> </a:t>
              </a:r>
              <a:r>
                <a:rPr lang="en-US" dirty="0" err="1"/>
                <a:t>akan</a:t>
              </a:r>
              <a:r>
                <a:rPr lang="en-US" dirty="0"/>
                <a:t> </a:t>
              </a:r>
              <a:r>
                <a:rPr lang="en-US" dirty="0" err="1"/>
                <a:t>memerintahkan</a:t>
              </a:r>
              <a:r>
                <a:rPr lang="en-US" dirty="0"/>
                <a:t> </a:t>
              </a:r>
              <a:r>
                <a:rPr lang="en-US" i="1" dirty="0"/>
                <a:t>sprite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melakukan</a:t>
              </a:r>
              <a:r>
                <a:rPr lang="en-US" dirty="0"/>
                <a:t> </a:t>
              </a:r>
              <a:r>
                <a:rPr lang="en-US" dirty="0" err="1"/>
                <a:t>gerakan</a:t>
              </a:r>
              <a:r>
                <a:rPr lang="en-US" dirty="0"/>
                <a:t>, </a:t>
              </a:r>
              <a:r>
                <a:rPr lang="en-US" dirty="0" err="1"/>
                <a:t>seperti</a:t>
              </a:r>
              <a:r>
                <a:rPr lang="en-US" dirty="0"/>
                <a:t> </a:t>
              </a:r>
              <a:r>
                <a:rPr lang="en-US" dirty="0" err="1"/>
                <a:t>pindah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jumlah</a:t>
              </a:r>
              <a:r>
                <a:rPr lang="en-US" dirty="0"/>
                <a:t> </a:t>
              </a:r>
              <a:r>
                <a:rPr lang="en-US" dirty="0" err="1"/>
                <a:t>langkah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, </a:t>
              </a:r>
              <a:r>
                <a:rPr lang="en-US" dirty="0" err="1"/>
                <a:t>berputar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satuan</a:t>
              </a:r>
              <a:r>
                <a:rPr lang="en-US" dirty="0"/>
                <a:t> </a:t>
              </a:r>
              <a:r>
                <a:rPr lang="en-US" dirty="0" err="1"/>
                <a:t>derajat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, </a:t>
              </a:r>
              <a:r>
                <a:rPr lang="en-US" dirty="0" err="1"/>
                <a:t>berpindah</a:t>
              </a:r>
              <a:r>
                <a:rPr lang="en-US" dirty="0"/>
                <a:t> </a:t>
              </a:r>
              <a:r>
                <a:rPr lang="en-US" dirty="0" err="1"/>
                <a:t>secara</a:t>
              </a:r>
              <a:r>
                <a:rPr lang="en-US" dirty="0"/>
                <a:t> </a:t>
              </a:r>
              <a:r>
                <a:rPr lang="en-US" dirty="0" err="1"/>
                <a:t>acak</a:t>
              </a:r>
              <a:r>
                <a:rPr lang="en-US" dirty="0"/>
                <a:t>, </a:t>
              </a:r>
              <a:r>
                <a:rPr lang="en-US" dirty="0" err="1"/>
                <a:t>bergerak</a:t>
              </a:r>
              <a:r>
                <a:rPr lang="en-US" dirty="0"/>
                <a:t> </a:t>
              </a:r>
              <a:r>
                <a:rPr lang="en-US" dirty="0" err="1"/>
                <a:t>ke</a:t>
              </a:r>
              <a:r>
                <a:rPr lang="en-US" dirty="0"/>
                <a:t> </a:t>
              </a:r>
              <a:r>
                <a:rPr lang="en-US" dirty="0" err="1"/>
                <a:t>koordinat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, </a:t>
              </a:r>
              <a:r>
                <a:rPr lang="en-US" dirty="0" err="1"/>
                <a:t>berpindah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arah</a:t>
              </a:r>
              <a:r>
                <a:rPr lang="en-US" dirty="0"/>
                <a:t> </a:t>
              </a:r>
              <a:r>
                <a:rPr lang="en-US" dirty="0" err="1"/>
                <a:t>derajat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, </a:t>
              </a:r>
              <a:r>
                <a:rPr lang="en-US" dirty="0" err="1"/>
                <a:t>dan</a:t>
              </a:r>
              <a:r>
                <a:rPr lang="en-US" dirty="0"/>
                <a:t> </a:t>
              </a:r>
              <a:r>
                <a:rPr lang="en-US" dirty="0" err="1"/>
                <a:t>berpindah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satuan</a:t>
              </a:r>
              <a:r>
                <a:rPr lang="en-US" dirty="0"/>
                <a:t> </a:t>
              </a:r>
              <a:r>
                <a:rPr lang="en-US" dirty="0" err="1"/>
                <a:t>koordinat</a:t>
              </a:r>
              <a:r>
                <a:rPr lang="en-US" dirty="0"/>
                <a:t> </a:t>
              </a:r>
              <a:r>
                <a:rPr lang="en-US" dirty="0" err="1"/>
                <a:t>sumbu</a:t>
              </a:r>
              <a:r>
                <a:rPr lang="en-US" dirty="0"/>
                <a:t> x </a:t>
              </a:r>
              <a:r>
                <a:rPr lang="en-US" dirty="0" err="1"/>
                <a:t>atau</a:t>
              </a:r>
              <a:r>
                <a:rPr lang="en-US" dirty="0"/>
                <a:t> y. 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CC74596-26F1-4901-94A7-FEAF370ADEA1}"/>
                </a:ext>
              </a:extLst>
            </p:cNvPr>
            <p:cNvSpPr txBox="1"/>
            <p:nvPr/>
          </p:nvSpPr>
          <p:spPr>
            <a:xfrm>
              <a:off x="241005" y="235485"/>
              <a:ext cx="2286000" cy="40011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a.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Blok Motion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25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CA2C2A1F-6BAD-1875-793C-F6B0BD2A99CC}"/>
              </a:ext>
            </a:extLst>
          </p:cNvPr>
          <p:cNvGrpSpPr/>
          <p:nvPr/>
        </p:nvGrpSpPr>
        <p:grpSpPr>
          <a:xfrm>
            <a:off x="511582" y="279435"/>
            <a:ext cx="6879818" cy="1225195"/>
            <a:chOff x="511582" y="290068"/>
            <a:chExt cx="6879818" cy="122519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E4D1EC0-98D3-FD83-B4B3-9883B36FDC8A}"/>
                </a:ext>
              </a:extLst>
            </p:cNvPr>
            <p:cNvGrpSpPr/>
            <p:nvPr/>
          </p:nvGrpSpPr>
          <p:grpSpPr>
            <a:xfrm>
              <a:off x="1066800" y="483317"/>
              <a:ext cx="6324600" cy="906810"/>
              <a:chOff x="837576" y="783799"/>
              <a:chExt cx="6630024" cy="906810"/>
            </a:xfrm>
          </p:grpSpPr>
          <p:sp>
            <p:nvSpPr>
              <p:cNvPr id="17" name="Parallelogram 16">
                <a:extLst>
                  <a:ext uri="{FF2B5EF4-FFF2-40B4-BE49-F238E27FC236}">
                    <a16:creationId xmlns:a16="http://schemas.microsoft.com/office/drawing/2014/main" id="{D8FDEE2C-3F2F-BB8C-A093-034B906D0CAB}"/>
                  </a:ext>
                </a:extLst>
              </p:cNvPr>
              <p:cNvSpPr/>
              <p:nvPr/>
            </p:nvSpPr>
            <p:spPr>
              <a:xfrm>
                <a:off x="837576" y="795727"/>
                <a:ext cx="6630024" cy="894882"/>
              </a:xfrm>
              <a:prstGeom prst="parallelogram">
                <a:avLst>
                  <a:gd name="adj" fmla="val 45313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テキスト プレースホルダー 17">
                <a:extLst>
                  <a:ext uri="{FF2B5EF4-FFF2-40B4-BE49-F238E27FC236}">
                    <a16:creationId xmlns:a16="http://schemas.microsoft.com/office/drawing/2014/main" id="{EEDA6748-0514-6B3E-D0B7-7C81B33C5FB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5736" y="783799"/>
                <a:ext cx="5940137" cy="894882"/>
              </a:xfrm>
              <a:prstGeom prst="rect">
                <a:avLst/>
              </a:prstGeom>
            </p:spPr>
            <p:txBody>
              <a:bodyPr vert="horz" lIns="36000" tIns="36000" rIns="36000" bIns="36000" rtlCol="0" anchor="ctr">
                <a:noAutofit/>
              </a:bodyPr>
              <a:lstStyle>
                <a:lvl1pPr marL="342900" indent="-342900" algn="l" defTabSz="1632753" rtl="0" eaLnBrk="1" latinLnBrk="0" hangingPunct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5"/>
                  </a:buClr>
                  <a:buFont typeface="Wingdings" panose="05000000000000000000" pitchFamily="2" charset="2"/>
                  <a:buChar char="l"/>
                  <a:defRPr kumimoji="1"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1326612" indent="-510235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5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40941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4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857317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73693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490070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306446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122822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939199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Clr>
                    <a:srgbClr val="FFA513"/>
                  </a:buClr>
                  <a:buNone/>
                  <a:tabLst>
                    <a:tab pos="914400" algn="l"/>
                  </a:tabLst>
                  <a:defRPr/>
                </a:pPr>
                <a:r>
                  <a:rPr lang="id-ID" sz="3200" b="1" dirty="0">
                    <a:solidFill>
                      <a:schemeClr val="tx1"/>
                    </a:solidFill>
                  </a:rPr>
                  <a:t>ALGORITM</a:t>
                </a:r>
                <a:r>
                  <a:rPr lang="en-US" sz="3200" b="1" dirty="0">
                    <a:solidFill>
                      <a:schemeClr val="tx1"/>
                    </a:solidFill>
                  </a:rPr>
                  <a:t>E </a:t>
                </a:r>
                <a:r>
                  <a:rPr lang="id-ID" sz="3200" b="1" dirty="0">
                    <a:solidFill>
                      <a:schemeClr val="tx1"/>
                    </a:solidFill>
                  </a:rPr>
                  <a:t>PEMROGRAMAN</a:t>
                </a:r>
                <a:endParaRPr lang="nn-NO" sz="3200" b="1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4129E64-0890-F751-96B7-1800CE6BC7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582" y="290068"/>
              <a:ext cx="1326878" cy="1225195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0D4271E-D981-6B6E-4A92-67A616AD8B7B}"/>
                </a:ext>
              </a:extLst>
            </p:cNvPr>
            <p:cNvSpPr/>
            <p:nvPr/>
          </p:nvSpPr>
          <p:spPr>
            <a:xfrm>
              <a:off x="685800" y="406375"/>
              <a:ext cx="932772" cy="99257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sz="30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Bab</a:t>
              </a:r>
            </a:p>
            <a:p>
              <a:pPr algn="ctr"/>
              <a:r>
                <a:rPr lang="en-US" sz="30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296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8130775-CB3B-4011-B96D-A8BEBC2C0A25}"/>
              </a:ext>
            </a:extLst>
          </p:cNvPr>
          <p:cNvGrpSpPr/>
          <p:nvPr/>
        </p:nvGrpSpPr>
        <p:grpSpPr>
          <a:xfrm>
            <a:off x="2624616" y="1565253"/>
            <a:ext cx="3999218" cy="3104234"/>
            <a:chOff x="2624616" y="1565253"/>
            <a:chExt cx="3999218" cy="310423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8ADE185-D316-4AAA-9111-CB9E8D403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8264" y="1565253"/>
              <a:ext cx="1771504" cy="278106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D9B5851-2177-4A55-BF7E-63860C6CD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7841" y="1565253"/>
              <a:ext cx="1771504" cy="2776302"/>
            </a:xfrm>
            <a:prstGeom prst="rect">
              <a:avLst/>
            </a:prstGeom>
          </p:spPr>
        </p:pic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6336E02-2BDE-45F0-A16E-C2978AEBAD94}"/>
                </a:ext>
              </a:extLst>
            </p:cNvPr>
            <p:cNvGrpSpPr/>
            <p:nvPr/>
          </p:nvGrpSpPr>
          <p:grpSpPr>
            <a:xfrm>
              <a:off x="2624616" y="2410456"/>
              <a:ext cx="3999218" cy="2259031"/>
              <a:chOff x="4934419" y="2231465"/>
              <a:chExt cx="3999218" cy="2259031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F3A0DEF-C7C2-4A35-80D9-E001589CADA9}"/>
                  </a:ext>
                </a:extLst>
              </p:cNvPr>
              <p:cNvSpPr txBox="1"/>
              <p:nvPr/>
            </p:nvSpPr>
            <p:spPr>
              <a:xfrm>
                <a:off x="6290640" y="3849034"/>
                <a:ext cx="45719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solidFill>
                      <a:schemeClr val="accent1"/>
                    </a:solidFill>
                  </a:rPr>
                  <a:t>(1)</a:t>
                </a:r>
                <a:endParaRPr lang="en-ID" sz="15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D0534C8-3D49-4666-AEF3-7128B6B33BD2}"/>
                  </a:ext>
                </a:extLst>
              </p:cNvPr>
              <p:cNvSpPr txBox="1"/>
              <p:nvPr/>
            </p:nvSpPr>
            <p:spPr>
              <a:xfrm>
                <a:off x="8201949" y="3849034"/>
                <a:ext cx="45719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solidFill>
                      <a:schemeClr val="accent1"/>
                    </a:solidFill>
                  </a:rPr>
                  <a:t>(2)</a:t>
                </a:r>
                <a:endParaRPr lang="en-ID" sz="15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D9D4BAB-A9B6-4FB8-89F8-2FD9776589A8}"/>
                  </a:ext>
                </a:extLst>
              </p:cNvPr>
              <p:cNvSpPr txBox="1"/>
              <p:nvPr/>
            </p:nvSpPr>
            <p:spPr>
              <a:xfrm>
                <a:off x="4934419" y="4167331"/>
                <a:ext cx="382189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Blok kode pada blok Looks</a:t>
                </a:r>
                <a:endParaRPr lang="en-US" sz="15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8777804-B8FD-459F-BF95-A7385E0AE1B8}"/>
                  </a:ext>
                </a:extLst>
              </p:cNvPr>
              <p:cNvSpPr txBox="1"/>
              <p:nvPr/>
            </p:nvSpPr>
            <p:spPr>
              <a:xfrm rot="16200000">
                <a:off x="7844977" y="3073904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457200" y="213321"/>
            <a:ext cx="8229600" cy="1323440"/>
            <a:chOff x="457200" y="213321"/>
            <a:chExt cx="8229600" cy="13234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457200" y="613431"/>
              <a:ext cx="8229600" cy="923330"/>
            </a:xfrm>
            <a:prstGeom prst="rect">
              <a:avLst/>
            </a:prstGeom>
            <a:ln>
              <a:solidFill>
                <a:schemeClr val="accent2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Blok Looks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menyimpan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dirty="0" err="1"/>
                <a:t>tampilan</a:t>
              </a:r>
              <a:r>
                <a:rPr lang="en-US" dirty="0"/>
                <a:t> program </a:t>
              </a:r>
              <a:r>
                <a:rPr lang="en-US" dirty="0" err="1"/>
                <a:t>Pengaturan</a:t>
              </a:r>
              <a:r>
                <a:rPr lang="en-US" dirty="0"/>
                <a:t> </a:t>
              </a:r>
              <a:r>
                <a:rPr lang="en-US" dirty="0" err="1"/>
                <a:t>tersebut</a:t>
              </a:r>
              <a:r>
                <a:rPr lang="en-US" dirty="0"/>
                <a:t>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berupa</a:t>
              </a:r>
              <a:r>
                <a:rPr lang="en-US" dirty="0"/>
                <a:t> </a:t>
              </a:r>
              <a:r>
                <a:rPr lang="en-US" dirty="0" err="1"/>
                <a:t>pengaturan</a:t>
              </a:r>
              <a:r>
                <a:rPr lang="en-US" dirty="0"/>
                <a:t> </a:t>
              </a:r>
              <a:r>
                <a:rPr lang="en-US" i="1" dirty="0"/>
                <a:t>backdrop</a:t>
              </a:r>
              <a:r>
                <a:rPr lang="en-US" dirty="0"/>
                <a:t> dan </a:t>
              </a:r>
              <a:r>
                <a:rPr lang="en-US" i="1" dirty="0"/>
                <a:t>sprite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</a:t>
              </a:r>
              <a:r>
                <a:rPr lang="en-US" dirty="0" err="1"/>
                <a:t>hal</a:t>
              </a:r>
              <a:r>
                <a:rPr lang="en-US" dirty="0"/>
                <a:t> </a:t>
              </a:r>
              <a:r>
                <a:rPr lang="en-US" dirty="0" err="1"/>
                <a:t>ukuran</a:t>
              </a:r>
              <a:r>
                <a:rPr lang="en-US" dirty="0"/>
                <a:t>, </a:t>
              </a:r>
              <a:r>
                <a:rPr lang="en-US" dirty="0" err="1"/>
                <a:t>warna</a:t>
              </a:r>
              <a:r>
                <a:rPr lang="en-US" dirty="0"/>
                <a:t>, dan lain-lain.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42C6999-3E2A-41A8-A4B2-AC47F5BD2A83}"/>
                </a:ext>
              </a:extLst>
            </p:cNvPr>
            <p:cNvSpPr txBox="1"/>
            <p:nvPr/>
          </p:nvSpPr>
          <p:spPr>
            <a:xfrm>
              <a:off x="457200" y="213321"/>
              <a:ext cx="2063099" cy="400110"/>
            </a:xfrm>
            <a:prstGeom prst="rect">
              <a:avLst/>
            </a:prstGeom>
            <a:solidFill>
              <a:schemeClr val="accent2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Blok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Looks</a:t>
              </a:r>
              <a:endParaRPr lang="en-US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708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8887923-4AC1-433B-95C1-BE7D78456013}"/>
              </a:ext>
            </a:extLst>
          </p:cNvPr>
          <p:cNvGrpSpPr/>
          <p:nvPr/>
        </p:nvGrpSpPr>
        <p:grpSpPr>
          <a:xfrm>
            <a:off x="5068582" y="2210166"/>
            <a:ext cx="3436790" cy="2360631"/>
            <a:chOff x="5088457" y="2210166"/>
            <a:chExt cx="3436790" cy="236063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50FE994-14D4-4CBD-89EB-7C7119D97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8623" y="2210166"/>
              <a:ext cx="1467165" cy="2360631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22D8EA9-7FBE-4C5C-ACE0-2BFD69394038}"/>
                </a:ext>
              </a:extLst>
            </p:cNvPr>
            <p:cNvSpPr txBox="1"/>
            <p:nvPr/>
          </p:nvSpPr>
          <p:spPr>
            <a:xfrm rot="16200000">
              <a:off x="7436587" y="3344543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72D7E8F-47FD-484D-AD7C-E9CED19C6B47}"/>
                </a:ext>
              </a:extLst>
            </p:cNvPr>
            <p:cNvSpPr txBox="1"/>
            <p:nvPr/>
          </p:nvSpPr>
          <p:spPr>
            <a:xfrm>
              <a:off x="5088457" y="3113482"/>
              <a:ext cx="175585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1500" b="1" dirty="0">
                  <a:latin typeface="Calibri" panose="020F0502020204030204" pitchFamily="34" charset="0"/>
                </a:rPr>
                <a:t>Blok kode pada blok Events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AD3826D-4551-4EB5-98AD-1994B2DF0DAE}"/>
              </a:ext>
            </a:extLst>
          </p:cNvPr>
          <p:cNvGrpSpPr/>
          <p:nvPr/>
        </p:nvGrpSpPr>
        <p:grpSpPr>
          <a:xfrm>
            <a:off x="838543" y="2210166"/>
            <a:ext cx="3561531" cy="2349617"/>
            <a:chOff x="347495" y="2210166"/>
            <a:chExt cx="3561531" cy="234961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9B8CF19-91D9-4C09-876D-BDD032C33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515" y="2210166"/>
              <a:ext cx="1531747" cy="2329635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AD2A39D-274F-4192-9F33-7D1B493667E9}"/>
                </a:ext>
              </a:extLst>
            </p:cNvPr>
            <p:cNvSpPr txBox="1"/>
            <p:nvPr/>
          </p:nvSpPr>
          <p:spPr>
            <a:xfrm rot="16200000">
              <a:off x="-494944" y="3471123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D17BAFE-4EA7-4479-BE9E-9DDEC867FE0C}"/>
                </a:ext>
              </a:extLst>
            </p:cNvPr>
            <p:cNvSpPr txBox="1"/>
            <p:nvPr/>
          </p:nvSpPr>
          <p:spPr>
            <a:xfrm>
              <a:off x="2153173" y="3113482"/>
              <a:ext cx="175585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latin typeface="Calibri" panose="020F0502020204030204" pitchFamily="34" charset="0"/>
                </a:rPr>
                <a:t>Blok kode pada blok Sound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12725" y="267558"/>
            <a:ext cx="4288597" cy="1877438"/>
            <a:chOff x="212725" y="267558"/>
            <a:chExt cx="4288597" cy="187743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212725" y="667668"/>
              <a:ext cx="4288597" cy="1477328"/>
            </a:xfrm>
            <a:prstGeom prst="rect">
              <a:avLst/>
            </a:prstGeom>
            <a:ln>
              <a:solidFill>
                <a:schemeClr val="accent4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Blok Sound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menyimpan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 yang </a:t>
              </a:r>
              <a:r>
                <a:rPr lang="en-US" dirty="0" err="1"/>
                <a:t>digunakan</a:t>
              </a:r>
              <a:r>
                <a:rPr lang="id-ID" dirty="0"/>
                <a:t>, seperti </a:t>
              </a:r>
              <a:r>
                <a:rPr lang="en-US" dirty="0" err="1"/>
                <a:t>menjalankan</a:t>
              </a:r>
              <a:r>
                <a:rPr lang="en-US" dirty="0"/>
                <a:t> dan </a:t>
              </a:r>
              <a:r>
                <a:rPr lang="en-US" dirty="0" err="1"/>
                <a:t>menghentikan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,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i="1" dirty="0"/>
                <a:t>pitch</a:t>
              </a:r>
              <a:r>
                <a:rPr lang="en-US" dirty="0"/>
                <a:t> </a:t>
              </a:r>
              <a:r>
                <a:rPr lang="en-US" dirty="0" err="1"/>
                <a:t>suara</a:t>
              </a:r>
              <a:r>
                <a:rPr lang="en-US" dirty="0"/>
                <a:t>, </a:t>
              </a:r>
              <a:r>
                <a:rPr lang="en-US" dirty="0" err="1"/>
                <a:t>mengatur</a:t>
              </a:r>
              <a:r>
                <a:rPr lang="en-US" dirty="0"/>
                <a:t> volume, dan </a:t>
              </a:r>
              <a:r>
                <a:rPr lang="id-ID" dirty="0"/>
                <a:t>lainnya.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7EC2F7B-2F2F-4EBA-80DA-C25E0E645129}"/>
                </a:ext>
              </a:extLst>
            </p:cNvPr>
            <p:cNvSpPr txBox="1"/>
            <p:nvPr/>
          </p:nvSpPr>
          <p:spPr>
            <a:xfrm>
              <a:off x="1208018" y="267558"/>
              <a:ext cx="2286000" cy="400110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c.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Blok Sound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642679" y="267558"/>
            <a:ext cx="4288597" cy="2154436"/>
            <a:chOff x="4642679" y="267558"/>
            <a:chExt cx="4288597" cy="215443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9CD08C0-487A-4D43-BB50-1335EAB95F58}"/>
                </a:ext>
              </a:extLst>
            </p:cNvPr>
            <p:cNvSpPr/>
            <p:nvPr/>
          </p:nvSpPr>
          <p:spPr>
            <a:xfrm>
              <a:off x="4642679" y="667668"/>
              <a:ext cx="4288597" cy="1754326"/>
            </a:xfrm>
            <a:prstGeom prst="rect">
              <a:avLst/>
            </a:prstGeom>
            <a:ln>
              <a:solidFill>
                <a:srgbClr val="CCCC00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Blok Events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menyimpan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</a:t>
              </a:r>
              <a:r>
                <a:rPr lang="en-US" dirty="0" err="1"/>
                <a:t>merespons</a:t>
              </a:r>
              <a:r>
                <a:rPr lang="en-US" dirty="0"/>
                <a:t> </a:t>
              </a:r>
              <a:r>
                <a:rPr lang="en-US" dirty="0" err="1"/>
                <a:t>kejadian-kejadian</a:t>
              </a:r>
              <a:r>
                <a:rPr lang="en-US" dirty="0"/>
                <a:t> yang </a:t>
              </a:r>
              <a:r>
                <a:rPr lang="en-US" dirty="0" err="1"/>
                <a:t>ada</a:t>
              </a:r>
              <a:r>
                <a:rPr lang="en-US" dirty="0"/>
                <a:t>. </a:t>
              </a:r>
              <a:r>
                <a:rPr lang="en-US" dirty="0" err="1"/>
                <a:t>Contohnya</a:t>
              </a:r>
              <a:r>
                <a:rPr lang="en-US" dirty="0"/>
                <a:t>, </a:t>
              </a:r>
              <a:r>
                <a:rPr lang="en-US" dirty="0" err="1"/>
                <a:t>perintah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merespons</a:t>
              </a:r>
              <a:r>
                <a:rPr lang="en-US" dirty="0"/>
                <a:t> </a:t>
              </a:r>
              <a:r>
                <a:rPr lang="en-US" dirty="0" err="1"/>
                <a:t>aksi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i="1" dirty="0"/>
                <a:t>pointer mouse</a:t>
              </a:r>
              <a:r>
                <a:rPr lang="en-US" dirty="0"/>
                <a:t>, </a:t>
              </a:r>
              <a:r>
                <a:rPr lang="en-US" dirty="0" err="1"/>
                <a:t>jika</a:t>
              </a:r>
              <a:r>
                <a:rPr lang="en-US" dirty="0"/>
                <a:t> </a:t>
              </a:r>
              <a:r>
                <a:rPr lang="en-US" dirty="0" err="1"/>
                <a:t>tombol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 di </a:t>
              </a:r>
              <a:r>
                <a:rPr lang="en-US" i="1" dirty="0"/>
                <a:t>keyboard</a:t>
              </a:r>
              <a:r>
                <a:rPr lang="en-US" dirty="0"/>
                <a:t> </a:t>
              </a:r>
              <a:r>
                <a:rPr lang="en-US" dirty="0" err="1"/>
                <a:t>ditekan</a:t>
              </a:r>
              <a:r>
                <a:rPr lang="en-US" dirty="0"/>
                <a:t>, dan </a:t>
              </a:r>
              <a:r>
                <a:rPr lang="en-US" dirty="0" err="1"/>
                <a:t>sebagainya</a:t>
              </a:r>
              <a:r>
                <a:rPr lang="id-ID" dirty="0"/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670C6A1-8D44-42D4-A183-1B2D1AD0E38F}"/>
                </a:ext>
              </a:extLst>
            </p:cNvPr>
            <p:cNvSpPr txBox="1"/>
            <p:nvPr/>
          </p:nvSpPr>
          <p:spPr>
            <a:xfrm>
              <a:off x="5643977" y="267558"/>
              <a:ext cx="2286000" cy="400110"/>
            </a:xfrm>
            <a:prstGeom prst="rect">
              <a:avLst/>
            </a:prstGeom>
            <a:solidFill>
              <a:srgbClr val="CCCC00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d.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Blok Events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553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DDFB78C-2D9E-4F7E-9013-6E3036B88916}"/>
              </a:ext>
            </a:extLst>
          </p:cNvPr>
          <p:cNvGrpSpPr/>
          <p:nvPr/>
        </p:nvGrpSpPr>
        <p:grpSpPr>
          <a:xfrm>
            <a:off x="2344579" y="1598242"/>
            <a:ext cx="5630542" cy="3094520"/>
            <a:chOff x="2344579" y="1598242"/>
            <a:chExt cx="5630542" cy="309452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1207DE6-DA5C-458F-B1FB-4546E4FF2C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1598243"/>
              <a:ext cx="1859599" cy="285496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39BBC4B-B10F-4439-AD1D-012E646C6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2640" y="1598242"/>
              <a:ext cx="1859599" cy="285496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EB47B54-BE4C-4B79-8E9C-3AC65F99B7D5}"/>
                </a:ext>
              </a:extLst>
            </p:cNvPr>
            <p:cNvGrpSpPr/>
            <p:nvPr/>
          </p:nvGrpSpPr>
          <p:grpSpPr>
            <a:xfrm>
              <a:off x="2344579" y="2761663"/>
              <a:ext cx="5630542" cy="1931099"/>
              <a:chOff x="4654382" y="2546809"/>
              <a:chExt cx="5630542" cy="1931099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1EEE2C9-5DEC-4055-91BA-3DCF308BA2E5}"/>
                  </a:ext>
                </a:extLst>
              </p:cNvPr>
              <p:cNvSpPr txBox="1"/>
              <p:nvPr/>
            </p:nvSpPr>
            <p:spPr>
              <a:xfrm>
                <a:off x="6290640" y="3849034"/>
                <a:ext cx="45719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solidFill>
                      <a:schemeClr val="accent1"/>
                    </a:solidFill>
                  </a:rPr>
                  <a:t>(1)</a:t>
                </a:r>
                <a:endParaRPr lang="en-ID" sz="15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2ADA238-E910-4842-A443-0CD722D18083}"/>
                  </a:ext>
                </a:extLst>
              </p:cNvPr>
              <p:cNvSpPr txBox="1"/>
              <p:nvPr/>
            </p:nvSpPr>
            <p:spPr>
              <a:xfrm>
                <a:off x="8201949" y="3849034"/>
                <a:ext cx="45719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solidFill>
                      <a:schemeClr val="accent1"/>
                    </a:solidFill>
                  </a:rPr>
                  <a:t>(2)</a:t>
                </a:r>
                <a:endParaRPr lang="en-ID" sz="15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06E5955-738F-4DC8-82BB-75673E8F180D}"/>
                  </a:ext>
                </a:extLst>
              </p:cNvPr>
              <p:cNvSpPr txBox="1"/>
              <p:nvPr/>
            </p:nvSpPr>
            <p:spPr>
              <a:xfrm>
                <a:off x="8724283" y="3684352"/>
                <a:ext cx="156064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latin typeface="Calibri" panose="020F0502020204030204" pitchFamily="34" charset="0"/>
                  </a:rPr>
                  <a:t>Blok kode pada blok Control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8B7C5F9-1D2F-4907-BC04-081B450B48E4}"/>
                  </a:ext>
                </a:extLst>
              </p:cNvPr>
              <p:cNvSpPr txBox="1"/>
              <p:nvPr/>
            </p:nvSpPr>
            <p:spPr>
              <a:xfrm rot="16200000">
                <a:off x="3811943" y="3389248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381000" y="175893"/>
            <a:ext cx="8382000" cy="1323440"/>
            <a:chOff x="381000" y="175893"/>
            <a:chExt cx="8382000" cy="132344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381000" y="576003"/>
              <a:ext cx="8382000" cy="923330"/>
            </a:xfrm>
            <a:prstGeom prst="rect">
              <a:avLst/>
            </a:prstGeom>
            <a:ln>
              <a:solidFill>
                <a:schemeClr val="accent6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Blok Control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menyimpan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berupa</a:t>
              </a:r>
              <a:r>
                <a:rPr lang="en-US" dirty="0"/>
                <a:t> </a:t>
              </a:r>
              <a:r>
                <a:rPr lang="en-US" dirty="0" err="1"/>
                <a:t>pengecekan</a:t>
              </a:r>
              <a:r>
                <a:rPr lang="en-US" dirty="0"/>
                <a:t> </a:t>
              </a:r>
              <a:r>
                <a:rPr lang="en-US" dirty="0" err="1"/>
                <a:t>kondisi</a:t>
              </a:r>
              <a:r>
                <a:rPr lang="en-US" dirty="0"/>
                <a:t>, </a:t>
              </a:r>
              <a:r>
                <a:rPr lang="en-US" dirty="0" err="1"/>
                <a:t>perulangan</a:t>
              </a:r>
              <a:r>
                <a:rPr lang="en-US" dirty="0"/>
                <a:t>, dan </a:t>
              </a:r>
              <a:r>
                <a:rPr lang="en-US" dirty="0" err="1"/>
                <a:t>sebagainya</a:t>
              </a:r>
              <a:r>
                <a:rPr lang="en-US" dirty="0"/>
                <a:t>. Blok </a:t>
              </a:r>
              <a:r>
                <a:rPr lang="en-US" dirty="0" err="1"/>
                <a:t>ini</a:t>
              </a:r>
              <a:r>
                <a:rPr lang="en-US" dirty="0"/>
                <a:t> </a:t>
              </a:r>
              <a:r>
                <a:rPr lang="en-US" dirty="0" err="1"/>
                <a:t>biasanya</a:t>
              </a:r>
              <a:r>
                <a:rPr lang="en-US" dirty="0"/>
                <a:t>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membuat</a:t>
              </a:r>
              <a:r>
                <a:rPr lang="en-US" dirty="0"/>
                <a:t> sprite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berjalan</a:t>
              </a:r>
              <a:r>
                <a:rPr lang="en-US" dirty="0"/>
                <a:t>, </a:t>
              </a:r>
              <a:r>
                <a:rPr lang="en-US" dirty="0" err="1"/>
                <a:t>berpindah</a:t>
              </a:r>
              <a:r>
                <a:rPr lang="en-US" dirty="0"/>
                <a:t> </a:t>
              </a:r>
              <a:r>
                <a:rPr lang="en-US" dirty="0" err="1"/>
                <a:t>ke</a:t>
              </a:r>
              <a:r>
                <a:rPr lang="en-US" dirty="0"/>
                <a:t> </a:t>
              </a:r>
              <a:r>
                <a:rPr lang="en-US" dirty="0" err="1"/>
                <a:t>posisi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, dan lain-lain.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4C794F0-BCCF-4460-87B2-B483CEF8E7EC}"/>
                </a:ext>
              </a:extLst>
            </p:cNvPr>
            <p:cNvSpPr txBox="1"/>
            <p:nvPr/>
          </p:nvSpPr>
          <p:spPr>
            <a:xfrm>
              <a:off x="395177" y="175893"/>
              <a:ext cx="2286000" cy="400110"/>
            </a:xfrm>
            <a:prstGeom prst="rect">
              <a:avLst/>
            </a:prstGeom>
            <a:solidFill>
              <a:schemeClr val="accent6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e.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Blok Control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319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A88BC69-F29F-47D4-ADA5-B40D79D09B99}"/>
              </a:ext>
            </a:extLst>
          </p:cNvPr>
          <p:cNvGrpSpPr/>
          <p:nvPr/>
        </p:nvGrpSpPr>
        <p:grpSpPr>
          <a:xfrm>
            <a:off x="915510" y="2427088"/>
            <a:ext cx="3580290" cy="2207484"/>
            <a:chOff x="908358" y="2421666"/>
            <a:chExt cx="3580290" cy="220748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AD3826D-4551-4EB5-98AD-1994B2DF0DAE}"/>
                </a:ext>
              </a:extLst>
            </p:cNvPr>
            <p:cNvGrpSpPr/>
            <p:nvPr/>
          </p:nvGrpSpPr>
          <p:grpSpPr>
            <a:xfrm>
              <a:off x="908358" y="2698051"/>
              <a:ext cx="3580290" cy="1931099"/>
              <a:chOff x="417310" y="2698051"/>
              <a:chExt cx="3580290" cy="1931099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AD2A39D-274F-4192-9F33-7D1B493667E9}"/>
                  </a:ext>
                </a:extLst>
              </p:cNvPr>
              <p:cNvSpPr txBox="1"/>
              <p:nvPr/>
            </p:nvSpPr>
            <p:spPr>
              <a:xfrm rot="16200000">
                <a:off x="-425129" y="3540490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D17BAFE-4EA7-4479-BE9E-9DDEC867FE0C}"/>
                  </a:ext>
                </a:extLst>
              </p:cNvPr>
              <p:cNvSpPr txBox="1"/>
              <p:nvPr/>
            </p:nvSpPr>
            <p:spPr>
              <a:xfrm>
                <a:off x="2241747" y="3216880"/>
                <a:ext cx="175585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latin typeface="Calibri" panose="020F0502020204030204" pitchFamily="34" charset="0"/>
                  </a:rPr>
                  <a:t>Blok kode pada blok Sensing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C2BF8E6-22CB-4CF1-85BF-EAABA1C0F7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570" y="2421666"/>
              <a:ext cx="1582225" cy="2180631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6CB5D70-61BB-4363-81CA-8FB196CA3E5C}"/>
              </a:ext>
            </a:extLst>
          </p:cNvPr>
          <p:cNvGrpSpPr/>
          <p:nvPr/>
        </p:nvGrpSpPr>
        <p:grpSpPr>
          <a:xfrm>
            <a:off x="4921248" y="1904195"/>
            <a:ext cx="3803549" cy="2698102"/>
            <a:chOff x="4835265" y="1932170"/>
            <a:chExt cx="3803549" cy="26981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DE11AED-5AD3-48B8-86C6-0FBA6A5C9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5265" y="1932170"/>
              <a:ext cx="1739099" cy="262537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DDEEC1E-29EE-4C1F-80F4-4C68D3570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4364" y="1932170"/>
              <a:ext cx="1739099" cy="2335521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BFBC48A-34D8-4AF6-8AC7-9F782A26CEE3}"/>
                </a:ext>
              </a:extLst>
            </p:cNvPr>
            <p:cNvSpPr txBox="1"/>
            <p:nvPr/>
          </p:nvSpPr>
          <p:spPr>
            <a:xfrm>
              <a:off x="6882961" y="4076274"/>
              <a:ext cx="175585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latin typeface="Calibri" panose="020F0502020204030204" pitchFamily="34" charset="0"/>
                </a:rPr>
                <a:t>Blok kode pada blok Operators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B111533-C36B-4C5B-A738-E850D569113D}"/>
                </a:ext>
              </a:extLst>
            </p:cNvPr>
            <p:cNvSpPr txBox="1"/>
            <p:nvPr/>
          </p:nvSpPr>
          <p:spPr>
            <a:xfrm>
              <a:off x="5952348" y="4267691"/>
              <a:ext cx="45719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solidFill>
                    <a:schemeClr val="accent1"/>
                  </a:solidFill>
                </a:rPr>
                <a:t>(1)</a:t>
              </a:r>
              <a:endParaRPr lang="en-ID" sz="1500" b="1" dirty="0">
                <a:solidFill>
                  <a:schemeClr val="accent1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41FCDF2-F235-49B2-A53C-76C662B448CC}"/>
                </a:ext>
              </a:extLst>
            </p:cNvPr>
            <p:cNvSpPr txBox="1"/>
            <p:nvPr/>
          </p:nvSpPr>
          <p:spPr>
            <a:xfrm>
              <a:off x="7968424" y="3679533"/>
              <a:ext cx="45719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solidFill>
                    <a:schemeClr val="accent1"/>
                  </a:solidFill>
                </a:rPr>
                <a:t>(2)</a:t>
              </a:r>
              <a:endParaRPr lang="en-ID" sz="1500" b="1" dirty="0">
                <a:solidFill>
                  <a:schemeClr val="accent1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19524BC-0934-4AC6-AD6C-072B3167A86A}"/>
                </a:ext>
              </a:extLst>
            </p:cNvPr>
            <p:cNvSpPr txBox="1"/>
            <p:nvPr/>
          </p:nvSpPr>
          <p:spPr>
            <a:xfrm rot="16200000">
              <a:off x="7458150" y="3340613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2400" y="195420"/>
            <a:ext cx="4343400" cy="2154436"/>
            <a:chOff x="152400" y="195420"/>
            <a:chExt cx="4343400" cy="2154436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A90FB4F-68E9-4532-A330-9F94E8F35379}"/>
                </a:ext>
              </a:extLst>
            </p:cNvPr>
            <p:cNvSpPr/>
            <p:nvPr/>
          </p:nvSpPr>
          <p:spPr>
            <a:xfrm>
              <a:off x="152400" y="595530"/>
              <a:ext cx="4343400" cy="1754326"/>
            </a:xfrm>
            <a:prstGeom prst="rect">
              <a:avLst/>
            </a:prstGeom>
            <a:ln>
              <a:solidFill>
                <a:srgbClr val="FF7C80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Blok Sensing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menyimpan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men-</a:t>
              </a:r>
              <a:r>
                <a:rPr lang="en-US" i="1" dirty="0"/>
                <a:t>trigger</a:t>
              </a:r>
              <a:r>
                <a:rPr lang="en-US" dirty="0"/>
                <a:t> </a:t>
              </a:r>
              <a:r>
                <a:rPr lang="en-US" dirty="0" err="1"/>
                <a:t>dijalankannya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lain</a:t>
              </a:r>
              <a:r>
                <a:rPr lang="id-ID" dirty="0"/>
                <a:t>, seperti </a:t>
              </a:r>
              <a:r>
                <a:rPr lang="en-US" dirty="0" err="1"/>
                <a:t>pengaturan</a:t>
              </a:r>
              <a:r>
                <a:rPr lang="en-US" dirty="0"/>
                <a:t> </a:t>
              </a:r>
              <a:r>
                <a:rPr lang="en-US" dirty="0" err="1"/>
                <a:t>jika</a:t>
              </a:r>
              <a:r>
                <a:rPr lang="en-US" dirty="0"/>
                <a:t> </a:t>
              </a:r>
              <a:r>
                <a:rPr lang="en-US" i="1" dirty="0"/>
                <a:t>sprite</a:t>
              </a:r>
              <a:r>
                <a:rPr lang="en-US" dirty="0"/>
                <a:t> </a:t>
              </a:r>
              <a:r>
                <a:rPr lang="en-US" dirty="0" err="1"/>
                <a:t>menyentuh</a:t>
              </a:r>
              <a:r>
                <a:rPr lang="en-US" dirty="0"/>
                <a:t> </a:t>
              </a:r>
              <a:r>
                <a:rPr lang="en-US" dirty="0" err="1"/>
                <a:t>objek</a:t>
              </a:r>
              <a:r>
                <a:rPr lang="en-US" dirty="0"/>
                <a:t> lain</a:t>
              </a:r>
              <a:r>
                <a:rPr lang="id-ID" dirty="0"/>
                <a:t>, </a:t>
              </a:r>
              <a:r>
                <a:rPr lang="en-US" dirty="0" err="1"/>
                <a:t>warna</a:t>
              </a:r>
              <a:r>
                <a:rPr lang="en-US" dirty="0"/>
                <a:t> lain, </a:t>
              </a:r>
              <a:r>
                <a:rPr lang="en-US" dirty="0" err="1"/>
                <a:t>atau</a:t>
              </a:r>
              <a:r>
                <a:rPr lang="en-US" dirty="0"/>
                <a:t> </a:t>
              </a:r>
              <a:r>
                <a:rPr lang="en-US" dirty="0" err="1"/>
                <a:t>berada</a:t>
              </a:r>
              <a:r>
                <a:rPr lang="en-US" dirty="0"/>
                <a:t> pada </a:t>
              </a:r>
              <a:r>
                <a:rPr lang="en-US" dirty="0" err="1"/>
                <a:t>posisi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jarak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, dan </a:t>
              </a:r>
              <a:r>
                <a:rPr lang="en-US" dirty="0" err="1"/>
                <a:t>sebagainya</a:t>
              </a:r>
              <a:r>
                <a:rPr lang="en-US" dirty="0"/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3159A27-0217-4CA3-90F1-78EB1D1B80BB}"/>
                </a:ext>
              </a:extLst>
            </p:cNvPr>
            <p:cNvSpPr txBox="1"/>
            <p:nvPr/>
          </p:nvSpPr>
          <p:spPr>
            <a:xfrm>
              <a:off x="1181100" y="195420"/>
              <a:ext cx="2286000" cy="400110"/>
            </a:xfrm>
            <a:prstGeom prst="rect">
              <a:avLst/>
            </a:prstGeom>
            <a:solidFill>
              <a:srgbClr val="FF7C80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f.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Blok Sensing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545927" y="193072"/>
            <a:ext cx="4445673" cy="1603976"/>
            <a:chOff x="4545927" y="193072"/>
            <a:chExt cx="4445673" cy="160397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9CD08C0-487A-4D43-BB50-1335EAB95F58}"/>
                </a:ext>
              </a:extLst>
            </p:cNvPr>
            <p:cNvSpPr/>
            <p:nvPr/>
          </p:nvSpPr>
          <p:spPr>
            <a:xfrm>
              <a:off x="4545927" y="596719"/>
              <a:ext cx="4445673" cy="1200329"/>
            </a:xfrm>
            <a:prstGeom prst="rect">
              <a:avLst/>
            </a:prstGeom>
            <a:ln>
              <a:solidFill>
                <a:srgbClr val="00CC66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Blok Operators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menyimpan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</a:t>
              </a:r>
              <a:r>
                <a:rPr lang="en-US" dirty="0" err="1"/>
                <a:t>dalam</a:t>
              </a:r>
              <a:r>
                <a:rPr lang="en-US" dirty="0"/>
                <a:t> </a:t>
              </a:r>
              <a:r>
                <a:rPr lang="en-US" dirty="0" err="1"/>
                <a:t>menjalankan</a:t>
              </a:r>
              <a:r>
                <a:rPr lang="en-US" dirty="0"/>
                <a:t> </a:t>
              </a:r>
              <a:r>
                <a:rPr lang="en-US" dirty="0" err="1"/>
                <a:t>operasi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 </a:t>
              </a:r>
              <a:r>
                <a:rPr lang="en-US" dirty="0" err="1"/>
                <a:t>atau</a:t>
              </a:r>
              <a:r>
                <a:rPr lang="en-US" dirty="0"/>
                <a:t> </a:t>
              </a:r>
              <a:r>
                <a:rPr lang="en-US" dirty="0" err="1"/>
                <a:t>sebagai</a:t>
              </a:r>
              <a:r>
                <a:rPr lang="en-US" dirty="0"/>
                <a:t> operator </a:t>
              </a:r>
              <a:r>
                <a:rPr lang="en-US" dirty="0" err="1"/>
                <a:t>dalam</a:t>
              </a:r>
              <a:r>
                <a:rPr lang="en-US" dirty="0"/>
                <a:t> </a:t>
              </a:r>
              <a:r>
                <a:rPr lang="en-US" dirty="0" err="1"/>
                <a:t>mengecek</a:t>
              </a:r>
              <a:r>
                <a:rPr lang="en-US" dirty="0"/>
                <a:t> </a:t>
              </a:r>
              <a:r>
                <a:rPr lang="en-US" dirty="0" err="1"/>
                <a:t>kondisi</a:t>
              </a:r>
              <a:r>
                <a:rPr lang="en-US" dirty="0"/>
                <a:t> </a:t>
              </a:r>
              <a:r>
                <a:rPr lang="en-US" dirty="0" err="1"/>
                <a:t>tertentu</a:t>
              </a:r>
              <a:r>
                <a:rPr lang="en-US" dirty="0"/>
                <a:t>.</a:t>
              </a:r>
              <a:endParaRPr lang="en-ID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F53FB03-4D64-4CAE-A5F7-7D216208F7FF}"/>
                </a:ext>
              </a:extLst>
            </p:cNvPr>
            <p:cNvSpPr txBox="1"/>
            <p:nvPr/>
          </p:nvSpPr>
          <p:spPr>
            <a:xfrm>
              <a:off x="5653587" y="193072"/>
              <a:ext cx="2286000" cy="400110"/>
            </a:xfrm>
            <a:prstGeom prst="rect">
              <a:avLst/>
            </a:prstGeom>
            <a:solidFill>
              <a:srgbClr val="00CC66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g. Blok Operators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819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383E4C8-502A-49FB-9F4A-E0A76B024D0F}"/>
              </a:ext>
            </a:extLst>
          </p:cNvPr>
          <p:cNvGrpSpPr/>
          <p:nvPr/>
        </p:nvGrpSpPr>
        <p:grpSpPr>
          <a:xfrm>
            <a:off x="4572000" y="551174"/>
            <a:ext cx="4485001" cy="3839023"/>
            <a:chOff x="4658999" y="751229"/>
            <a:chExt cx="4485001" cy="383902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358C4FE-9D6E-48C9-88A0-BD16F632F0E8}"/>
                </a:ext>
              </a:extLst>
            </p:cNvPr>
            <p:cNvGrpSpPr/>
            <p:nvPr/>
          </p:nvGrpSpPr>
          <p:grpSpPr>
            <a:xfrm>
              <a:off x="4658999" y="751229"/>
              <a:ext cx="4485001" cy="3656357"/>
              <a:chOff x="4814652" y="830553"/>
              <a:chExt cx="4485001" cy="3656357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E803B182-B391-4F13-84AA-E0F36D3A05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4652" y="830553"/>
                <a:ext cx="2729147" cy="3656357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124778F-BED9-4FF1-B10C-C8F25FFA1ED1}"/>
                  </a:ext>
                </a:extLst>
              </p:cNvPr>
              <p:cNvSpPr txBox="1"/>
              <p:nvPr/>
            </p:nvSpPr>
            <p:spPr>
              <a:xfrm>
                <a:off x="7543800" y="3879865"/>
                <a:ext cx="175585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latin typeface="Calibri" panose="020F0502020204030204" pitchFamily="34" charset="0"/>
                  </a:rPr>
                  <a:t>Blok kode pada blok Variables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EDFB69D-F0AA-40F1-9CE0-8D213241B941}"/>
                </a:ext>
              </a:extLst>
            </p:cNvPr>
            <p:cNvSpPr txBox="1"/>
            <p:nvPr/>
          </p:nvSpPr>
          <p:spPr>
            <a:xfrm>
              <a:off x="5878199" y="4344031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33399" y="351119"/>
            <a:ext cx="3810001" cy="3262432"/>
            <a:chOff x="533399" y="351119"/>
            <a:chExt cx="3810001" cy="326243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533400" y="751229"/>
              <a:ext cx="3810000" cy="2862322"/>
            </a:xfrm>
            <a:prstGeom prst="rect">
              <a:avLst/>
            </a:prstGeom>
            <a:ln>
              <a:solidFill>
                <a:schemeClr val="accent5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dirty="0"/>
                <a:t>B</a:t>
              </a:r>
              <a:r>
                <a:rPr lang="en-US" dirty="0" err="1"/>
                <a:t>lok</a:t>
              </a:r>
              <a:r>
                <a:rPr lang="en-US" dirty="0"/>
                <a:t> Variables </a:t>
              </a:r>
              <a:r>
                <a:rPr lang="en-US" dirty="0" err="1"/>
                <a:t>adalah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yang </a:t>
              </a:r>
              <a:r>
                <a:rPr lang="en-US" dirty="0" err="1"/>
                <a:t>digunakan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menyimpan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variabel-variabel</a:t>
              </a:r>
              <a:r>
                <a:rPr lang="en-US" dirty="0"/>
                <a:t>.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/>
                <a:t>Beberapa</a:t>
              </a:r>
              <a:r>
                <a:rPr lang="en-US" dirty="0"/>
                <a:t> </a:t>
              </a:r>
              <a:r>
                <a:rPr lang="en-US" dirty="0" err="1"/>
                <a:t>blok</a:t>
              </a:r>
              <a:r>
                <a:rPr lang="en-US" dirty="0"/>
                <a:t> </a:t>
              </a:r>
              <a:r>
                <a:rPr lang="en-US" dirty="0" err="1"/>
                <a:t>kode</a:t>
              </a:r>
              <a:r>
                <a:rPr lang="en-US" dirty="0"/>
                <a:t> yang </a:t>
              </a:r>
              <a:r>
                <a:rPr lang="en-US" dirty="0" err="1"/>
                <a:t>ada</a:t>
              </a:r>
              <a:r>
                <a:rPr lang="en-US" dirty="0"/>
                <a:t>, </a:t>
              </a:r>
              <a:r>
                <a:rPr lang="en-US" dirty="0" err="1"/>
                <a:t>seperti</a:t>
              </a:r>
              <a:r>
                <a:rPr lang="en-US" dirty="0"/>
                <a:t> </a:t>
              </a:r>
              <a:r>
                <a:rPr lang="en-US" dirty="0" err="1"/>
                <a:t>mengatur</a:t>
              </a:r>
              <a:r>
                <a:rPr lang="en-US" dirty="0"/>
                <a:t> </a:t>
              </a:r>
              <a:r>
                <a:rPr lang="en-US" dirty="0" err="1"/>
                <a:t>nilai</a:t>
              </a:r>
              <a:r>
                <a:rPr lang="en-US" dirty="0"/>
                <a:t> </a:t>
              </a:r>
              <a:r>
                <a:rPr lang="en-US" dirty="0" err="1"/>
                <a:t>variabel</a:t>
              </a:r>
              <a:r>
                <a:rPr lang="en-US" dirty="0"/>
                <a:t>, </a:t>
              </a:r>
              <a:r>
                <a:rPr lang="en-US" dirty="0" err="1"/>
                <a:t>mengubah</a:t>
              </a:r>
              <a:r>
                <a:rPr lang="en-US" dirty="0"/>
                <a:t> </a:t>
              </a:r>
              <a:r>
                <a:rPr lang="en-US" dirty="0" err="1"/>
                <a:t>nilai</a:t>
              </a:r>
              <a:r>
                <a:rPr lang="en-US" dirty="0"/>
                <a:t> </a:t>
              </a:r>
              <a:r>
                <a:rPr lang="en-US" dirty="0" err="1"/>
                <a:t>variabel</a:t>
              </a:r>
              <a:r>
                <a:rPr lang="en-US" dirty="0"/>
                <a:t>, dan </a:t>
              </a:r>
              <a:r>
                <a:rPr lang="en-US" dirty="0" err="1"/>
                <a:t>menampilkan</a:t>
              </a:r>
              <a:r>
                <a:rPr lang="en-US" dirty="0"/>
                <a:t>/</a:t>
              </a:r>
              <a:r>
                <a:rPr lang="id-ID" dirty="0"/>
                <a:t> </a:t>
              </a:r>
              <a:r>
                <a:rPr lang="en-US" dirty="0" err="1"/>
                <a:t>menyembunyikan</a:t>
              </a:r>
              <a:r>
                <a:rPr lang="en-US" dirty="0"/>
                <a:t> </a:t>
              </a:r>
              <a:r>
                <a:rPr lang="en-US" dirty="0" err="1"/>
                <a:t>nilai</a:t>
              </a:r>
              <a:r>
                <a:rPr lang="en-US" dirty="0"/>
                <a:t> </a:t>
              </a:r>
              <a:r>
                <a:rPr lang="en-US" dirty="0" err="1"/>
                <a:t>variabel</a:t>
              </a:r>
              <a:r>
                <a:rPr lang="en-US" dirty="0"/>
                <a:t>. Pada </a:t>
              </a:r>
              <a:r>
                <a:rPr lang="en-US" dirty="0" err="1"/>
                <a:t>bagian</a:t>
              </a:r>
              <a:r>
                <a:rPr lang="en-US" dirty="0"/>
                <a:t> </a:t>
              </a:r>
              <a:r>
                <a:rPr lang="en-US" dirty="0" err="1"/>
                <a:t>ini</a:t>
              </a:r>
              <a:r>
                <a:rPr lang="en-US" dirty="0"/>
                <a:t>, </a:t>
              </a:r>
              <a:r>
                <a:rPr lang="en-US" dirty="0" err="1"/>
                <a:t>kita</a:t>
              </a:r>
              <a:r>
                <a:rPr lang="en-US" dirty="0"/>
                <a:t> juga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menambahkan</a:t>
              </a:r>
              <a:r>
                <a:rPr lang="en-US" dirty="0"/>
                <a:t> </a:t>
              </a:r>
              <a:r>
                <a:rPr lang="en-US" dirty="0" err="1"/>
                <a:t>variabel</a:t>
              </a:r>
              <a:r>
                <a:rPr lang="en-US" dirty="0"/>
                <a:t> </a:t>
              </a:r>
              <a:r>
                <a:rPr lang="en-US" dirty="0" err="1"/>
                <a:t>sendiri</a:t>
              </a:r>
              <a:r>
                <a:rPr lang="en-US" dirty="0"/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E52A9A8-B88C-40A9-8FB6-BB9EEC1C0E95}"/>
                </a:ext>
              </a:extLst>
            </p:cNvPr>
            <p:cNvSpPr txBox="1"/>
            <p:nvPr/>
          </p:nvSpPr>
          <p:spPr>
            <a:xfrm>
              <a:off x="533399" y="351119"/>
              <a:ext cx="2286000" cy="400110"/>
            </a:xfrm>
            <a:prstGeom prst="rect">
              <a:avLst/>
            </a:prstGeom>
            <a:solidFill>
              <a:schemeClr val="accent5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h.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Blok Variables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8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A5E9EB7-D94E-2236-BC14-80A28A25E3CB}"/>
              </a:ext>
            </a:extLst>
          </p:cNvPr>
          <p:cNvGrpSpPr/>
          <p:nvPr/>
        </p:nvGrpSpPr>
        <p:grpSpPr>
          <a:xfrm>
            <a:off x="228600" y="90411"/>
            <a:ext cx="8382000" cy="835453"/>
            <a:chOff x="228600" y="90411"/>
            <a:chExt cx="8382000" cy="835453"/>
          </a:xfrm>
        </p:grpSpPr>
        <p:sp>
          <p:nvSpPr>
            <p:cNvPr id="3" name="テキスト プレースホルダー 5">
              <a:extLst>
                <a:ext uri="{FF2B5EF4-FFF2-40B4-BE49-F238E27FC236}">
                  <a16:creationId xmlns:a16="http://schemas.microsoft.com/office/drawing/2014/main" id="{A9D60F7F-9442-9D90-F869-A9E0B6D2ABBD}"/>
                </a:ext>
              </a:extLst>
            </p:cNvPr>
            <p:cNvSpPr txBox="1">
              <a:spLocks/>
            </p:cNvSpPr>
            <p:nvPr/>
          </p:nvSpPr>
          <p:spPr>
            <a:xfrm>
              <a:off x="228600" y="285601"/>
              <a:ext cx="699120" cy="46608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lIns="163275" tIns="81638" rIns="163275" bIns="81638" rtlCol="0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2400" kern="1200" baseline="0">
                  <a:solidFill>
                    <a:schemeClr val="tx2"/>
                  </a:solidFill>
                  <a:latin typeface="Route 159 UltraLight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632753" rtl="0" eaLnBrk="1" fontAlgn="auto" latinLnBrk="0" hangingPunct="1">
                <a:lnSpc>
                  <a:spcPct val="12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cs"/>
              </a:endParaRPr>
            </a:p>
          </p:txBody>
        </p:sp>
        <p:sp>
          <p:nvSpPr>
            <p:cNvPr id="4" name="直角三角形 10">
              <a:extLst>
                <a:ext uri="{FF2B5EF4-FFF2-40B4-BE49-F238E27FC236}">
                  <a16:creationId xmlns:a16="http://schemas.microsoft.com/office/drawing/2014/main" id="{2A106930-0008-12BB-70AD-00F78E33DAD3}"/>
                </a:ext>
              </a:extLst>
            </p:cNvPr>
            <p:cNvSpPr/>
            <p:nvPr/>
          </p:nvSpPr>
          <p:spPr>
            <a:xfrm rot="5400000">
              <a:off x="694423" y="692567"/>
              <a:ext cx="186433" cy="280161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5" name="テキスト プレースホルダー 6">
              <a:extLst>
                <a:ext uri="{FF2B5EF4-FFF2-40B4-BE49-F238E27FC236}">
                  <a16:creationId xmlns:a16="http://schemas.microsoft.com/office/drawing/2014/main" id="{0DB11202-FC93-6BD8-0ADD-71B4BDCDF9E0}"/>
                </a:ext>
              </a:extLst>
            </p:cNvPr>
            <p:cNvSpPr txBox="1">
              <a:spLocks/>
            </p:cNvSpPr>
            <p:nvPr/>
          </p:nvSpPr>
          <p:spPr>
            <a:xfrm>
              <a:off x="845768" y="90411"/>
              <a:ext cx="7764832" cy="567680"/>
            </a:xfrm>
            <a:prstGeom prst="rect">
              <a:avLst/>
            </a:prstGeom>
          </p:spPr>
          <p:txBody>
            <a:bodyPr vert="horz" lIns="163275" tIns="81638" rIns="163275" bIns="81638" rtlCol="0" anchor="t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3200" i="0" kern="1200" baseline="0">
                  <a:solidFill>
                    <a:schemeClr val="accent1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Menggunakan</a:t>
              </a:r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Aplikasi</a:t>
              </a:r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Pemrograman</a:t>
              </a:r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 Visual</a:t>
              </a:r>
            </a:p>
          </p:txBody>
        </p:sp>
        <p:sp>
          <p:nvSpPr>
            <p:cNvPr id="6" name="正方形/長方形 15">
              <a:extLst>
                <a:ext uri="{FF2B5EF4-FFF2-40B4-BE49-F238E27FC236}">
                  <a16:creationId xmlns:a16="http://schemas.microsoft.com/office/drawing/2014/main" id="{D7A1BD51-C1BD-EF34-CC16-38ADA7714AD5}"/>
                </a:ext>
              </a:extLst>
            </p:cNvPr>
            <p:cNvSpPr/>
            <p:nvPr/>
          </p:nvSpPr>
          <p:spPr>
            <a:xfrm flipV="1">
              <a:off x="1005737" y="773431"/>
              <a:ext cx="7528663" cy="45719"/>
            </a:xfrm>
            <a:prstGeom prst="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7DF7AC3-C145-5786-3D17-DFB4028A032E}"/>
                </a:ext>
              </a:extLst>
            </p:cNvPr>
            <p:cNvSpPr txBox="1"/>
            <p:nvPr/>
          </p:nvSpPr>
          <p:spPr>
            <a:xfrm>
              <a:off x="364462" y="216220"/>
              <a:ext cx="4154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30F29B7-765A-E4B0-4AA7-40B9933E06FF}"/>
              </a:ext>
            </a:extLst>
          </p:cNvPr>
          <p:cNvGrpSpPr/>
          <p:nvPr/>
        </p:nvGrpSpPr>
        <p:grpSpPr>
          <a:xfrm>
            <a:off x="322384" y="1119485"/>
            <a:ext cx="3408301" cy="461665"/>
            <a:chOff x="228600" y="1086758"/>
            <a:chExt cx="2801660" cy="4616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68DF9F3-3A72-5A23-C8B3-B86DAAF934CE}"/>
                </a:ext>
              </a:extLst>
            </p:cNvPr>
            <p:cNvSpPr/>
            <p:nvPr/>
          </p:nvSpPr>
          <p:spPr>
            <a:xfrm>
              <a:off x="252684" y="1086758"/>
              <a:ext cx="277757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Variabel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dan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Tipe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Data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E8278E9-F9D3-0526-D3FD-FA6F335E88E1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2741582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8E048E86-CBDD-85A4-55AB-6DD34769115B}"/>
              </a:ext>
            </a:extLst>
          </p:cNvPr>
          <p:cNvSpPr/>
          <p:nvPr/>
        </p:nvSpPr>
        <p:spPr>
          <a:xfrm>
            <a:off x="344984" y="1737951"/>
            <a:ext cx="8265616" cy="2586399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Ketika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bekerja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membuat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program,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program yang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berupa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game,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cerita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ataupun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penghitungan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sering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kali program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perlu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membaca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penghitungan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menampilkan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hasil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penghitungan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kepada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id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ilai-nilai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perlu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disimpan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suatu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disebut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ariabel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digunakan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menyimpan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suatu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besar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tersebut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berubah-ubah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d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alam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program,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harus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berupa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angka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tetapi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berupa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teks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istilah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berupa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Yes/True dan No/False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sehingga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mempunyai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untuk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menentukan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disimpan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oleh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tersebut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193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C96986D-07F0-98AA-C29E-A060F6AD7895}"/>
              </a:ext>
            </a:extLst>
          </p:cNvPr>
          <p:cNvSpPr/>
          <p:nvPr/>
        </p:nvSpPr>
        <p:spPr>
          <a:xfrm>
            <a:off x="304800" y="133351"/>
            <a:ext cx="8001000" cy="400110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Terdapat tiga t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ipe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variabel-variabel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pemrograman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visual Scratch:</a:t>
            </a:r>
            <a:endParaRPr lang="id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1B57523-F109-A265-AC0F-17C481BFE935}"/>
              </a:ext>
            </a:extLst>
          </p:cNvPr>
          <p:cNvGrpSpPr/>
          <p:nvPr/>
        </p:nvGrpSpPr>
        <p:grpSpPr>
          <a:xfrm>
            <a:off x="386023" y="590550"/>
            <a:ext cx="8453177" cy="1600439"/>
            <a:chOff x="434632" y="265819"/>
            <a:chExt cx="8453177" cy="160043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15F4D02-8120-5F68-9592-A5EC4E8A3F28}"/>
                </a:ext>
              </a:extLst>
            </p:cNvPr>
            <p:cNvSpPr/>
            <p:nvPr/>
          </p:nvSpPr>
          <p:spPr>
            <a:xfrm>
              <a:off x="434633" y="665929"/>
              <a:ext cx="8453176" cy="1200329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berupa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True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False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suatu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pengujian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kondisi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Misalnya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mempunyai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variabel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StatusMenang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maka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di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buat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logika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program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StatusMenang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True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jika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Nilai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lebih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besar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sama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100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dan berlaku sebaliknya.</a:t>
              </a:r>
              <a:endParaRPr lang="id-ID" dirty="0">
                <a:latin typeface="Calibri" panose="020F050202020403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4E68A94-E2EC-9235-FD75-2498305DD3BE}"/>
                </a:ext>
              </a:extLst>
            </p:cNvPr>
            <p:cNvSpPr txBox="1"/>
            <p:nvPr/>
          </p:nvSpPr>
          <p:spPr>
            <a:xfrm>
              <a:off x="434632" y="265819"/>
              <a:ext cx="2209800" cy="40011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Tipe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data </a:t>
              </a:r>
              <a:r>
                <a:rPr lang="en-US" sz="2000" b="1" i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boolean</a:t>
              </a:r>
              <a:endParaRPr lang="en-US" sz="2000" b="1" i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EBCC98F-00CF-EBCD-2955-AAAFC4308A56}"/>
              </a:ext>
            </a:extLst>
          </p:cNvPr>
          <p:cNvGrpSpPr/>
          <p:nvPr/>
        </p:nvGrpSpPr>
        <p:grpSpPr>
          <a:xfrm>
            <a:off x="386023" y="2398514"/>
            <a:ext cx="4033577" cy="2154436"/>
            <a:chOff x="434632" y="265819"/>
            <a:chExt cx="4033577" cy="215443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BAEE56-F5C5-9312-2E66-CBCECB1B50FD}"/>
                </a:ext>
              </a:extLst>
            </p:cNvPr>
            <p:cNvSpPr/>
            <p:nvPr/>
          </p:nvSpPr>
          <p:spPr>
            <a:xfrm>
              <a:off x="434633" y="665929"/>
              <a:ext cx="4033576" cy="1754326"/>
            </a:xfrm>
            <a:prstGeom prst="rect">
              <a:avLst/>
            </a:prstGeom>
            <a:ln>
              <a:solidFill>
                <a:schemeClr val="accent2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berupa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bilangan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angka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Ketika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membuat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program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berupa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penghitungan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di Scratch,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kamu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perlu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variabel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penghitungan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matematika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dirty="0">
                <a:latin typeface="Calibri" panose="020F050202020403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99DECB8-9371-06E1-2FAC-B7C167ED6C6E}"/>
                </a:ext>
              </a:extLst>
            </p:cNvPr>
            <p:cNvSpPr txBox="1"/>
            <p:nvPr/>
          </p:nvSpPr>
          <p:spPr>
            <a:xfrm>
              <a:off x="434632" y="265819"/>
              <a:ext cx="2209800" cy="400110"/>
            </a:xfrm>
            <a:prstGeom prst="rect">
              <a:avLst/>
            </a:prstGeom>
            <a:solidFill>
              <a:schemeClr val="accent2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Tipe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data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numerik</a:t>
              </a:r>
              <a:endParaRPr lang="en-US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414789A-6064-3738-959D-F391C6F56D9E}"/>
              </a:ext>
            </a:extLst>
          </p:cNvPr>
          <p:cNvGrpSpPr/>
          <p:nvPr/>
        </p:nvGrpSpPr>
        <p:grpSpPr>
          <a:xfrm>
            <a:off x="4881822" y="2381430"/>
            <a:ext cx="3957378" cy="1877438"/>
            <a:chOff x="434631" y="265819"/>
            <a:chExt cx="3957378" cy="187743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D4EF415-28CF-AEDB-0FBF-3A2FF5CBFE5A}"/>
                </a:ext>
              </a:extLst>
            </p:cNvPr>
            <p:cNvSpPr/>
            <p:nvPr/>
          </p:nvSpPr>
          <p:spPr>
            <a:xfrm>
              <a:off x="434633" y="665929"/>
              <a:ext cx="3957376" cy="1477328"/>
            </a:xfrm>
            <a:prstGeom prst="rect">
              <a:avLst/>
            </a:prstGeom>
            <a:ln>
              <a:solidFill>
                <a:schemeClr val="accent4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berupa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teks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Misalnya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pesan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ingin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disampaikan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kepada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pengguna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seperti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pesan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"Anda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Menang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"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"Anda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7E3B292-B442-39FB-AD3D-7576A5BCF7E2}"/>
                </a:ext>
              </a:extLst>
            </p:cNvPr>
            <p:cNvSpPr txBox="1"/>
            <p:nvPr/>
          </p:nvSpPr>
          <p:spPr>
            <a:xfrm>
              <a:off x="434631" y="265819"/>
              <a:ext cx="2966777" cy="400110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Tipe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data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teks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atau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string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107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8388C0C-77C2-393C-5418-62E475AF6B8A}"/>
              </a:ext>
            </a:extLst>
          </p:cNvPr>
          <p:cNvSpPr/>
          <p:nvPr/>
        </p:nvSpPr>
        <p:spPr>
          <a:xfrm>
            <a:off x="230503" y="835354"/>
            <a:ext cx="8572501" cy="533621"/>
          </a:xfrm>
          <a:prstGeom prst="rect">
            <a:avLst/>
          </a:prstGeom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5E07B6-88CF-D749-612D-759F1A3D4475}"/>
              </a:ext>
            </a:extLst>
          </p:cNvPr>
          <p:cNvSpPr/>
          <p:nvPr/>
        </p:nvSpPr>
        <p:spPr>
          <a:xfrm>
            <a:off x="243671" y="1809750"/>
            <a:ext cx="62225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ID" dirty="0">
                <a:latin typeface="Calibri" panose="020F0502020204030204" pitchFamily="34" charset="0"/>
              </a:rPr>
              <a:t>Pada tab Code, </a:t>
            </a:r>
            <a:r>
              <a:rPr lang="en-ID" dirty="0" err="1">
                <a:latin typeface="Calibri" panose="020F0502020204030204" pitchFamily="34" charset="0"/>
              </a:rPr>
              <a:t>klik</a:t>
            </a:r>
            <a:r>
              <a:rPr lang="en-ID" dirty="0">
                <a:latin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</a:rPr>
              <a:t>blok</a:t>
            </a:r>
            <a:r>
              <a:rPr lang="en-ID" dirty="0">
                <a:latin typeface="Calibri" panose="020F0502020204030204" pitchFamily="34" charset="0"/>
              </a:rPr>
              <a:t> Variables </a:t>
            </a:r>
            <a:r>
              <a:rPr lang="en-ID" dirty="0" err="1">
                <a:latin typeface="Calibri" panose="020F0502020204030204" pitchFamily="34" charset="0"/>
              </a:rPr>
              <a:t>sehingga</a:t>
            </a:r>
            <a:r>
              <a:rPr lang="en-ID" dirty="0">
                <a:latin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</a:rPr>
              <a:t>blok</a:t>
            </a:r>
            <a:r>
              <a:rPr lang="en-ID" dirty="0">
                <a:latin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</a:rPr>
              <a:t>perintah</a:t>
            </a:r>
            <a:r>
              <a:rPr lang="en-ID" dirty="0">
                <a:latin typeface="Calibri" panose="020F0502020204030204" pitchFamily="34" charset="0"/>
              </a:rPr>
              <a:t> yang </a:t>
            </a:r>
            <a:r>
              <a:rPr lang="en-ID" dirty="0" err="1">
                <a:latin typeface="Calibri" panose="020F0502020204030204" pitchFamily="34" charset="0"/>
              </a:rPr>
              <a:t>ada</a:t>
            </a:r>
            <a:r>
              <a:rPr lang="en-ID" dirty="0">
                <a:latin typeface="Calibri" panose="020F0502020204030204" pitchFamily="34" charset="0"/>
              </a:rPr>
              <a:t> di </a:t>
            </a:r>
            <a:r>
              <a:rPr lang="en-ID" dirty="0" err="1">
                <a:latin typeface="Calibri" panose="020F0502020204030204" pitchFamily="34" charset="0"/>
              </a:rPr>
              <a:t>blok</a:t>
            </a:r>
            <a:r>
              <a:rPr lang="en-ID" dirty="0">
                <a:latin typeface="Calibri" panose="020F0502020204030204" pitchFamily="34" charset="0"/>
              </a:rPr>
              <a:t> Variables </a:t>
            </a:r>
            <a:r>
              <a:rPr lang="en-ID" dirty="0" err="1">
                <a:latin typeface="Calibri" panose="020F0502020204030204" pitchFamily="34" charset="0"/>
              </a:rPr>
              <a:t>akan</a:t>
            </a:r>
            <a:r>
              <a:rPr lang="en-ID" dirty="0">
                <a:latin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</a:rPr>
              <a:t>ditampilkan</a:t>
            </a:r>
            <a:r>
              <a:rPr lang="en-ID" dirty="0">
                <a:latin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ID" dirty="0" err="1">
                <a:latin typeface="Calibri" panose="020F0502020204030204" pitchFamily="34" charset="0"/>
              </a:rPr>
              <a:t>Klik</a:t>
            </a:r>
            <a:r>
              <a:rPr lang="en-ID" dirty="0">
                <a:latin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</a:rPr>
              <a:t>tombol</a:t>
            </a:r>
            <a:r>
              <a:rPr lang="en-ID" dirty="0">
                <a:latin typeface="Calibri" panose="020F0502020204030204" pitchFamily="34" charset="0"/>
              </a:rPr>
              <a:t> Make a Variable. Kotak dialog New Variable </a:t>
            </a:r>
            <a:r>
              <a:rPr lang="en-ID" dirty="0" err="1">
                <a:latin typeface="Calibri" panose="020F0502020204030204" pitchFamily="34" charset="0"/>
              </a:rPr>
              <a:t>akan</a:t>
            </a:r>
            <a:r>
              <a:rPr lang="en-ID" dirty="0">
                <a:latin typeface="Calibri" panose="020F0502020204030204" pitchFamily="34" charset="0"/>
              </a:rPr>
              <a:t> </a:t>
            </a:r>
            <a:r>
              <a:rPr lang="en-ID" dirty="0" err="1">
                <a:latin typeface="Calibri" panose="020F0502020204030204" pitchFamily="34" charset="0"/>
              </a:rPr>
              <a:t>ditampilkan</a:t>
            </a:r>
            <a:r>
              <a:rPr lang="en-ID" dirty="0">
                <a:latin typeface="Calibri" panose="020F0502020204030204" pitchFamily="34" charset="0"/>
              </a:rPr>
              <a:t>.</a:t>
            </a:r>
            <a:endParaRPr lang="id-ID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/>
              <a:t>Beri </a:t>
            </a:r>
            <a:r>
              <a:rPr lang="en-US" dirty="0" err="1"/>
              <a:t>nama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 </a:t>
            </a:r>
            <a:r>
              <a:rPr lang="en-US" dirty="0" err="1"/>
              <a:t>Selanjutnya</a:t>
            </a:r>
            <a:r>
              <a:rPr lang="en-US" dirty="0"/>
              <a:t>,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pada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i="1" dirty="0"/>
              <a:t>sprite </a:t>
            </a:r>
            <a:r>
              <a:rPr lang="en-US" dirty="0"/>
              <a:t>(For all sprites)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 (For this sprite only)</a:t>
            </a:r>
            <a:r>
              <a:rPr lang="id-ID" dirty="0"/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OK.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ditambahkan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perintah</a:t>
            </a:r>
            <a:r>
              <a:rPr lang="en-US" dirty="0"/>
              <a:t> di </a:t>
            </a:r>
            <a:r>
              <a:rPr lang="en-US" dirty="0" err="1"/>
              <a:t>blok</a:t>
            </a:r>
            <a:r>
              <a:rPr lang="en-US" dirty="0"/>
              <a:t> Variables</a:t>
            </a:r>
            <a:r>
              <a:rPr lang="id-ID" dirty="0"/>
              <a:t>.</a:t>
            </a:r>
            <a:endParaRPr lang="en-ID" dirty="0">
              <a:latin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A8A7C0-FA61-C71C-F73F-040A1732CDE5}"/>
              </a:ext>
            </a:extLst>
          </p:cNvPr>
          <p:cNvSpPr txBox="1"/>
          <p:nvPr/>
        </p:nvSpPr>
        <p:spPr>
          <a:xfrm>
            <a:off x="228600" y="353613"/>
            <a:ext cx="60137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rgbClr val="231F20"/>
                </a:solidFill>
                <a:latin typeface="+mj-lt"/>
              </a:rPr>
              <a:t>Contoh: variabel untuk menyimpan nilai di game diberi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nama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’Nilai’,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sedangkan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menyimpan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it-IT" sz="1800" dirty="0">
                <a:solidFill>
                  <a:srgbClr val="231F20"/>
                </a:solidFill>
                <a:latin typeface="+mj-lt"/>
              </a:rPr>
              <a:t>status game diberi nama ’StatusGame’.</a:t>
            </a:r>
          </a:p>
          <a:p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Langkah-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langkah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pembuatan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pemberian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nama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variabel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berikut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B74645-0E4E-FC2E-C8C1-286496EA4807}"/>
              </a:ext>
            </a:extLst>
          </p:cNvPr>
          <p:cNvGrpSpPr/>
          <p:nvPr/>
        </p:nvGrpSpPr>
        <p:grpSpPr>
          <a:xfrm>
            <a:off x="6465382" y="358206"/>
            <a:ext cx="2546442" cy="4154984"/>
            <a:chOff x="6465382" y="358206"/>
            <a:chExt cx="2546442" cy="415498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A156C0E-F053-29FA-EDC6-588D9E15D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65382" y="358206"/>
              <a:ext cx="2323387" cy="341632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029E83C-313A-D099-0D62-22C74E0B6967}"/>
                </a:ext>
              </a:extLst>
            </p:cNvPr>
            <p:cNvSpPr txBox="1"/>
            <p:nvPr/>
          </p:nvSpPr>
          <p:spPr>
            <a:xfrm rot="16200000">
              <a:off x="7923164" y="2685866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68D5777-4F71-C9CE-9DC9-3F6C701C9518}"/>
                </a:ext>
              </a:extLst>
            </p:cNvPr>
            <p:cNvSpPr txBox="1"/>
            <p:nvPr/>
          </p:nvSpPr>
          <p:spPr>
            <a:xfrm>
              <a:off x="6465382" y="3774526"/>
              <a:ext cx="232338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Variabel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ditambahkan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dan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ada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di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Variables.</a:t>
              </a:r>
              <a:endParaRPr lang="en-US" sz="1400" b="1" i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77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6FAC5D-3DBE-C541-E101-C726B0DC8F05}"/>
              </a:ext>
            </a:extLst>
          </p:cNvPr>
          <p:cNvSpPr/>
          <p:nvPr/>
        </p:nvSpPr>
        <p:spPr>
          <a:xfrm>
            <a:off x="228599" y="666750"/>
            <a:ext cx="6793211" cy="1447800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sz="1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 program Scratch, a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kan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buat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program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menghitung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jarak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kedua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titik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koordinat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kartesius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menginput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koordinat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titik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pertama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kedua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sedangkan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program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menghitung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jarak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kedua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titik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menampilkan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hasil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penghitungan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kepada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pengguna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1CE2086-805F-CE1D-3ED6-BACA1BA36DE6}"/>
              </a:ext>
            </a:extLst>
          </p:cNvPr>
          <p:cNvGrpSpPr/>
          <p:nvPr/>
        </p:nvGrpSpPr>
        <p:grpSpPr>
          <a:xfrm>
            <a:off x="304800" y="133350"/>
            <a:ext cx="5823001" cy="461665"/>
            <a:chOff x="228600" y="1086758"/>
            <a:chExt cx="4786569" cy="46166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C7193F1-C99E-C6E9-FCEC-A2C78B4B62A5}"/>
                </a:ext>
              </a:extLst>
            </p:cNvPr>
            <p:cNvSpPr/>
            <p:nvPr/>
          </p:nvSpPr>
          <p:spPr>
            <a:xfrm>
              <a:off x="252684" y="1086758"/>
              <a:ext cx="47624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Menggunakan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Variabel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di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Dalam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Program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5CC7372-3022-B09D-7AB4-AB9F215E2AC4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86569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81A0D13-7E8A-1017-1CA7-D8D3DACE10EC}"/>
              </a:ext>
            </a:extLst>
          </p:cNvPr>
          <p:cNvGrpSpPr/>
          <p:nvPr/>
        </p:nvGrpSpPr>
        <p:grpSpPr>
          <a:xfrm>
            <a:off x="361531" y="2114550"/>
            <a:ext cx="6496469" cy="2323714"/>
            <a:chOff x="434632" y="265819"/>
            <a:chExt cx="6496469" cy="232371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47CBF2D-04FA-6DAB-8260-0EFFA88C854E}"/>
                </a:ext>
              </a:extLst>
            </p:cNvPr>
            <p:cNvSpPr/>
            <p:nvPr/>
          </p:nvSpPr>
          <p:spPr>
            <a:xfrm>
              <a:off x="434633" y="665929"/>
              <a:ext cx="6496468" cy="1923604"/>
            </a:xfrm>
            <a:prstGeom prst="rect">
              <a:avLst/>
            </a:prstGeom>
            <a:ln>
              <a:solidFill>
                <a:schemeClr val="accent2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X1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titik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1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Y1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titik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1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X2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X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titik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2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Y2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titik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2.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Jarak</a:t>
              </a:r>
              <a:r>
                <a:rPr lang="id-ID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Jarak</a:t>
              </a:r>
              <a:r>
                <a:rPr lang="id-ID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nilai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jarak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arah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sumbu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X dan Y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kedua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titik</a:t>
              </a:r>
              <a:endPara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Jarak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menyimpan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menampilkan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jarak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kedua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7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titik</a:t>
              </a:r>
              <a:r>
                <a:rPr lang="en-US" sz="17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sz="1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138C79F-1921-97EA-D180-580BB1A3211F}"/>
                </a:ext>
              </a:extLst>
            </p:cNvPr>
            <p:cNvSpPr txBox="1"/>
            <p:nvPr/>
          </p:nvSpPr>
          <p:spPr>
            <a:xfrm>
              <a:off x="434632" y="265819"/>
              <a:ext cx="2971800" cy="400110"/>
            </a:xfrm>
            <a:prstGeom prst="rect">
              <a:avLst/>
            </a:prstGeom>
            <a:solidFill>
              <a:schemeClr val="accent2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Variabel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yang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digunakan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: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7E5D39F-FB85-AF65-5606-FA06E4344E9F}"/>
              </a:ext>
            </a:extLst>
          </p:cNvPr>
          <p:cNvGrpSpPr/>
          <p:nvPr/>
        </p:nvGrpSpPr>
        <p:grpSpPr>
          <a:xfrm>
            <a:off x="7086600" y="671215"/>
            <a:ext cx="1936820" cy="3376984"/>
            <a:chOff x="7089845" y="238230"/>
            <a:chExt cx="1936820" cy="337698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3CF7A39-D4C8-A68B-B39D-33A763D6F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89845" y="238230"/>
              <a:ext cx="1857375" cy="2695575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886331E-4F85-5F2E-8698-ED6252543CF1}"/>
                </a:ext>
              </a:extLst>
            </p:cNvPr>
            <p:cNvSpPr txBox="1"/>
            <p:nvPr/>
          </p:nvSpPr>
          <p:spPr>
            <a:xfrm rot="16200000">
              <a:off x="7873216" y="1845145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6AC5A2-10A9-B738-810F-4E64B3112232}"/>
                </a:ext>
              </a:extLst>
            </p:cNvPr>
            <p:cNvSpPr txBox="1"/>
            <p:nvPr/>
          </p:nvSpPr>
          <p:spPr>
            <a:xfrm>
              <a:off x="7239000" y="2876550"/>
              <a:ext cx="1787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Algoritme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program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menghitung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jarak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dua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titik</a:t>
              </a:r>
              <a:endParaRPr lang="en-US" sz="1100" b="1" i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483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61156D-B057-053F-5BED-124986BB71BB}"/>
              </a:ext>
            </a:extLst>
          </p:cNvPr>
          <p:cNvSpPr txBox="1"/>
          <p:nvPr/>
        </p:nvSpPr>
        <p:spPr>
          <a:xfrm>
            <a:off x="228600" y="285750"/>
            <a:ext cx="518088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31F20"/>
                </a:solidFill>
                <a:latin typeface="+mj-lt"/>
              </a:rPr>
              <a:t>Langkah-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langkah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membuat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program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sesuai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konsep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tersebut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:</a:t>
            </a: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Jalankan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Scratch dan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buatlah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proyek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baru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nl-NL" sz="1600" dirty="0">
                <a:solidFill>
                  <a:srgbClr val="231F20"/>
                </a:solidFill>
                <a:latin typeface="+mj-lt"/>
              </a:rPr>
              <a:t>X1, Y1, X2, Y2, JarakX, JarakY, dan Jarak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ditampilkan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stage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pada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Variables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Susun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letak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variabel-variabel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tersebut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  <a:endParaRPr lang="fi-FI" sz="1600" dirty="0">
              <a:solidFill>
                <a:srgbClr val="231F20"/>
              </a:solidFill>
              <a:latin typeface="+mj-lt"/>
            </a:endParaRPr>
          </a:p>
          <a:p>
            <a:pPr marL="342900" indent="-342900">
              <a:buAutoNum type="arabicParenR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Pada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Events,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’When click’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Code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mengatur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cara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menjalankan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program.</a:t>
            </a:r>
          </a:p>
          <a:p>
            <a:pPr marL="342900" indent="-342900">
              <a:buAutoNum type="arabicParenR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Agar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JarakX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JarakY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tidak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ditampilkan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di stage, </a:t>
            </a:r>
            <a:r>
              <a:rPr lang="es-E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s-E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s-ES" sz="1600" dirty="0" err="1">
                <a:solidFill>
                  <a:srgbClr val="231F20"/>
                </a:solidFill>
                <a:latin typeface="+mj-lt"/>
              </a:rPr>
              <a:t>dua</a:t>
            </a:r>
            <a:r>
              <a:rPr lang="es-E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s-E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s-E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s-ES" sz="1600" dirty="0" err="1">
                <a:solidFill>
                  <a:srgbClr val="231F20"/>
                </a:solidFill>
                <a:latin typeface="+mj-lt"/>
              </a:rPr>
              <a:t>hide</a:t>
            </a:r>
            <a:r>
              <a:rPr lang="es-ES" sz="1600" dirty="0">
                <a:solidFill>
                  <a:srgbClr val="231F20"/>
                </a:solidFill>
                <a:latin typeface="+mj-lt"/>
              </a:rPr>
              <a:t> variable pada </a:t>
            </a:r>
            <a:r>
              <a:rPr lang="es-E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s-E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s-ES" sz="1600" i="1" dirty="0">
                <a:solidFill>
                  <a:srgbClr val="231F20"/>
                </a:solidFill>
                <a:latin typeface="+mj-lt"/>
              </a:rPr>
              <a:t>Variables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menyembunyikan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JarakX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JarakY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juga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dapat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disembunyikan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cara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menghilangkan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tanda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cek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pada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kotak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cek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ada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bersangkutan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  <a:endParaRPr lang="en-US" sz="1600" dirty="0"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46FE517-5AE6-FEAC-CAF8-F801E5A2F46F}"/>
              </a:ext>
            </a:extLst>
          </p:cNvPr>
          <p:cNvGrpSpPr/>
          <p:nvPr/>
        </p:nvGrpSpPr>
        <p:grpSpPr>
          <a:xfrm>
            <a:off x="5638800" y="285750"/>
            <a:ext cx="3233844" cy="4154596"/>
            <a:chOff x="5638800" y="285750"/>
            <a:chExt cx="3233844" cy="415459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51C6E1C-47E2-047A-AED8-D7EAC55DF4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38800" y="285750"/>
              <a:ext cx="2924175" cy="191344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C2E41B2-BB02-2711-F57C-6982A2F3AD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3600" y="2495550"/>
              <a:ext cx="2429147" cy="145748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102C1FB-442C-7F33-0DB1-919D3CC21A6C}"/>
                </a:ext>
              </a:extLst>
            </p:cNvPr>
            <p:cNvSpPr txBox="1"/>
            <p:nvPr/>
          </p:nvSpPr>
          <p:spPr>
            <a:xfrm rot="16200000">
              <a:off x="7783984" y="2886087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6B4AFED-9E1D-12FC-8165-029D22B0D3C4}"/>
                </a:ext>
              </a:extLst>
            </p:cNvPr>
            <p:cNvSpPr txBox="1"/>
            <p:nvPr/>
          </p:nvSpPr>
          <p:spPr>
            <a:xfrm>
              <a:off x="5721741" y="2130158"/>
              <a:ext cx="27501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Tampilan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stage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dengan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variabel</a:t>
              </a:r>
              <a:endParaRPr lang="en-US" sz="1100" b="1" i="1" dirty="0"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4CE202-639A-BA30-8283-689DD29E0D5E}"/>
                </a:ext>
              </a:extLst>
            </p:cNvPr>
            <p:cNvSpPr txBox="1"/>
            <p:nvPr/>
          </p:nvSpPr>
          <p:spPr>
            <a:xfrm>
              <a:off x="5943600" y="3917126"/>
              <a:ext cx="242914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Blok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menyembunyikan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400" b="1" dirty="0" err="1">
                  <a:solidFill>
                    <a:srgbClr val="231F20"/>
                  </a:solidFill>
                  <a:latin typeface="+mj-lt"/>
                </a:rPr>
                <a:t>variabel</a:t>
              </a:r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.</a:t>
              </a:r>
              <a:endParaRPr lang="en-US" sz="14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853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3B42D51-0759-3120-6D2D-4D59EB7C0C86}"/>
              </a:ext>
            </a:extLst>
          </p:cNvPr>
          <p:cNvGrpSpPr/>
          <p:nvPr/>
        </p:nvGrpSpPr>
        <p:grpSpPr>
          <a:xfrm>
            <a:off x="228600" y="90411"/>
            <a:ext cx="7696200" cy="835453"/>
            <a:chOff x="228600" y="90411"/>
            <a:chExt cx="7696200" cy="835453"/>
          </a:xfrm>
        </p:grpSpPr>
        <p:sp>
          <p:nvSpPr>
            <p:cNvPr id="2" name="テキスト プレースホルダー 5"/>
            <p:cNvSpPr txBox="1">
              <a:spLocks/>
            </p:cNvSpPr>
            <p:nvPr/>
          </p:nvSpPr>
          <p:spPr>
            <a:xfrm>
              <a:off x="228600" y="285601"/>
              <a:ext cx="699120" cy="46608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lIns="163275" tIns="81638" rIns="163275" bIns="81638" rtlCol="0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2400" kern="1200" baseline="0">
                  <a:solidFill>
                    <a:schemeClr val="tx2"/>
                  </a:solidFill>
                  <a:latin typeface="Route 159 UltraLight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632753" rtl="0" eaLnBrk="1" fontAlgn="auto" latinLnBrk="0" hangingPunct="1">
                <a:lnSpc>
                  <a:spcPct val="12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cs"/>
              </a:endParaRPr>
            </a:p>
          </p:txBody>
        </p:sp>
        <p:sp>
          <p:nvSpPr>
            <p:cNvPr id="3" name="直角三角形 10"/>
            <p:cNvSpPr/>
            <p:nvPr/>
          </p:nvSpPr>
          <p:spPr>
            <a:xfrm rot="5400000">
              <a:off x="694423" y="692567"/>
              <a:ext cx="186433" cy="280161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4" name="テキスト プレースホルダー 6"/>
            <p:cNvSpPr txBox="1">
              <a:spLocks/>
            </p:cNvSpPr>
            <p:nvPr/>
          </p:nvSpPr>
          <p:spPr>
            <a:xfrm>
              <a:off x="845768" y="90411"/>
              <a:ext cx="7079032" cy="567680"/>
            </a:xfrm>
            <a:prstGeom prst="rect">
              <a:avLst/>
            </a:prstGeom>
          </p:spPr>
          <p:txBody>
            <a:bodyPr vert="horz" lIns="163275" tIns="81638" rIns="163275" bIns="81638" rtlCol="0" anchor="t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3200" i="0" kern="1200" baseline="0">
                  <a:solidFill>
                    <a:schemeClr val="accent1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Mengenal</a:t>
              </a:r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id-ID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Konsep Pem</a:t>
              </a:r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r</a:t>
              </a:r>
              <a:r>
                <a:rPr lang="id-ID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ograman Visual</a:t>
              </a:r>
              <a:endParaRPr lang="en-US" b="1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" name="正方形/長方形 15"/>
            <p:cNvSpPr/>
            <p:nvPr/>
          </p:nvSpPr>
          <p:spPr>
            <a:xfrm>
              <a:off x="1005737" y="701030"/>
              <a:ext cx="6614263" cy="45719"/>
            </a:xfrm>
            <a:prstGeom prst="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4462" y="216220"/>
              <a:ext cx="4331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A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E05E55C-F610-49CC-9A81-5BF5E1FC79BD}"/>
              </a:ext>
            </a:extLst>
          </p:cNvPr>
          <p:cNvSpPr/>
          <p:nvPr/>
        </p:nvSpPr>
        <p:spPr>
          <a:xfrm>
            <a:off x="393761" y="1541034"/>
            <a:ext cx="84831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b="1" dirty="0" err="1"/>
              <a:t>Pemrograman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proses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menerjemahkan</a:t>
            </a:r>
            <a:r>
              <a:rPr lang="en-US" sz="1600" dirty="0"/>
              <a:t> </a:t>
            </a:r>
            <a:r>
              <a:rPr lang="en-US" sz="1600" dirty="0" err="1"/>
              <a:t>logika</a:t>
            </a:r>
            <a:r>
              <a:rPr lang="en-US" sz="1600" dirty="0"/>
              <a:t> </a:t>
            </a:r>
            <a:r>
              <a:rPr lang="en-US" sz="1600" dirty="0" err="1"/>
              <a:t>berpikir</a:t>
            </a:r>
            <a:r>
              <a:rPr lang="en-US" sz="1600" dirty="0"/>
              <a:t> </a:t>
            </a:r>
            <a:r>
              <a:rPr lang="en-US" sz="1600" dirty="0" err="1"/>
              <a:t>menjadi</a:t>
            </a:r>
            <a:r>
              <a:rPr lang="en-US" sz="1600" dirty="0"/>
              <a:t> </a:t>
            </a:r>
            <a:r>
              <a:rPr lang="en-US" sz="1600" dirty="0" err="1"/>
              <a:t>langkah-langkah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proses yang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dijalankan</a:t>
            </a:r>
            <a:r>
              <a:rPr lang="en-US" sz="1600" dirty="0"/>
              <a:t> oleh </a:t>
            </a:r>
            <a:r>
              <a:rPr lang="en-US" sz="1600" dirty="0" err="1"/>
              <a:t>komputer</a:t>
            </a:r>
            <a:r>
              <a:rPr lang="en-US" sz="1600" dirty="0"/>
              <a:t>. </a:t>
            </a:r>
            <a:endParaRPr lang="id-ID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/>
              <a:t>Proses </a:t>
            </a:r>
            <a:r>
              <a:rPr lang="en-US" sz="1600" dirty="0" err="1"/>
              <a:t>pemrograman</a:t>
            </a:r>
            <a:r>
              <a:rPr lang="en-US" sz="1600" dirty="0"/>
              <a:t> </a:t>
            </a:r>
            <a:r>
              <a:rPr lang="en-US" sz="1600" dirty="0" err="1"/>
              <a:t>membutuhkan</a:t>
            </a:r>
            <a:r>
              <a:rPr lang="en-US" sz="1600" dirty="0"/>
              <a:t> </a:t>
            </a:r>
            <a:r>
              <a:rPr lang="en-US" sz="1600" dirty="0" err="1"/>
              <a:t>kemampuan</a:t>
            </a:r>
            <a:r>
              <a:rPr lang="en-US" sz="1600" dirty="0"/>
              <a:t> </a:t>
            </a:r>
            <a:r>
              <a:rPr lang="en-US" sz="1600" dirty="0" err="1"/>
              <a:t>menganalisis</a:t>
            </a:r>
            <a:r>
              <a:rPr lang="en-US" sz="1600" dirty="0"/>
              <a:t> </a:t>
            </a:r>
            <a:r>
              <a:rPr lang="en-US" sz="1600" dirty="0" err="1"/>
              <a:t>persoalan</a:t>
            </a:r>
            <a:r>
              <a:rPr lang="en-US" sz="1600" dirty="0"/>
              <a:t>, </a:t>
            </a:r>
            <a:r>
              <a:rPr lang="en-US" sz="1600" dirty="0" err="1"/>
              <a:t>menerjemahkannya</a:t>
            </a:r>
            <a:r>
              <a:rPr lang="en-US" sz="1600" dirty="0"/>
              <a:t> </a:t>
            </a:r>
            <a:r>
              <a:rPr lang="en-US" sz="1600" dirty="0" err="1"/>
              <a:t>menjadi</a:t>
            </a:r>
            <a:r>
              <a:rPr lang="en-US" sz="1600" dirty="0"/>
              <a:t> </a:t>
            </a:r>
            <a:r>
              <a:rPr lang="en-US" sz="1600" dirty="0" err="1"/>
              <a:t>langkah-langkah</a:t>
            </a:r>
            <a:r>
              <a:rPr lang="en-US" sz="1600" dirty="0"/>
              <a:t> </a:t>
            </a:r>
            <a:r>
              <a:rPr lang="en-US" sz="1600" dirty="0" err="1"/>
              <a:t>penyelesaian</a:t>
            </a:r>
            <a:r>
              <a:rPr lang="en-US" sz="1600" dirty="0"/>
              <a:t>, </a:t>
            </a:r>
            <a:r>
              <a:rPr lang="id-ID" sz="1600" dirty="0"/>
              <a:t>dan</a:t>
            </a:r>
            <a:r>
              <a:rPr lang="en-US" sz="1600" dirty="0"/>
              <a:t> </a:t>
            </a:r>
            <a:r>
              <a:rPr lang="en-US" sz="1600" dirty="0" err="1"/>
              <a:t>menuliskannya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bentuk</a:t>
            </a:r>
            <a:r>
              <a:rPr lang="en-US" sz="1600" dirty="0"/>
              <a:t> </a:t>
            </a:r>
            <a:r>
              <a:rPr lang="en-US" sz="1600" dirty="0" err="1"/>
              <a:t>kode-kode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perintah</a:t>
            </a:r>
            <a:r>
              <a:rPr lang="en-US" sz="1600" dirty="0"/>
              <a:t> </a:t>
            </a:r>
            <a:r>
              <a:rPr lang="en-US" sz="1600" dirty="0" err="1"/>
              <a:t>menggunakan</a:t>
            </a:r>
            <a:r>
              <a:rPr lang="en-US" sz="1600" dirty="0"/>
              <a:t> </a:t>
            </a:r>
            <a:r>
              <a:rPr lang="en-US" sz="1600" dirty="0" err="1"/>
              <a:t>bahasa</a:t>
            </a:r>
            <a:r>
              <a:rPr lang="en-US" sz="1600" dirty="0"/>
              <a:t> </a:t>
            </a:r>
            <a:r>
              <a:rPr lang="en-US" sz="1600" dirty="0" err="1"/>
              <a:t>pemrograman</a:t>
            </a:r>
            <a:r>
              <a:rPr lang="en-US" sz="1600" dirty="0"/>
              <a:t> </a:t>
            </a:r>
            <a:r>
              <a:rPr lang="en-US" sz="1600" dirty="0" err="1"/>
              <a:t>tertentu</a:t>
            </a:r>
            <a:r>
              <a:rPr lang="en-US" sz="1600" dirty="0"/>
              <a:t>.</a:t>
            </a:r>
            <a:endParaRPr lang="id-ID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/>
              <a:t>Setelah </a:t>
            </a:r>
            <a:r>
              <a:rPr lang="en-US" sz="1600" dirty="0" err="1"/>
              <a:t>persoalan</a:t>
            </a:r>
            <a:r>
              <a:rPr lang="en-US" sz="1600" dirty="0"/>
              <a:t> </a:t>
            </a:r>
            <a:r>
              <a:rPr lang="en-US" sz="1600" dirty="0" err="1"/>
              <a:t>dianalisis</a:t>
            </a:r>
            <a:r>
              <a:rPr lang="en-US" sz="1600" dirty="0"/>
              <a:t> dan </a:t>
            </a:r>
            <a:r>
              <a:rPr lang="en-US" sz="1600" dirty="0" err="1"/>
              <a:t>ditemukan</a:t>
            </a:r>
            <a:r>
              <a:rPr lang="en-US" sz="1600" dirty="0"/>
              <a:t> </a:t>
            </a:r>
            <a:r>
              <a:rPr lang="en-US" sz="1600" dirty="0" err="1"/>
              <a:t>solusi</a:t>
            </a:r>
            <a:r>
              <a:rPr lang="en-US" sz="1600" dirty="0"/>
              <a:t>,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id-ID" sz="1600" dirty="0"/>
              <a:t>di</a:t>
            </a:r>
            <a:r>
              <a:rPr lang="en-US" sz="1600" dirty="0" err="1"/>
              <a:t>buat</a:t>
            </a:r>
            <a:r>
              <a:rPr lang="en-US" sz="1600" dirty="0"/>
              <a:t> </a:t>
            </a:r>
            <a:r>
              <a:rPr lang="en-US" sz="1600" dirty="0" err="1"/>
              <a:t>langkah-langkah</a:t>
            </a:r>
            <a:r>
              <a:rPr lang="en-US" sz="1600" dirty="0"/>
              <a:t> </a:t>
            </a:r>
            <a:r>
              <a:rPr lang="en-US" sz="1600" dirty="0" err="1"/>
              <a:t>penyelesaian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bentuk</a:t>
            </a:r>
            <a:r>
              <a:rPr lang="en-US" sz="1600" dirty="0"/>
              <a:t> </a:t>
            </a:r>
            <a:r>
              <a:rPr lang="en-US" sz="1600" dirty="0" err="1"/>
              <a:t>algoritme</a:t>
            </a:r>
            <a:r>
              <a:rPr lang="en-US" sz="1600" dirty="0"/>
              <a:t> </a:t>
            </a:r>
            <a:r>
              <a:rPr lang="en-US" sz="1600" dirty="0" err="1"/>
              <a:t>pemrograman</a:t>
            </a:r>
            <a:r>
              <a:rPr lang="id-ID" sz="1600" dirty="0"/>
              <a:t> yang </a:t>
            </a:r>
            <a:r>
              <a:rPr lang="en-US" sz="1600" dirty="0" err="1"/>
              <a:t>ditulis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bentuk</a:t>
            </a:r>
            <a:r>
              <a:rPr lang="en-US" sz="1600" dirty="0"/>
              <a:t> </a:t>
            </a:r>
            <a:r>
              <a:rPr lang="en-US" sz="1600" i="1" dirty="0"/>
              <a:t>flowchart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i="1" dirty="0"/>
              <a:t>pseudocode</a:t>
            </a:r>
            <a:r>
              <a:rPr lang="id-ID" sz="1600" dirty="0"/>
              <a:t>, yang selanjutnya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diterjemahkan</a:t>
            </a:r>
            <a:r>
              <a:rPr lang="en-US" sz="1600" dirty="0"/>
              <a:t> </a:t>
            </a:r>
            <a:r>
              <a:rPr lang="en-US" sz="1600" dirty="0" err="1"/>
              <a:t>menggunakan</a:t>
            </a:r>
            <a:r>
              <a:rPr lang="en-US" sz="1600" dirty="0"/>
              <a:t> </a:t>
            </a:r>
            <a:r>
              <a:rPr lang="en-US" sz="1600" dirty="0" err="1"/>
              <a:t>bahasa</a:t>
            </a:r>
            <a:r>
              <a:rPr lang="en-US" sz="1600" dirty="0"/>
              <a:t> </a:t>
            </a:r>
            <a:r>
              <a:rPr lang="en-US" sz="1600" dirty="0" err="1"/>
              <a:t>pemrograman</a:t>
            </a:r>
            <a:r>
              <a:rPr lang="en-US" sz="1600" dirty="0"/>
              <a:t>.</a:t>
            </a:r>
            <a:endParaRPr lang="id-ID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b="1" dirty="0"/>
              <a:t>Bahasa </a:t>
            </a:r>
            <a:r>
              <a:rPr lang="en-US" sz="1600" b="1" dirty="0" err="1"/>
              <a:t>pemrograman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bahasa</a:t>
            </a:r>
            <a:r>
              <a:rPr lang="en-US" sz="1600" dirty="0"/>
              <a:t> yang </a:t>
            </a:r>
            <a:r>
              <a:rPr lang="en-US" sz="1600" dirty="0" err="1"/>
              <a:t>dimengerti</a:t>
            </a:r>
            <a:r>
              <a:rPr lang="en-US" sz="1600" dirty="0"/>
              <a:t> oleh </a:t>
            </a:r>
            <a:r>
              <a:rPr lang="en-US" sz="1600" dirty="0" err="1"/>
              <a:t>komputer</a:t>
            </a:r>
            <a:r>
              <a:rPr lang="en-US" sz="1600" dirty="0"/>
              <a:t> dan </a:t>
            </a:r>
            <a:r>
              <a:rPr lang="en-US" sz="1600" dirty="0" err="1"/>
              <a:t>memungkinkan</a:t>
            </a:r>
            <a:r>
              <a:rPr lang="en-US" sz="1600" dirty="0"/>
              <a:t> </a:t>
            </a:r>
            <a:r>
              <a:rPr lang="en-US" sz="1600" dirty="0" err="1"/>
              <a:t>kita</a:t>
            </a:r>
            <a:r>
              <a:rPr lang="en-US" sz="1600" dirty="0"/>
              <a:t> </a:t>
            </a:r>
            <a:r>
              <a:rPr lang="en-US" sz="1600" dirty="0" err="1"/>
              <a:t>sebagai</a:t>
            </a:r>
            <a:r>
              <a:rPr lang="en-US" sz="1600" dirty="0"/>
              <a:t> </a:t>
            </a:r>
            <a:r>
              <a:rPr lang="en-US" sz="1600" dirty="0" err="1"/>
              <a:t>pengguna</a:t>
            </a:r>
            <a:r>
              <a:rPr lang="en-US" sz="1600" dirty="0"/>
              <a:t> </a:t>
            </a:r>
            <a:r>
              <a:rPr lang="en-US" sz="1600" dirty="0" err="1"/>
              <a:t>memerintahkan</a:t>
            </a:r>
            <a:r>
              <a:rPr lang="en-US" sz="1600" dirty="0"/>
              <a:t> </a:t>
            </a:r>
            <a:r>
              <a:rPr lang="en-US" sz="1600" dirty="0" err="1"/>
              <a:t>komputer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melakukan</a:t>
            </a:r>
            <a:r>
              <a:rPr lang="en-US" sz="1600" dirty="0"/>
              <a:t> proses </a:t>
            </a:r>
            <a:r>
              <a:rPr lang="en-US" sz="1600" dirty="0" err="1"/>
              <a:t>menggunakan</a:t>
            </a:r>
            <a:r>
              <a:rPr lang="en-US" sz="1600" dirty="0"/>
              <a:t> </a:t>
            </a:r>
            <a:r>
              <a:rPr lang="en-US" sz="1600" dirty="0" err="1"/>
              <a:t>bahasa</a:t>
            </a:r>
            <a:r>
              <a:rPr lang="en-US" sz="1600" dirty="0"/>
              <a:t> </a:t>
            </a:r>
            <a:r>
              <a:rPr lang="en-US" sz="1600" dirty="0" err="1"/>
              <a:t>tersebut</a:t>
            </a:r>
            <a:r>
              <a:rPr lang="id-ID" sz="1600" dirty="0"/>
              <a:t>. Contohnya</a:t>
            </a:r>
            <a:r>
              <a:rPr lang="en-US" sz="1600" dirty="0"/>
              <a:t>,</a:t>
            </a:r>
            <a:r>
              <a:rPr lang="id-ID" sz="1600" dirty="0"/>
              <a:t> </a:t>
            </a:r>
            <a:r>
              <a:rPr lang="en-US" sz="1600" dirty="0" err="1"/>
              <a:t>bahasa</a:t>
            </a:r>
            <a:r>
              <a:rPr lang="en-US" sz="1600" dirty="0"/>
              <a:t> </a:t>
            </a:r>
            <a:r>
              <a:rPr lang="en-US" sz="1600" dirty="0" err="1"/>
              <a:t>pemrograman</a:t>
            </a:r>
            <a:r>
              <a:rPr lang="en-US" sz="1600" dirty="0"/>
              <a:t> C/C++, Java, Phyton, Ruby, SOL, Perl, PHP dan </a:t>
            </a:r>
            <a:r>
              <a:rPr lang="en-US" sz="1600" dirty="0" err="1"/>
              <a:t>masih</a:t>
            </a:r>
            <a:r>
              <a:rPr lang="en-US" sz="1600" dirty="0"/>
              <a:t> </a:t>
            </a:r>
            <a:r>
              <a:rPr lang="en-US" sz="1600" dirty="0" err="1"/>
              <a:t>banyak</a:t>
            </a:r>
            <a:r>
              <a:rPr lang="en-US" sz="1600" dirty="0"/>
              <a:t> </a:t>
            </a:r>
            <a:r>
              <a:rPr lang="en-US" sz="1600" dirty="0" err="1"/>
              <a:t>lagi</a:t>
            </a:r>
            <a:r>
              <a:rPr lang="id-ID" sz="1600" dirty="0"/>
              <a:t>.</a:t>
            </a:r>
            <a:endParaRPr lang="en-US" sz="1600" dirty="0">
              <a:latin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40564A9-C573-5CCA-478D-C37E164C5D4C}"/>
              </a:ext>
            </a:extLst>
          </p:cNvPr>
          <p:cNvGrpSpPr/>
          <p:nvPr/>
        </p:nvGrpSpPr>
        <p:grpSpPr>
          <a:xfrm>
            <a:off x="364462" y="987429"/>
            <a:ext cx="4172228" cy="461665"/>
            <a:chOff x="228600" y="1086758"/>
            <a:chExt cx="3429616" cy="4616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D9ED83D-DC16-FD23-DE14-2D25A7404EC7}"/>
                </a:ext>
              </a:extLst>
            </p:cNvPr>
            <p:cNvSpPr/>
            <p:nvPr/>
          </p:nvSpPr>
          <p:spPr>
            <a:xfrm>
              <a:off x="252684" y="1086758"/>
              <a:ext cx="34055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Konsep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Pemrograman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Visual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C3894A2-8E96-9FD3-CC2D-6ECFD1ED86B5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3429616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06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9DDF05-F220-8BF5-5E51-ACD5976FBF58}"/>
              </a:ext>
            </a:extLst>
          </p:cNvPr>
          <p:cNvSpPr txBox="1"/>
          <p:nvPr/>
        </p:nvSpPr>
        <p:spPr>
          <a:xfrm>
            <a:off x="152400" y="57150"/>
            <a:ext cx="51816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6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meminta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input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pengguna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’ask – and wait’ pada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Sensing.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menyimpan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input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pengguna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X1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disediakan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set –1 to dan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’answer’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tersebut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cara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sama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gunakan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sama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meminta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menangkap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nilai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s-ES" sz="1600" dirty="0">
                <a:solidFill>
                  <a:srgbClr val="231F20"/>
                </a:solidFill>
                <a:latin typeface="+mj-lt"/>
              </a:rPr>
              <a:t>input </a:t>
            </a:r>
            <a:r>
              <a:rPr lang="es-E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s-E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s-ES" sz="16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s-ES" sz="1600" dirty="0">
                <a:solidFill>
                  <a:srgbClr val="231F20"/>
                </a:solidFill>
                <a:latin typeface="+mj-lt"/>
              </a:rPr>
              <a:t> Y1, X2, dan Y2. </a:t>
            </a:r>
          </a:p>
          <a:p>
            <a:pPr marL="342900" indent="-342900">
              <a:buFont typeface="+mj-lt"/>
              <a:buAutoNum type="arabicParenR" startAt="9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Pada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Variables dan Operator,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menghitung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nilai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JarakX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JarakY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dan Jarak.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menghitung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gunakan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fungsi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’sqrt’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terdapat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Operator. </a:t>
            </a:r>
          </a:p>
          <a:p>
            <a:pPr marL="342900" indent="-342900">
              <a:buFont typeface="+mj-lt"/>
              <a:buAutoNum type="arabicParenR" startAt="10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menampilkan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hasil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penghitungan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kepada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pengguna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’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say – for – second’ dan </a:t>
            </a:r>
            <a:r>
              <a:rPr lang="en-US" sz="1600" i="1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 ’say’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Looks.</a:t>
            </a:r>
          </a:p>
          <a:p>
            <a:pPr marL="342900" indent="-342900">
              <a:buFont typeface="+mj-lt"/>
              <a:buAutoNum type="arabicParenR" startAt="10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Jalankan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program dan 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berikan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input. </a:t>
            </a:r>
          </a:p>
          <a:p>
            <a:pPr marL="342900" indent="-342900">
              <a:buFont typeface="+mj-lt"/>
              <a:buAutoNum type="arabicParenR" startAt="10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Simpan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program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telah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dibuat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  <a:endParaRPr lang="en-US" sz="1600" dirty="0"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4A109E-953C-A92B-0C7F-5DE8945C2F50}"/>
              </a:ext>
            </a:extLst>
          </p:cNvPr>
          <p:cNvGrpSpPr/>
          <p:nvPr/>
        </p:nvGrpSpPr>
        <p:grpSpPr>
          <a:xfrm>
            <a:off x="5400352" y="64615"/>
            <a:ext cx="3714358" cy="4563301"/>
            <a:chOff x="5400352" y="64615"/>
            <a:chExt cx="3714358" cy="456330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F55ADF1-E173-E3DF-527A-7F3FCCDDE2A7}"/>
                </a:ext>
              </a:extLst>
            </p:cNvPr>
            <p:cNvSpPr txBox="1"/>
            <p:nvPr/>
          </p:nvSpPr>
          <p:spPr>
            <a:xfrm rot="16200000">
              <a:off x="8026050" y="3398340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8D894FE-FA96-41EF-FEEE-DB54C29C5EEC}"/>
                </a:ext>
              </a:extLst>
            </p:cNvPr>
            <p:cNvSpPr txBox="1"/>
            <p:nvPr/>
          </p:nvSpPr>
          <p:spPr>
            <a:xfrm>
              <a:off x="6078562" y="4320139"/>
              <a:ext cx="261886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231F20"/>
                  </a:solidFill>
                  <a:latin typeface="+mj-lt"/>
                </a:rPr>
                <a:t>Blok program</a:t>
              </a:r>
              <a:endParaRPr lang="en-US" sz="1100" b="1" dirty="0">
                <a:latin typeface="+mj-lt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B866B8C-4550-8DE4-FD87-6CD0C7EAF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00352" y="64615"/>
              <a:ext cx="3543300" cy="4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358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4C26F8D-ECA8-45C3-8625-30635395B2D6}"/>
              </a:ext>
            </a:extLst>
          </p:cNvPr>
          <p:cNvGrpSpPr/>
          <p:nvPr/>
        </p:nvGrpSpPr>
        <p:grpSpPr>
          <a:xfrm>
            <a:off x="381000" y="304991"/>
            <a:ext cx="3757627" cy="461665"/>
            <a:chOff x="228600" y="1086758"/>
            <a:chExt cx="3088808" cy="46166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2FE50D4-0827-4649-B2C7-A0BACEF7562B}"/>
                </a:ext>
              </a:extLst>
            </p:cNvPr>
            <p:cNvSpPr/>
            <p:nvPr/>
          </p:nvSpPr>
          <p:spPr>
            <a:xfrm>
              <a:off x="252684" y="1086758"/>
              <a:ext cx="306472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Membuat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Program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Game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2CDCA46-F8D1-42CD-B0E3-6930BCE51B65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3088808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E05E55C-F610-49CC-9A81-5BF5E1FC79BD}"/>
              </a:ext>
            </a:extLst>
          </p:cNvPr>
          <p:cNvSpPr/>
          <p:nvPr/>
        </p:nvSpPr>
        <p:spPr>
          <a:xfrm>
            <a:off x="266700" y="932587"/>
            <a:ext cx="86487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700" dirty="0" err="1"/>
              <a:t>Sebelum</a:t>
            </a:r>
            <a:r>
              <a:rPr lang="en-US" sz="1700" dirty="0"/>
              <a:t> </a:t>
            </a:r>
            <a:r>
              <a:rPr lang="en-US" sz="1700" dirty="0" err="1"/>
              <a:t>membuat</a:t>
            </a:r>
            <a:r>
              <a:rPr lang="en-US" sz="1700" dirty="0"/>
              <a:t> </a:t>
            </a:r>
            <a:r>
              <a:rPr lang="en-US" sz="1700" i="1" dirty="0"/>
              <a:t>game</a:t>
            </a:r>
            <a:r>
              <a:rPr lang="en-US" sz="1700" dirty="0"/>
              <a:t>, </a:t>
            </a:r>
            <a:r>
              <a:rPr lang="en-US" sz="1700" dirty="0" err="1"/>
              <a:t>perlu</a:t>
            </a:r>
            <a:r>
              <a:rPr lang="en-US" sz="1700" dirty="0"/>
              <a:t> </a:t>
            </a:r>
            <a:r>
              <a:rPr lang="en-US" sz="1700" dirty="0" err="1"/>
              <a:t>diatur</a:t>
            </a:r>
            <a:r>
              <a:rPr lang="en-US" sz="1700" dirty="0"/>
              <a:t> </a:t>
            </a:r>
            <a:r>
              <a:rPr lang="en-US" sz="1700" dirty="0" err="1"/>
              <a:t>skenario</a:t>
            </a:r>
            <a:r>
              <a:rPr lang="en-US" sz="1700" dirty="0"/>
              <a:t> </a:t>
            </a:r>
            <a:r>
              <a:rPr lang="en-US" sz="1700" i="1" dirty="0"/>
              <a:t>game</a:t>
            </a:r>
            <a:r>
              <a:rPr lang="en-US" sz="1700" dirty="0"/>
              <a:t> dan </a:t>
            </a:r>
            <a:r>
              <a:rPr lang="en-US" sz="1700" dirty="0" err="1"/>
              <a:t>aturan-aturan</a:t>
            </a:r>
            <a:r>
              <a:rPr lang="en-US" sz="1700" dirty="0"/>
              <a:t> yang </a:t>
            </a:r>
            <a:r>
              <a:rPr lang="en-US" sz="1700" dirty="0" err="1"/>
              <a:t>berlaku</a:t>
            </a:r>
            <a:r>
              <a:rPr lang="en-US" sz="1700" b="1" i="1" dirty="0"/>
              <a:t>.</a:t>
            </a:r>
            <a:r>
              <a:rPr lang="id-ID" sz="1700" b="1" i="1" dirty="0"/>
              <a:t> </a:t>
            </a:r>
            <a:endParaRPr lang="en-US" sz="1700" b="1" i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700" dirty="0" err="1"/>
              <a:t>Pembuatan</a:t>
            </a:r>
            <a:r>
              <a:rPr lang="en-US" sz="1700" dirty="0"/>
              <a:t> </a:t>
            </a:r>
            <a:r>
              <a:rPr lang="en-US" sz="1700" i="1" dirty="0"/>
              <a:t>game</a:t>
            </a:r>
            <a:r>
              <a:rPr lang="en-US" sz="1700" dirty="0"/>
              <a:t> </a:t>
            </a:r>
            <a:r>
              <a:rPr lang="en-US" sz="1700" dirty="0" err="1"/>
              <a:t>dilakukan</a:t>
            </a:r>
            <a:r>
              <a:rPr lang="en-US" sz="1700" dirty="0"/>
              <a:t> </a:t>
            </a:r>
            <a:r>
              <a:rPr lang="en-US" sz="1700" dirty="0" err="1"/>
              <a:t>dengan</a:t>
            </a:r>
            <a:r>
              <a:rPr lang="en-US" sz="1700" dirty="0"/>
              <a:t> </a:t>
            </a:r>
            <a:r>
              <a:rPr lang="en-US" sz="1700" dirty="0" err="1"/>
              <a:t>beberapa</a:t>
            </a:r>
            <a:r>
              <a:rPr lang="en-US" sz="1700" dirty="0"/>
              <a:t> </a:t>
            </a:r>
            <a:r>
              <a:rPr lang="en-US" sz="1700" dirty="0" err="1"/>
              <a:t>tahapan</a:t>
            </a:r>
            <a:r>
              <a:rPr lang="en-US" sz="1700" dirty="0"/>
              <a:t>, </a:t>
            </a:r>
            <a:r>
              <a:rPr lang="en-US" sz="1700" dirty="0" err="1"/>
              <a:t>yaitu</a:t>
            </a:r>
            <a:r>
              <a:rPr lang="en-US" sz="1700" dirty="0"/>
              <a:t> </a:t>
            </a:r>
            <a:r>
              <a:rPr lang="en-US" sz="1700" dirty="0" err="1"/>
              <a:t>menyiapkan</a:t>
            </a:r>
            <a:r>
              <a:rPr lang="en-US" sz="1700" dirty="0"/>
              <a:t> </a:t>
            </a:r>
            <a:r>
              <a:rPr lang="en-US" sz="1700" dirty="0" err="1"/>
              <a:t>latar</a:t>
            </a:r>
            <a:r>
              <a:rPr lang="en-US" sz="1700" dirty="0"/>
              <a:t> </a:t>
            </a:r>
            <a:r>
              <a:rPr lang="en-US" sz="1700" dirty="0" err="1"/>
              <a:t>belakang</a:t>
            </a:r>
            <a:r>
              <a:rPr lang="en-US" sz="1700" dirty="0"/>
              <a:t> </a:t>
            </a:r>
            <a:r>
              <a:rPr lang="en-US" sz="1700" i="1" dirty="0"/>
              <a:t>stage</a:t>
            </a:r>
            <a:r>
              <a:rPr lang="en-US" sz="1700" dirty="0"/>
              <a:t> </a:t>
            </a:r>
            <a:r>
              <a:rPr lang="en-US" sz="1700" dirty="0" err="1"/>
              <a:t>atau</a:t>
            </a:r>
            <a:r>
              <a:rPr lang="en-US" sz="1700" dirty="0"/>
              <a:t> </a:t>
            </a:r>
            <a:r>
              <a:rPr lang="en-US" sz="1700" dirty="0" err="1"/>
              <a:t>biasa</a:t>
            </a:r>
            <a:r>
              <a:rPr lang="en-US" sz="1700" dirty="0"/>
              <a:t> </a:t>
            </a:r>
            <a:r>
              <a:rPr lang="en-US" sz="1700" dirty="0" err="1"/>
              <a:t>disebut</a:t>
            </a:r>
            <a:r>
              <a:rPr lang="en-US" sz="1700" dirty="0"/>
              <a:t> </a:t>
            </a:r>
            <a:r>
              <a:rPr lang="en-US" sz="1700" i="1" dirty="0"/>
              <a:t>backdrop</a:t>
            </a:r>
            <a:r>
              <a:rPr lang="en-US" sz="1700" dirty="0"/>
              <a:t>, </a:t>
            </a:r>
            <a:r>
              <a:rPr lang="en-US" sz="1700" dirty="0" err="1"/>
              <a:t>mengatur</a:t>
            </a:r>
            <a:r>
              <a:rPr lang="en-US" sz="1700" dirty="0"/>
              <a:t> </a:t>
            </a:r>
            <a:r>
              <a:rPr lang="en-US" sz="1700" dirty="0" err="1"/>
              <a:t>tampilan</a:t>
            </a:r>
            <a:r>
              <a:rPr lang="en-US" sz="1700" dirty="0"/>
              <a:t> </a:t>
            </a:r>
            <a:r>
              <a:rPr lang="en-US" sz="1700" i="1" dirty="0"/>
              <a:t>sprite</a:t>
            </a:r>
            <a:r>
              <a:rPr lang="en-US" sz="1700" dirty="0"/>
              <a:t>, dan </a:t>
            </a:r>
            <a:r>
              <a:rPr lang="en-US" sz="1700" dirty="0" err="1"/>
              <a:t>menambahkan</a:t>
            </a:r>
            <a:r>
              <a:rPr lang="en-US" sz="1700" dirty="0"/>
              <a:t> </a:t>
            </a:r>
            <a:r>
              <a:rPr lang="en-US" sz="1700" dirty="0" err="1"/>
              <a:t>blok</a:t>
            </a:r>
            <a:r>
              <a:rPr lang="en-US" sz="1700" dirty="0"/>
              <a:t> </a:t>
            </a:r>
            <a:r>
              <a:rPr lang="en-US" sz="1700" dirty="0" err="1"/>
              <a:t>kode</a:t>
            </a:r>
            <a:r>
              <a:rPr lang="en-US" sz="1700" dirty="0"/>
              <a:t>.</a:t>
            </a:r>
            <a:endParaRPr lang="en-ID" sz="17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3A8C516-8391-BF5B-5857-0720CA7FBC8E}"/>
              </a:ext>
            </a:extLst>
          </p:cNvPr>
          <p:cNvGrpSpPr/>
          <p:nvPr/>
        </p:nvGrpSpPr>
        <p:grpSpPr>
          <a:xfrm>
            <a:off x="311499" y="1947561"/>
            <a:ext cx="8521001" cy="2462213"/>
            <a:chOff x="434632" y="265819"/>
            <a:chExt cx="8521001" cy="246221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73190E-D275-D09C-EF2F-504CBCC03914}"/>
                </a:ext>
              </a:extLst>
            </p:cNvPr>
            <p:cNvSpPr/>
            <p:nvPr/>
          </p:nvSpPr>
          <p:spPr>
            <a:xfrm>
              <a:off x="434632" y="665929"/>
              <a:ext cx="8521001" cy="2062103"/>
            </a:xfrm>
            <a:prstGeom prst="rect">
              <a:avLst/>
            </a:prstGeom>
            <a:ln>
              <a:solidFill>
                <a:schemeClr val="accent2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 err="1"/>
                <a:t>Seekor</a:t>
              </a:r>
              <a:r>
                <a:rPr lang="en-US" sz="1600" dirty="0"/>
                <a:t> ikan </a:t>
              </a:r>
              <a:r>
                <a:rPr lang="en-US" sz="1600" dirty="0" err="1"/>
                <a:t>akan</a:t>
              </a:r>
              <a:r>
                <a:rPr lang="en-US" sz="1600" dirty="0"/>
                <a:t> </a:t>
              </a:r>
              <a:r>
                <a:rPr lang="en-US" sz="1600" dirty="0" err="1"/>
                <a:t>mencari</a:t>
              </a:r>
              <a:r>
                <a:rPr lang="en-US" sz="1600" dirty="0"/>
                <a:t> </a:t>
              </a:r>
              <a:r>
                <a:rPr lang="en-US" sz="1600" dirty="0" err="1"/>
                <a:t>makanan</a:t>
              </a:r>
              <a:r>
                <a:rPr lang="en-US" sz="1600" dirty="0"/>
                <a:t> </a:t>
              </a:r>
              <a:r>
                <a:rPr lang="en-US" sz="1600" dirty="0" err="1"/>
                <a:t>berupa</a:t>
              </a:r>
              <a:r>
                <a:rPr lang="en-US" sz="1600" dirty="0"/>
                <a:t> </a:t>
              </a:r>
              <a:r>
                <a:rPr lang="en-US" sz="1600" dirty="0" err="1"/>
                <a:t>apel</a:t>
              </a:r>
              <a:r>
                <a:rPr lang="en-US" sz="1600" dirty="0"/>
                <a:t> dan </a:t>
              </a:r>
              <a:r>
                <a:rPr lang="en-US" sz="1600" dirty="0" err="1"/>
                <a:t>stroberi</a:t>
              </a:r>
              <a:r>
                <a:rPr lang="en-US" sz="1600" dirty="0"/>
                <a:t>. Pada </a:t>
              </a:r>
              <a:r>
                <a:rPr lang="en-US" sz="1600" dirty="0" err="1"/>
                <a:t>saat</a:t>
              </a:r>
              <a:r>
                <a:rPr lang="en-US" sz="1600" dirty="0"/>
                <a:t> yang </a:t>
              </a:r>
              <a:r>
                <a:rPr lang="en-US" sz="1600" dirty="0" err="1"/>
                <a:t>sama</a:t>
              </a:r>
              <a:r>
                <a:rPr lang="en-US" sz="1600" dirty="0"/>
                <a:t>, ikan </a:t>
              </a:r>
              <a:r>
                <a:rPr lang="en-US" sz="1600" dirty="0" err="1"/>
                <a:t>harus</a:t>
              </a:r>
              <a:r>
                <a:rPr lang="en-US" sz="1600" dirty="0"/>
                <a:t> </a:t>
              </a:r>
              <a:r>
                <a:rPr lang="en-US" sz="1600" dirty="0" err="1"/>
                <a:t>menghindari</a:t>
              </a:r>
              <a:r>
                <a:rPr lang="en-US" sz="1600" dirty="0"/>
                <a:t> </a:t>
              </a:r>
              <a:r>
                <a:rPr lang="en-US" sz="1600" dirty="0" err="1"/>
                <a:t>serangan</a:t>
              </a:r>
              <a:r>
                <a:rPr lang="en-US" sz="1600" dirty="0"/>
                <a:t> </a:t>
              </a:r>
              <a:r>
                <a:rPr lang="en-US" sz="1600" dirty="0" err="1"/>
                <a:t>dari</a:t>
              </a:r>
              <a:r>
                <a:rPr lang="en-US" sz="1600" dirty="0"/>
                <a:t> </a:t>
              </a:r>
              <a:r>
                <a:rPr lang="en-US" sz="1600" dirty="0" err="1"/>
                <a:t>kepiting</a:t>
              </a:r>
              <a:r>
                <a:rPr lang="en-US" sz="1600" dirty="0"/>
                <a:t> dan </a:t>
              </a:r>
              <a:r>
                <a:rPr lang="en-US" sz="1600" dirty="0" err="1"/>
                <a:t>ubur-ubur</a:t>
              </a:r>
              <a:r>
                <a:rPr lang="id-ID" sz="1600" dirty="0"/>
                <a:t>.</a:t>
              </a:r>
              <a:r>
                <a:rPr lang="en-US" sz="1600" dirty="0"/>
                <a:t> </a:t>
              </a:r>
              <a:r>
                <a:rPr lang="en-US" sz="1600" dirty="0" err="1"/>
                <a:t>Setiap</a:t>
              </a:r>
              <a:r>
                <a:rPr lang="en-US" sz="1600" dirty="0"/>
                <a:t> </a:t>
              </a:r>
              <a:r>
                <a:rPr lang="en-US" sz="1600" dirty="0" err="1"/>
                <a:t>makanan</a:t>
              </a:r>
              <a:r>
                <a:rPr lang="en-US" sz="1600" dirty="0"/>
                <a:t> yang </a:t>
              </a:r>
              <a:r>
                <a:rPr lang="en-US" sz="1600" dirty="0" err="1"/>
                <a:t>diperoleh</a:t>
              </a:r>
              <a:r>
                <a:rPr lang="en-US" sz="1600" dirty="0"/>
                <a:t> </a:t>
              </a:r>
              <a:r>
                <a:rPr lang="en-US" sz="1600" dirty="0" err="1"/>
                <a:t>akan</a:t>
              </a:r>
              <a:r>
                <a:rPr lang="en-US" sz="1600" dirty="0"/>
                <a:t> </a:t>
              </a:r>
              <a:r>
                <a:rPr lang="en-US" sz="1600" dirty="0" err="1"/>
                <a:t>menambah</a:t>
              </a:r>
              <a:r>
                <a:rPr lang="en-US" sz="1600" dirty="0"/>
                <a:t> </a:t>
              </a:r>
              <a:r>
                <a:rPr lang="en-US" sz="1600" dirty="0" err="1"/>
                <a:t>poin</a:t>
              </a:r>
              <a:r>
                <a:rPr lang="en-US" sz="1600" dirty="0"/>
                <a:t>. 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/>
                <a:t>Jika </a:t>
              </a:r>
              <a:r>
                <a:rPr lang="en-US" sz="1600" dirty="0" err="1"/>
                <a:t>poin</a:t>
              </a:r>
              <a:r>
                <a:rPr lang="en-US" sz="1600" dirty="0"/>
                <a:t> </a:t>
              </a:r>
              <a:r>
                <a:rPr lang="en-US" sz="1600" dirty="0" err="1"/>
                <a:t>sudah</a:t>
              </a:r>
              <a:r>
                <a:rPr lang="en-US" sz="1600" dirty="0"/>
                <a:t> </a:t>
              </a:r>
              <a:r>
                <a:rPr lang="en-US" sz="1600" dirty="0" err="1"/>
                <a:t>mencapai</a:t>
              </a:r>
              <a:r>
                <a:rPr lang="en-US" sz="1600" dirty="0"/>
                <a:t> </a:t>
              </a:r>
              <a:r>
                <a:rPr lang="en-US" sz="1600" dirty="0" err="1"/>
                <a:t>batas</a:t>
              </a:r>
              <a:r>
                <a:rPr lang="en-US" sz="1600" dirty="0"/>
                <a:t> </a:t>
              </a:r>
              <a:r>
                <a:rPr lang="en-US" sz="1600" dirty="0" err="1"/>
                <a:t>tertentu</a:t>
              </a:r>
              <a:r>
                <a:rPr lang="en-US" sz="1600" dirty="0"/>
                <a:t> (100 </a:t>
              </a:r>
              <a:r>
                <a:rPr lang="en-US" sz="1600" dirty="0" err="1"/>
                <a:t>atau</a:t>
              </a:r>
              <a:r>
                <a:rPr lang="en-US" sz="1600" dirty="0"/>
                <a:t> </a:t>
              </a:r>
              <a:r>
                <a:rPr lang="en-US" sz="1600" dirty="0" err="1"/>
                <a:t>lebih</a:t>
              </a:r>
              <a:r>
                <a:rPr lang="en-US" sz="1600" dirty="0"/>
                <a:t> </a:t>
              </a:r>
              <a:r>
                <a:rPr lang="en-US" sz="1600" dirty="0" err="1"/>
                <a:t>besar</a:t>
              </a:r>
              <a:r>
                <a:rPr lang="en-US" sz="1600" dirty="0"/>
                <a:t>) </a:t>
              </a:r>
              <a:r>
                <a:rPr lang="en-US" sz="1600" dirty="0" err="1"/>
                <a:t>pemain</a:t>
              </a:r>
              <a:r>
                <a:rPr lang="en-US" sz="1600" dirty="0"/>
                <a:t> </a:t>
              </a:r>
              <a:r>
                <a:rPr lang="en-US" sz="1600" dirty="0" err="1"/>
                <a:t>dinyatakan</a:t>
              </a:r>
              <a:r>
                <a:rPr lang="en-US" sz="1600" dirty="0"/>
                <a:t> </a:t>
              </a:r>
              <a:r>
                <a:rPr lang="en-US" sz="1600" b="1" dirty="0" err="1"/>
                <a:t>menang</a:t>
              </a:r>
              <a:r>
                <a:rPr lang="en-US" sz="1600" dirty="0"/>
                <a:t>. </a:t>
              </a:r>
              <a:r>
                <a:rPr lang="en-US" sz="1600" dirty="0" err="1"/>
                <a:t>Sebaliknya</a:t>
              </a:r>
              <a:r>
                <a:rPr lang="en-US" sz="1600" dirty="0"/>
                <a:t>, </a:t>
              </a:r>
              <a:r>
                <a:rPr lang="en-US" sz="1600" dirty="0" err="1"/>
                <a:t>jika</a:t>
              </a:r>
              <a:r>
                <a:rPr lang="en-US" sz="1600" dirty="0"/>
                <a:t> ikan </a:t>
              </a:r>
              <a:r>
                <a:rPr lang="en-US" sz="1600" dirty="0" err="1"/>
                <a:t>bersentuhan</a:t>
              </a:r>
              <a:r>
                <a:rPr lang="en-US" sz="1600" dirty="0"/>
                <a:t> </a:t>
              </a:r>
              <a:r>
                <a:rPr lang="en-US" sz="1600" dirty="0" err="1"/>
                <a:t>dengan</a:t>
              </a:r>
              <a:r>
                <a:rPr lang="en-US" sz="1600" dirty="0"/>
                <a:t> </a:t>
              </a:r>
              <a:r>
                <a:rPr lang="en-US" sz="1600" dirty="0" err="1"/>
                <a:t>kepiting</a:t>
              </a:r>
              <a:r>
                <a:rPr lang="en-US" sz="1600" dirty="0"/>
                <a:t> </a:t>
              </a:r>
              <a:r>
                <a:rPr lang="en-US" sz="1600" dirty="0" err="1"/>
                <a:t>atau</a:t>
              </a:r>
              <a:r>
                <a:rPr lang="en-US" sz="1600" dirty="0"/>
                <a:t> </a:t>
              </a:r>
              <a:r>
                <a:rPr lang="en-US" sz="1600" dirty="0" err="1"/>
                <a:t>ubur-ubur</a:t>
              </a:r>
              <a:r>
                <a:rPr lang="en-US" sz="1600" dirty="0"/>
                <a:t>, </a:t>
              </a:r>
              <a:r>
                <a:rPr lang="en-US" sz="1600" dirty="0" err="1"/>
                <a:t>poin</a:t>
              </a:r>
              <a:r>
                <a:rPr lang="en-US" sz="1600" dirty="0"/>
                <a:t> </a:t>
              </a:r>
              <a:r>
                <a:rPr lang="en-US" sz="1600" dirty="0" err="1"/>
                <a:t>kesehatan</a:t>
              </a:r>
              <a:r>
                <a:rPr lang="en-US" sz="1600" dirty="0"/>
                <a:t> </a:t>
              </a:r>
              <a:r>
                <a:rPr lang="en-US" sz="1600" dirty="0" err="1"/>
                <a:t>akan</a:t>
              </a:r>
              <a:r>
                <a:rPr lang="en-US" sz="1600" dirty="0"/>
                <a:t> </a:t>
              </a:r>
              <a:r>
                <a:rPr lang="en-US" sz="1600" dirty="0" err="1"/>
                <a:t>turun</a:t>
              </a:r>
              <a:r>
                <a:rPr lang="id-ID" sz="1600" dirty="0"/>
                <a:t>.</a:t>
              </a:r>
              <a:r>
                <a:rPr lang="en-US" sz="1600" dirty="0"/>
                <a:t> Jika </a:t>
              </a:r>
              <a:r>
                <a:rPr lang="en-US" sz="1600" dirty="0" err="1"/>
                <a:t>nilai</a:t>
              </a:r>
              <a:r>
                <a:rPr lang="en-US" sz="1600" dirty="0"/>
                <a:t> </a:t>
              </a:r>
              <a:r>
                <a:rPr lang="en-US" sz="1600" dirty="0" err="1"/>
                <a:t>kesehatan</a:t>
              </a:r>
              <a:r>
                <a:rPr lang="en-US" sz="1600" dirty="0"/>
                <a:t> </a:t>
              </a:r>
              <a:r>
                <a:rPr lang="en-US" sz="1600" dirty="0" err="1"/>
                <a:t>sudah</a:t>
              </a:r>
              <a:r>
                <a:rPr lang="en-US" sz="1600" dirty="0"/>
                <a:t> </a:t>
              </a:r>
              <a:r>
                <a:rPr lang="en-US" sz="1600" dirty="0" err="1"/>
                <a:t>mencapai</a:t>
              </a:r>
              <a:r>
                <a:rPr lang="en-US" sz="1600" dirty="0"/>
                <a:t> </a:t>
              </a:r>
              <a:r>
                <a:rPr lang="en-US" sz="1600" dirty="0" err="1"/>
                <a:t>nol</a:t>
              </a:r>
              <a:r>
                <a:rPr lang="en-US" sz="1600" dirty="0"/>
                <a:t> </a:t>
              </a:r>
              <a:r>
                <a:rPr lang="en-US" sz="1600" dirty="0" err="1"/>
                <a:t>pemain</a:t>
              </a:r>
              <a:r>
                <a:rPr lang="en-US" sz="1600" dirty="0"/>
                <a:t> </a:t>
              </a:r>
              <a:r>
                <a:rPr lang="en-US" sz="1600" dirty="0" err="1"/>
                <a:t>akan</a:t>
              </a:r>
              <a:r>
                <a:rPr lang="en-US" sz="1600" dirty="0"/>
                <a:t> </a:t>
              </a:r>
              <a:r>
                <a:rPr lang="en-US" sz="1600" dirty="0" err="1"/>
                <a:t>dinyatakan</a:t>
              </a:r>
              <a:r>
                <a:rPr lang="en-US" sz="1600" dirty="0"/>
                <a:t> </a:t>
              </a:r>
              <a:r>
                <a:rPr lang="en-US" sz="1600" b="1" dirty="0" err="1"/>
                <a:t>kalah</a:t>
              </a:r>
              <a:r>
                <a:rPr lang="en-US" sz="1600" dirty="0"/>
                <a:t>. 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 err="1"/>
                <a:t>Apel</a:t>
              </a:r>
              <a:r>
                <a:rPr lang="en-US" sz="1600" dirty="0"/>
                <a:t>, </a:t>
              </a:r>
              <a:r>
                <a:rPr lang="en-US" sz="1600" dirty="0" err="1"/>
                <a:t>stroberi</a:t>
              </a:r>
              <a:r>
                <a:rPr lang="en-US" sz="1600" dirty="0"/>
                <a:t>, </a:t>
              </a:r>
              <a:r>
                <a:rPr lang="en-US" sz="1600" dirty="0" err="1"/>
                <a:t>kepiting</a:t>
              </a:r>
              <a:r>
                <a:rPr lang="en-US" sz="1600" dirty="0"/>
                <a:t>, dan </a:t>
              </a:r>
              <a:r>
                <a:rPr lang="en-US" sz="1600" dirty="0" err="1"/>
                <a:t>ubur-ubur</a:t>
              </a:r>
              <a:r>
                <a:rPr lang="en-US" sz="1600" dirty="0"/>
                <a:t> </a:t>
              </a:r>
              <a:r>
                <a:rPr lang="en-US" sz="1600" dirty="0" err="1"/>
                <a:t>akan</a:t>
              </a:r>
              <a:r>
                <a:rPr lang="en-US" sz="1600" dirty="0"/>
                <a:t> </a:t>
              </a:r>
              <a:r>
                <a:rPr lang="en-US" sz="1600" dirty="0" err="1"/>
                <a:t>bergerak</a:t>
              </a:r>
              <a:r>
                <a:rPr lang="en-US" sz="1600" dirty="0"/>
                <a:t> </a:t>
              </a:r>
              <a:r>
                <a:rPr lang="en-US" sz="1600" dirty="0" err="1"/>
                <a:t>secara</a:t>
              </a:r>
              <a:r>
                <a:rPr lang="en-US" sz="1600" dirty="0"/>
                <a:t> </a:t>
              </a:r>
              <a:r>
                <a:rPr lang="en-US" sz="1600" dirty="0" err="1"/>
                <a:t>acak</a:t>
              </a:r>
              <a:r>
                <a:rPr lang="en-US" sz="1600" dirty="0"/>
                <a:t>, </a:t>
              </a:r>
              <a:r>
                <a:rPr lang="en-US" sz="1600" dirty="0" err="1"/>
                <a:t>sedangkan</a:t>
              </a:r>
              <a:r>
                <a:rPr lang="en-US" sz="1600" dirty="0"/>
                <a:t> ikan </a:t>
              </a:r>
              <a:r>
                <a:rPr lang="en-US" sz="1600" dirty="0" err="1"/>
                <a:t>akan</a:t>
              </a:r>
              <a:r>
                <a:rPr lang="en-US" sz="1600" dirty="0"/>
                <a:t> </a:t>
              </a:r>
              <a:r>
                <a:rPr lang="en-US" sz="1600" dirty="0" err="1"/>
                <a:t>bergerak</a:t>
              </a:r>
              <a:r>
                <a:rPr lang="en-US" sz="1600" dirty="0"/>
                <a:t> </a:t>
              </a:r>
              <a:r>
                <a:rPr lang="en-US" sz="1600" dirty="0" err="1"/>
                <a:t>mengikuti</a:t>
              </a:r>
              <a:r>
                <a:rPr lang="en-US" sz="1600" dirty="0"/>
                <a:t> </a:t>
              </a:r>
              <a:r>
                <a:rPr lang="en-US" sz="1600" dirty="0" err="1"/>
                <a:t>tombol</a:t>
              </a:r>
              <a:r>
                <a:rPr lang="en-US" sz="1600" dirty="0"/>
                <a:t> </a:t>
              </a:r>
              <a:r>
                <a:rPr lang="en-US" sz="1600" dirty="0" err="1"/>
                <a:t>arah</a:t>
              </a:r>
              <a:r>
                <a:rPr lang="en-US" sz="1600" dirty="0"/>
                <a:t> pada </a:t>
              </a:r>
              <a:r>
                <a:rPr lang="en-US" sz="1600" i="1" dirty="0"/>
                <a:t>keyboard</a:t>
              </a:r>
              <a:r>
                <a:rPr lang="en-US" sz="1600" dirty="0"/>
                <a:t> yang </a:t>
              </a:r>
              <a:r>
                <a:rPr lang="en-US" sz="1600" dirty="0" err="1"/>
                <a:t>ditekan</a:t>
              </a:r>
              <a:r>
                <a:rPr lang="en-US" sz="1600" dirty="0"/>
                <a:t> </a:t>
              </a:r>
              <a:r>
                <a:rPr lang="en-US" sz="1600" dirty="0" err="1"/>
                <a:t>pemain</a:t>
              </a:r>
              <a:r>
                <a:rPr lang="en-US" sz="1600" i="1" dirty="0"/>
                <a:t>.</a:t>
              </a:r>
              <a:endParaRPr lang="en-ID" sz="16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0BC0320-7B56-6B72-6271-E391B1A31C53}"/>
                </a:ext>
              </a:extLst>
            </p:cNvPr>
            <p:cNvSpPr txBox="1"/>
            <p:nvPr/>
          </p:nvSpPr>
          <p:spPr>
            <a:xfrm>
              <a:off x="434632" y="265819"/>
              <a:ext cx="3657600" cy="400110"/>
            </a:xfrm>
            <a:prstGeom prst="rect">
              <a:avLst/>
            </a:prstGeom>
            <a:solidFill>
              <a:schemeClr val="accent2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Skenario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game Life Underwater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506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3D8990C2-C84C-42BC-89E1-2E32B6312AA0}"/>
              </a:ext>
            </a:extLst>
          </p:cNvPr>
          <p:cNvSpPr txBox="1"/>
          <p:nvPr/>
        </p:nvSpPr>
        <p:spPr>
          <a:xfrm>
            <a:off x="473606" y="1669018"/>
            <a:ext cx="859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</a:rPr>
              <a:t>Langkah-langkah membuat </a:t>
            </a:r>
            <a:r>
              <a:rPr lang="id-ID" b="1" i="1" dirty="0">
                <a:latin typeface="Calibri" panose="020F0502020204030204" pitchFamily="34" charset="0"/>
              </a:rPr>
              <a:t>backdrop </a:t>
            </a:r>
            <a:r>
              <a:rPr lang="id-ID" b="1" dirty="0">
                <a:latin typeface="Calibri" panose="020F0502020204030204" pitchFamily="34" charset="0"/>
              </a:rPr>
              <a:t>adalah sebagai berikut</a:t>
            </a:r>
            <a:r>
              <a:rPr lang="en-US" b="1" dirty="0">
                <a:latin typeface="Calibri" panose="020F0502020204030204" pitchFamily="34" charset="0"/>
              </a:rPr>
              <a:t>.</a:t>
            </a:r>
            <a:endParaRPr lang="id-ID" b="1" dirty="0">
              <a:latin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3434CA4-B1F8-4408-B1D7-E136DF1BAD8F}"/>
              </a:ext>
            </a:extLst>
          </p:cNvPr>
          <p:cNvSpPr/>
          <p:nvPr/>
        </p:nvSpPr>
        <p:spPr>
          <a:xfrm>
            <a:off x="561139" y="1989369"/>
            <a:ext cx="46317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</a:t>
            </a:r>
            <a:r>
              <a:rPr lang="en-US" i="1" dirty="0"/>
              <a:t>backdrop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stage pane</a:t>
            </a:r>
            <a:r>
              <a:rPr lang="en-US" dirty="0"/>
              <a:t>. Oleh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i="1" dirty="0"/>
              <a:t>backdrop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Underwater 1,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i="1" dirty="0"/>
              <a:t>backdrop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sebanyak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kali.</a:t>
            </a:r>
            <a:endParaRPr lang="en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Klik</a:t>
            </a:r>
            <a:r>
              <a:rPr lang="en-US" dirty="0"/>
              <a:t> stage pane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i="1" dirty="0"/>
              <a:t>tab</a:t>
            </a:r>
            <a:r>
              <a:rPr lang="en-US" dirty="0"/>
              <a:t> Backdrops </a:t>
            </a:r>
            <a:r>
              <a:rPr lang="en-US" dirty="0" err="1"/>
              <a:t>muncul</a:t>
            </a:r>
            <a:r>
              <a:rPr lang="en-US" dirty="0"/>
              <a:t> di tab </a:t>
            </a:r>
            <a:r>
              <a:rPr lang="en-US" i="1" dirty="0"/>
              <a:t>bar</a:t>
            </a:r>
            <a:r>
              <a:rPr lang="en-US" dirty="0"/>
              <a:t>. </a:t>
            </a:r>
            <a:r>
              <a:rPr lang="en-US" dirty="0" err="1"/>
              <a:t>Kemudian</a:t>
            </a:r>
            <a:r>
              <a:rPr lang="en-US" dirty="0"/>
              <a:t>, </a:t>
            </a:r>
            <a:r>
              <a:rPr lang="en-US" dirty="0" err="1"/>
              <a:t>klik</a:t>
            </a:r>
            <a:r>
              <a:rPr lang="en-US" dirty="0"/>
              <a:t> tab Backdrops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menampilkan</a:t>
            </a:r>
            <a:r>
              <a:rPr lang="en-US" dirty="0"/>
              <a:t> </a:t>
            </a:r>
            <a:r>
              <a:rPr lang="en-US" i="1" dirty="0"/>
              <a:t>paint editor</a:t>
            </a:r>
            <a:r>
              <a:rPr lang="en-US" dirty="0"/>
              <a:t>.</a:t>
            </a:r>
            <a:endParaRPr lang="en-ID" dirty="0"/>
          </a:p>
          <a:p>
            <a:pPr marL="342900" indent="-342900">
              <a:buFont typeface="+mj-lt"/>
              <a:buAutoNum type="arabicParenR"/>
            </a:pP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CC1293-AAFA-4E19-A549-B922F1BEFDFC}"/>
              </a:ext>
            </a:extLst>
          </p:cNvPr>
          <p:cNvGrpSpPr/>
          <p:nvPr/>
        </p:nvGrpSpPr>
        <p:grpSpPr>
          <a:xfrm>
            <a:off x="457200" y="265819"/>
            <a:ext cx="8274739" cy="1323440"/>
            <a:chOff x="434631" y="265819"/>
            <a:chExt cx="8274739" cy="132344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DB9D97-AD06-4159-9BE6-4BC8FDD03A49}"/>
                </a:ext>
              </a:extLst>
            </p:cNvPr>
            <p:cNvSpPr/>
            <p:nvPr/>
          </p:nvSpPr>
          <p:spPr>
            <a:xfrm>
              <a:off x="434632" y="665929"/>
              <a:ext cx="8274738" cy="923330"/>
            </a:xfrm>
            <a:prstGeom prst="rect">
              <a:avLst/>
            </a:prstGeom>
            <a:ln>
              <a:solidFill>
                <a:schemeClr val="accent6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dirty="0"/>
                <a:t>Pada </a:t>
              </a:r>
              <a:r>
                <a:rPr lang="en-US" i="1" dirty="0"/>
                <a:t>game</a:t>
              </a:r>
              <a:r>
                <a:rPr lang="en-US" dirty="0"/>
                <a:t> </a:t>
              </a:r>
              <a:r>
                <a:rPr lang="en-US" dirty="0" err="1"/>
                <a:t>ini</a:t>
              </a:r>
              <a:r>
                <a:rPr lang="en-US" dirty="0"/>
                <a:t> </a:t>
              </a:r>
              <a:r>
                <a:rPr lang="en-US" dirty="0" err="1"/>
                <a:t>kita</a:t>
              </a:r>
              <a:r>
                <a:rPr lang="en-US" dirty="0"/>
                <a:t> </a:t>
              </a:r>
              <a:r>
                <a:rPr lang="en-US" dirty="0" err="1"/>
                <a:t>akan</a:t>
              </a:r>
              <a:r>
                <a:rPr lang="en-US" dirty="0"/>
                <a:t> </a:t>
              </a:r>
              <a:r>
                <a:rPr lang="en-US" dirty="0" err="1"/>
                <a:t>menggunakan</a:t>
              </a:r>
              <a:r>
                <a:rPr lang="en-US" dirty="0"/>
                <a:t> </a:t>
              </a:r>
              <a:r>
                <a:rPr lang="en-US" dirty="0" err="1"/>
                <a:t>tiga</a:t>
              </a:r>
              <a:r>
                <a:rPr lang="en-US" dirty="0"/>
                <a:t> </a:t>
              </a:r>
              <a:r>
                <a:rPr lang="en-US" i="1" dirty="0"/>
                <a:t>backdrop</a:t>
              </a:r>
              <a:r>
                <a:rPr lang="en-US" dirty="0"/>
                <a:t>, </a:t>
              </a:r>
              <a:r>
                <a:rPr lang="en-US" dirty="0" err="1"/>
                <a:t>yaitu</a:t>
              </a:r>
              <a:r>
                <a:rPr lang="en-US" b="1" dirty="0"/>
                <a:t> </a:t>
              </a:r>
              <a:r>
                <a:rPr lang="en-US" i="1" dirty="0"/>
                <a:t>backdrop</a:t>
              </a:r>
              <a:r>
                <a:rPr lang="en-US" dirty="0"/>
                <a:t> yang </a:t>
              </a:r>
              <a:r>
                <a:rPr lang="en-US" dirty="0" err="1"/>
                <a:t>ditampilkan</a:t>
              </a:r>
              <a:r>
                <a:rPr lang="en-US" dirty="0"/>
                <a:t> </a:t>
              </a:r>
              <a:r>
                <a:rPr lang="en-US" dirty="0" err="1"/>
                <a:t>saat</a:t>
              </a:r>
              <a:r>
                <a:rPr lang="en-US" dirty="0"/>
                <a:t> </a:t>
              </a:r>
              <a:r>
                <a:rPr lang="en-US" dirty="0" err="1"/>
                <a:t>bermain</a:t>
              </a:r>
              <a:r>
                <a:rPr lang="en-US" dirty="0"/>
                <a:t>, </a:t>
              </a:r>
              <a:r>
                <a:rPr lang="en-US" i="1" dirty="0"/>
                <a:t>backdrop</a:t>
              </a:r>
              <a:r>
                <a:rPr lang="en-US" dirty="0"/>
                <a:t> yang </a:t>
              </a:r>
              <a:r>
                <a:rPr lang="en-US" dirty="0" err="1"/>
                <a:t>ditampilkan</a:t>
              </a:r>
              <a:r>
                <a:rPr lang="en-US" b="1" dirty="0"/>
                <a:t> </a:t>
              </a:r>
              <a:r>
                <a:rPr lang="en-US" dirty="0" err="1"/>
                <a:t>saat</a:t>
              </a:r>
              <a:r>
                <a:rPr lang="en-US" dirty="0"/>
                <a:t> </a:t>
              </a:r>
              <a:r>
                <a:rPr lang="en-US" dirty="0" err="1"/>
                <a:t>pemain</a:t>
              </a:r>
              <a:r>
                <a:rPr lang="en-US" dirty="0"/>
                <a:t> </a:t>
              </a:r>
              <a:r>
                <a:rPr lang="en-US" dirty="0" err="1"/>
                <a:t>menang</a:t>
              </a:r>
              <a:r>
                <a:rPr lang="en-US" dirty="0"/>
                <a:t>, dan </a:t>
              </a:r>
              <a:r>
                <a:rPr lang="en-US" i="1" dirty="0"/>
                <a:t>backdrop</a:t>
              </a:r>
              <a:r>
                <a:rPr lang="en-US" dirty="0"/>
                <a:t> yang </a:t>
              </a:r>
              <a:r>
                <a:rPr lang="en-US" dirty="0" err="1"/>
                <a:t>ditampilkan</a:t>
              </a:r>
              <a:r>
                <a:rPr lang="en-US" dirty="0"/>
                <a:t> </a:t>
              </a:r>
              <a:r>
                <a:rPr lang="en-US" dirty="0" err="1"/>
                <a:t>saat</a:t>
              </a:r>
              <a:r>
                <a:rPr lang="en-US" dirty="0"/>
                <a:t> </a:t>
              </a:r>
              <a:r>
                <a:rPr lang="en-US" dirty="0" err="1"/>
                <a:t>pemain</a:t>
              </a:r>
              <a:r>
                <a:rPr lang="en-US" dirty="0"/>
                <a:t> </a:t>
              </a:r>
              <a:r>
                <a:rPr lang="en-US" dirty="0" err="1"/>
                <a:t>kalah</a:t>
              </a:r>
              <a:r>
                <a:rPr lang="en-US" dirty="0"/>
                <a:t>. </a:t>
              </a:r>
              <a:endParaRPr lang="id-ID" dirty="0">
                <a:latin typeface="Calibri" panose="020F050202020403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B613B14-0268-4717-8997-8A55FA0AE164}"/>
                </a:ext>
              </a:extLst>
            </p:cNvPr>
            <p:cNvSpPr txBox="1"/>
            <p:nvPr/>
          </p:nvSpPr>
          <p:spPr>
            <a:xfrm>
              <a:off x="434631" y="265819"/>
              <a:ext cx="3375369" cy="400110"/>
            </a:xfrm>
            <a:prstGeom prst="rect">
              <a:avLst/>
            </a:prstGeom>
            <a:solidFill>
              <a:schemeClr val="accent6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a.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Menyiapkan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Backdrop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39FBC76-8272-4158-A736-108C52981CDA}"/>
              </a:ext>
            </a:extLst>
          </p:cNvPr>
          <p:cNvGrpSpPr/>
          <p:nvPr/>
        </p:nvGrpSpPr>
        <p:grpSpPr>
          <a:xfrm>
            <a:off x="5541876" y="2072755"/>
            <a:ext cx="3089447" cy="2590129"/>
            <a:chOff x="5389476" y="2075613"/>
            <a:chExt cx="3089447" cy="259012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AADD66A-B7BF-4305-AE10-695F3B375F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400" y="2075613"/>
              <a:ext cx="2895600" cy="216754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32FA29C-3313-4A82-A033-94802088B04F}"/>
                </a:ext>
              </a:extLst>
            </p:cNvPr>
            <p:cNvSpPr txBox="1"/>
            <p:nvPr/>
          </p:nvSpPr>
          <p:spPr>
            <a:xfrm rot="16200000">
              <a:off x="7341801" y="3023084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8298A33-828B-48DE-B2CB-EBF475F6B813}"/>
                </a:ext>
              </a:extLst>
            </p:cNvPr>
            <p:cNvSpPr txBox="1"/>
            <p:nvPr/>
          </p:nvSpPr>
          <p:spPr>
            <a:xfrm>
              <a:off x="5389476" y="4111744"/>
              <a:ext cx="308944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i="1" dirty="0">
                  <a:latin typeface="Calibri" panose="020F0502020204030204" pitchFamily="34" charset="0"/>
                </a:rPr>
                <a:t>Backdrop </a:t>
              </a:r>
              <a:r>
                <a:rPr lang="id-ID" sz="1500" b="1" dirty="0">
                  <a:latin typeface="Calibri" panose="020F0502020204030204" pitchFamily="34" charset="0"/>
                </a:rPr>
                <a:t>yang sudah ditambahkan ke </a:t>
              </a:r>
              <a:r>
                <a:rPr lang="id-ID" sz="1500" b="1" i="1" dirty="0">
                  <a:latin typeface="Calibri" panose="020F0502020204030204" pitchFamily="34" charset="0"/>
                </a:rPr>
                <a:t>stage pane</a:t>
              </a:r>
              <a:r>
                <a:rPr lang="en-US" sz="1500" b="1" i="1" dirty="0">
                  <a:latin typeface="Calibri" panose="020F050202020403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119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212854-1364-498D-A254-2966A793755B}"/>
              </a:ext>
            </a:extLst>
          </p:cNvPr>
          <p:cNvSpPr txBox="1"/>
          <p:nvPr/>
        </p:nvSpPr>
        <p:spPr>
          <a:xfrm>
            <a:off x="397406" y="526018"/>
            <a:ext cx="859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</a:rPr>
              <a:t>Langkah-langkah membuat </a:t>
            </a:r>
            <a:r>
              <a:rPr lang="id-ID" b="1" i="1" dirty="0">
                <a:latin typeface="Calibri" panose="020F0502020204030204" pitchFamily="34" charset="0"/>
              </a:rPr>
              <a:t>backdrop </a:t>
            </a:r>
            <a:r>
              <a:rPr lang="id-ID" b="1" dirty="0">
                <a:latin typeface="Calibri" panose="020F0502020204030204" pitchFamily="34" charset="0"/>
              </a:rPr>
              <a:t>adalah sebagai berikut</a:t>
            </a:r>
            <a:r>
              <a:rPr lang="en-US" b="1" dirty="0">
                <a:latin typeface="Calibri" panose="020F0502020204030204" pitchFamily="34" charset="0"/>
              </a:rPr>
              <a:t>.</a:t>
            </a:r>
            <a:endParaRPr lang="id-ID" b="1" dirty="0">
              <a:latin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5B2D4A2-1481-419B-9BB8-4501CCD888DA}"/>
              </a:ext>
            </a:extLst>
          </p:cNvPr>
          <p:cNvSpPr/>
          <p:nvPr/>
        </p:nvSpPr>
        <p:spPr>
          <a:xfrm>
            <a:off x="457200" y="993330"/>
            <a:ext cx="43619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 startAt="3"/>
            </a:pPr>
            <a:r>
              <a:rPr lang="en-US" i="1" dirty="0"/>
              <a:t>Backdrop</a:t>
            </a:r>
            <a:r>
              <a:rPr lang="en-US" dirty="0"/>
              <a:t> Underwater 1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menampilkan</a:t>
            </a:r>
            <a:r>
              <a:rPr lang="en-US" dirty="0"/>
              <a:t> </a:t>
            </a:r>
            <a:r>
              <a:rPr lang="en-US" dirty="0" err="1"/>
              <a:t>pesan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pemain</a:t>
            </a:r>
            <a:r>
              <a:rPr lang="en-US" dirty="0"/>
              <a:t> </a:t>
            </a:r>
            <a:r>
              <a:rPr lang="en-US" dirty="0" err="1"/>
              <a:t>kalah</a:t>
            </a:r>
            <a:r>
              <a:rPr lang="en-US" dirty="0"/>
              <a:t>. Oleh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tambahkan</a:t>
            </a:r>
            <a:r>
              <a:rPr lang="en-US" dirty="0"/>
              <a:t> tulisan "GAME OVER!". Hal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mengeklik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di </a:t>
            </a:r>
            <a:r>
              <a:rPr lang="en-US" i="1" dirty="0"/>
              <a:t>paint editor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yang </a:t>
            </a:r>
            <a:r>
              <a:rPr lang="en-US" dirty="0" err="1"/>
              <a:t>diinginkan</a:t>
            </a:r>
            <a:r>
              <a:rPr lang="en-US" dirty="0"/>
              <a:t>.</a:t>
            </a:r>
            <a:endParaRPr lang="en-ID" dirty="0"/>
          </a:p>
          <a:p>
            <a:pPr marL="342900" lvl="0" indent="-342900">
              <a:buFont typeface="+mj-lt"/>
              <a:buAutoNum type="arabicParenR" startAt="3"/>
            </a:pPr>
            <a:r>
              <a:rPr lang="en-US" dirty="0" err="1"/>
              <a:t>Atur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dan </a:t>
            </a:r>
            <a:r>
              <a:rPr lang="en-US" dirty="0" err="1"/>
              <a:t>warna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yang </a:t>
            </a:r>
            <a:r>
              <a:rPr lang="en-US" dirty="0" err="1"/>
              <a:t>diinginkan</a:t>
            </a:r>
            <a:r>
              <a:rPr lang="en-US" dirty="0"/>
              <a:t>.</a:t>
            </a: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181600" y="993330"/>
            <a:ext cx="4064699" cy="3427818"/>
            <a:chOff x="5181600" y="993330"/>
            <a:chExt cx="4064699" cy="342781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04D44FE-76DB-41B0-83E2-A1F9BF522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1600" y="993330"/>
              <a:ext cx="3603927" cy="2701911"/>
            </a:xfrm>
            <a:prstGeom prst="rect">
              <a:avLst/>
            </a:prstGeom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D2489F6-9444-4C5C-B1D4-C5652C7428AD}"/>
                </a:ext>
              </a:extLst>
            </p:cNvPr>
            <p:cNvGrpSpPr/>
            <p:nvPr/>
          </p:nvGrpSpPr>
          <p:grpSpPr>
            <a:xfrm>
              <a:off x="5438839" y="3658085"/>
              <a:ext cx="3807460" cy="763063"/>
              <a:chOff x="5646715" y="4745174"/>
              <a:chExt cx="3807460" cy="763063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9CC5FC5-1545-4C17-9B63-70383FED6CE6}"/>
                  </a:ext>
                </a:extLst>
              </p:cNvPr>
              <p:cNvSpPr txBox="1"/>
              <p:nvPr/>
            </p:nvSpPr>
            <p:spPr>
              <a:xfrm>
                <a:off x="7523076" y="4745174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42ACEA2-3A34-4805-8F4B-B78CF5165302}"/>
                  </a:ext>
                </a:extLst>
              </p:cNvPr>
              <p:cNvSpPr txBox="1"/>
              <p:nvPr/>
            </p:nvSpPr>
            <p:spPr>
              <a:xfrm>
                <a:off x="5646715" y="4954239"/>
                <a:ext cx="308944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Menambahkan teks untuk pesan kalah ke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backdrop</a:t>
                </a:r>
                <a:r>
                  <a:rPr lang="en-US" sz="1500" b="1" i="1" dirty="0">
                    <a:latin typeface="Calibri" panose="020F0502020204030204" pitchFamily="34" charset="0"/>
                  </a:rPr>
                  <a:t>.</a:t>
                </a:r>
                <a:endParaRPr lang="en-US" sz="1500" b="1" dirty="0"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843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AA5B88A-3627-446D-860F-7C8FA84C76A4}"/>
              </a:ext>
            </a:extLst>
          </p:cNvPr>
          <p:cNvSpPr/>
          <p:nvPr/>
        </p:nvSpPr>
        <p:spPr>
          <a:xfrm>
            <a:off x="533400" y="913831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5"/>
            </a:pPr>
            <a:r>
              <a:rPr lang="en-US" dirty="0" err="1"/>
              <a:t>Pilih</a:t>
            </a:r>
            <a:r>
              <a:rPr lang="en-US" dirty="0"/>
              <a:t> backdrop Underwater 3,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"Congratulation YOU WIN!". </a:t>
            </a:r>
            <a:r>
              <a:rPr lang="en-US" dirty="0" err="1"/>
              <a:t>Kemudian</a:t>
            </a:r>
            <a:r>
              <a:rPr lang="en-US" dirty="0"/>
              <a:t>, </a:t>
            </a:r>
            <a:r>
              <a:rPr lang="en-US" dirty="0" err="1"/>
              <a:t>atur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huruf</a:t>
            </a:r>
            <a:r>
              <a:rPr lang="en-US" dirty="0"/>
              <a:t>, </a:t>
            </a:r>
            <a:r>
              <a:rPr lang="en-US" dirty="0" err="1"/>
              <a:t>ukuran</a:t>
            </a:r>
            <a:r>
              <a:rPr lang="en-US" dirty="0"/>
              <a:t>, dan </a:t>
            </a:r>
            <a:r>
              <a:rPr lang="en-US" dirty="0" err="1"/>
              <a:t>warna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yang </a:t>
            </a:r>
            <a:r>
              <a:rPr lang="en-US" dirty="0" err="1"/>
              <a:t>diinginkan</a:t>
            </a:r>
            <a:r>
              <a:rPr lang="en-US" dirty="0"/>
              <a:t>.</a:t>
            </a:r>
            <a:endParaRPr lang="en-ID" dirty="0"/>
          </a:p>
          <a:p>
            <a:pPr marL="342900" indent="-342900">
              <a:buFont typeface="+mj-lt"/>
              <a:buAutoNum type="arabicParenR" startAt="5"/>
            </a:pPr>
            <a:endParaRPr lang="id-ID" dirty="0">
              <a:latin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AD4C4E-4BDE-4840-AB35-B8C0C14E38CE}"/>
              </a:ext>
            </a:extLst>
          </p:cNvPr>
          <p:cNvSpPr txBox="1"/>
          <p:nvPr/>
        </p:nvSpPr>
        <p:spPr>
          <a:xfrm>
            <a:off x="397406" y="526018"/>
            <a:ext cx="859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</a:rPr>
              <a:t>Langkah-langkah membuat </a:t>
            </a:r>
            <a:r>
              <a:rPr lang="id-ID" b="1" i="1" dirty="0">
                <a:latin typeface="Calibri" panose="020F0502020204030204" pitchFamily="34" charset="0"/>
              </a:rPr>
              <a:t>backdrop </a:t>
            </a:r>
            <a:r>
              <a:rPr lang="id-ID" b="1" dirty="0">
                <a:latin typeface="Calibri" panose="020F0502020204030204" pitchFamily="34" charset="0"/>
              </a:rPr>
              <a:t>adalah sebagai berikut</a:t>
            </a:r>
            <a:r>
              <a:rPr lang="en-US" b="1" dirty="0">
                <a:latin typeface="Calibri" panose="020F0502020204030204" pitchFamily="34" charset="0"/>
              </a:rPr>
              <a:t>.</a:t>
            </a:r>
            <a:endParaRPr lang="id-ID" b="1" dirty="0">
              <a:latin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242CA03-FA3A-4BB4-96AD-CB543B030B7C}"/>
              </a:ext>
            </a:extLst>
          </p:cNvPr>
          <p:cNvGrpSpPr/>
          <p:nvPr/>
        </p:nvGrpSpPr>
        <p:grpSpPr>
          <a:xfrm>
            <a:off x="2531997" y="1809750"/>
            <a:ext cx="5629497" cy="2779182"/>
            <a:chOff x="2836797" y="1885950"/>
            <a:chExt cx="5629497" cy="277918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9810D4F-4499-4BE7-8F9D-EDFE76EB2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6797" y="1885950"/>
              <a:ext cx="3470405" cy="259782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14854D-0316-41B5-918A-8847D058426C}"/>
                </a:ext>
              </a:extLst>
            </p:cNvPr>
            <p:cNvSpPr txBox="1"/>
            <p:nvPr/>
          </p:nvSpPr>
          <p:spPr>
            <a:xfrm>
              <a:off x="4790852" y="4418911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0A8C723-C777-4C44-960C-2383888AEE12}"/>
                </a:ext>
              </a:extLst>
            </p:cNvPr>
            <p:cNvSpPr txBox="1"/>
            <p:nvPr/>
          </p:nvSpPr>
          <p:spPr>
            <a:xfrm>
              <a:off x="6306981" y="3582450"/>
              <a:ext cx="215931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latin typeface="Calibri" panose="020F0502020204030204" pitchFamily="34" charset="0"/>
                </a:rPr>
                <a:t>Menambahkan teks untuk pesan menang ke </a:t>
              </a:r>
              <a:r>
                <a:rPr lang="id-ID" sz="1500" b="1" i="1" dirty="0">
                  <a:latin typeface="Calibri" panose="020F0502020204030204" pitchFamily="34" charset="0"/>
                </a:rPr>
                <a:t>backdrop</a:t>
              </a:r>
              <a:r>
                <a:rPr lang="en-US" sz="1500" b="1" i="1" dirty="0">
                  <a:latin typeface="Calibri" panose="020F0502020204030204" pitchFamily="34" charset="0"/>
                </a:rPr>
                <a:t>.</a:t>
              </a:r>
              <a:endParaRPr lang="en-US" sz="1500" b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142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3D8990C2-C84C-42BC-89E1-2E32B6312AA0}"/>
              </a:ext>
            </a:extLst>
          </p:cNvPr>
          <p:cNvSpPr txBox="1"/>
          <p:nvPr/>
        </p:nvSpPr>
        <p:spPr>
          <a:xfrm>
            <a:off x="419100" y="1427309"/>
            <a:ext cx="859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Langkah-langkah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untuk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menambahkan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kelima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tersebut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adalah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sebagai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berikut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id-ID" b="1" dirty="0">
              <a:latin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3434CA4-B1F8-4408-B1D7-E136DF1BAD8F}"/>
              </a:ext>
            </a:extLst>
          </p:cNvPr>
          <p:cNvSpPr/>
          <p:nvPr/>
        </p:nvSpPr>
        <p:spPr>
          <a:xfrm>
            <a:off x="561139" y="1749101"/>
            <a:ext cx="463179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Choose a Sprite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jendela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ditampilkan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arenR"/>
            </a:pP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yang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. </a:t>
            </a:r>
            <a:r>
              <a:rPr lang="en-US" i="1" dirty="0"/>
              <a:t>Sprite</a:t>
            </a:r>
            <a:r>
              <a:rPr lang="en-US" dirty="0"/>
              <a:t> yang </a:t>
            </a:r>
            <a:r>
              <a:rPr lang="en-US" dirty="0" err="1"/>
              <a:t>dipilih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ditambahkan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sprite pane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arenR"/>
            </a:pPr>
            <a:r>
              <a:rPr lang="en-US" dirty="0" err="1"/>
              <a:t>Lakukan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di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i="1" dirty="0"/>
              <a:t> sprite</a:t>
            </a:r>
            <a:r>
              <a:rPr lang="en-US" dirty="0"/>
              <a:t> yang </a:t>
            </a:r>
            <a:r>
              <a:rPr lang="en-US" dirty="0" err="1"/>
              <a:t>dibutuhkan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ditambahkan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sprite pane</a:t>
            </a:r>
            <a:r>
              <a:rPr lang="en-US" dirty="0"/>
              <a:t>.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yang </a:t>
            </a:r>
            <a:r>
              <a:rPr lang="en-US" dirty="0" err="1"/>
              <a:t>ditambahkan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ditampilkan</a:t>
            </a:r>
            <a:r>
              <a:rPr lang="en-US" dirty="0"/>
              <a:t> di </a:t>
            </a:r>
            <a:r>
              <a:rPr lang="en-US" i="1" dirty="0"/>
              <a:t>stage</a:t>
            </a:r>
            <a:r>
              <a:rPr lang="en-US" dirty="0"/>
              <a:t>.</a:t>
            </a:r>
            <a:endParaRPr lang="en-ID" dirty="0"/>
          </a:p>
          <a:p>
            <a:pPr marL="342900" indent="-342900">
              <a:buFont typeface="+mj-lt"/>
              <a:buAutoNum type="arabicParenR"/>
            </a:pP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CC1293-AAFA-4E19-A549-B922F1BEFDFC}"/>
              </a:ext>
            </a:extLst>
          </p:cNvPr>
          <p:cNvGrpSpPr/>
          <p:nvPr/>
        </p:nvGrpSpPr>
        <p:grpSpPr>
          <a:xfrm>
            <a:off x="419100" y="297348"/>
            <a:ext cx="8305799" cy="1046441"/>
            <a:chOff x="434632" y="265819"/>
            <a:chExt cx="8305799" cy="104644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DB9D97-AD06-4159-9BE6-4BC8FDD03A49}"/>
                </a:ext>
              </a:extLst>
            </p:cNvPr>
            <p:cNvSpPr/>
            <p:nvPr/>
          </p:nvSpPr>
          <p:spPr>
            <a:xfrm>
              <a:off x="434632" y="665929"/>
              <a:ext cx="8305799" cy="646331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Pada </a:t>
              </a:r>
              <a:r>
                <a:rPr lang="en-US" sz="1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game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ini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menggunakan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lima </a:t>
              </a:r>
              <a:r>
                <a:rPr lang="en-US" sz="1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sprite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yaitu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Fish, Crab, Jellyfish, Strawberry, dan Apple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.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endParaRPr lang="id-ID" dirty="0">
                <a:latin typeface="Calibri" panose="020F050202020403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B613B14-0268-4717-8997-8A55FA0AE164}"/>
                </a:ext>
              </a:extLst>
            </p:cNvPr>
            <p:cNvSpPr txBox="1"/>
            <p:nvPr/>
          </p:nvSpPr>
          <p:spPr>
            <a:xfrm>
              <a:off x="434632" y="265819"/>
              <a:ext cx="2971800" cy="40011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Menyiapkan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Sprite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BB54A81-9A27-45A7-977D-695A0AA9DCD3}"/>
              </a:ext>
            </a:extLst>
          </p:cNvPr>
          <p:cNvGrpSpPr/>
          <p:nvPr/>
        </p:nvGrpSpPr>
        <p:grpSpPr>
          <a:xfrm>
            <a:off x="4933745" y="1871050"/>
            <a:ext cx="4489353" cy="2681900"/>
            <a:chOff x="4926426" y="1937519"/>
            <a:chExt cx="4489353" cy="26819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841E632-D0CA-4A1B-BE6A-497B06990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6426" y="1937519"/>
              <a:ext cx="4062984" cy="2159390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39FBC76-8272-4158-A736-108C52981CDA}"/>
                </a:ext>
              </a:extLst>
            </p:cNvPr>
            <p:cNvGrpSpPr/>
            <p:nvPr/>
          </p:nvGrpSpPr>
          <p:grpSpPr>
            <a:xfrm>
              <a:off x="5360783" y="4096909"/>
              <a:ext cx="4054996" cy="522510"/>
              <a:chOff x="5208383" y="4340035"/>
              <a:chExt cx="4054996" cy="522510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32FA29C-3313-4A82-A033-94802088B04F}"/>
                  </a:ext>
                </a:extLst>
              </p:cNvPr>
              <p:cNvSpPr txBox="1"/>
              <p:nvPr/>
            </p:nvSpPr>
            <p:spPr>
              <a:xfrm>
                <a:off x="7332280" y="4340035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8298A33-828B-48DE-B2CB-EBF475F6B813}"/>
                  </a:ext>
                </a:extLst>
              </p:cNvPr>
              <p:cNvSpPr txBox="1"/>
              <p:nvPr/>
            </p:nvSpPr>
            <p:spPr>
              <a:xfrm>
                <a:off x="5208383" y="4539380"/>
                <a:ext cx="308944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Menambahkan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sprite </a:t>
                </a:r>
                <a:r>
                  <a:rPr lang="id-ID" sz="1500" b="1" dirty="0">
                    <a:latin typeface="Calibri" panose="020F0502020204030204" pitchFamily="34" charset="0"/>
                  </a:rPr>
                  <a:t>ke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sprite pane</a:t>
                </a:r>
                <a:endParaRPr lang="en-US" sz="1500" b="1" dirty="0"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888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ADD21-9AEC-42C3-B0EA-9F171899DFD3}"/>
              </a:ext>
            </a:extLst>
          </p:cNvPr>
          <p:cNvSpPr txBox="1"/>
          <p:nvPr/>
        </p:nvSpPr>
        <p:spPr>
          <a:xfrm>
            <a:off x="274903" y="438150"/>
            <a:ext cx="859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Langkah-langkah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untuk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menambahkan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kelima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tersebut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adalah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sebagai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berikut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id-ID" b="1" dirty="0">
              <a:latin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E38218-C12C-4ACC-A387-88171CB19A36}"/>
              </a:ext>
            </a:extLst>
          </p:cNvPr>
          <p:cNvSpPr/>
          <p:nvPr/>
        </p:nvSpPr>
        <p:spPr>
          <a:xfrm>
            <a:off x="523852" y="870555"/>
            <a:ext cx="37433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 startAt="4"/>
            </a:pPr>
            <a:r>
              <a:rPr lang="en-US" dirty="0" err="1"/>
              <a:t>Hapus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dibutuhkan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yang </a:t>
            </a:r>
            <a:r>
              <a:rPr lang="en-US" dirty="0" err="1"/>
              <a:t>ditambahkan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otomatis</a:t>
            </a:r>
            <a:r>
              <a:rPr lang="en-US" dirty="0"/>
              <a:t> oleh Scratch.</a:t>
            </a:r>
            <a:endParaRPr lang="id-ID" dirty="0"/>
          </a:p>
          <a:p>
            <a:pPr marL="342900" lvl="0" indent="-342900">
              <a:buFont typeface="+mj-lt"/>
              <a:buAutoNum type="arabicParenR" startAt="4"/>
            </a:pP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i="1" dirty="0"/>
              <a:t>sprite pane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i="1" dirty="0"/>
              <a:t>tab Costumes</a:t>
            </a:r>
            <a:r>
              <a:rPr lang="en-US" dirty="0"/>
              <a:t> </a:t>
            </a:r>
            <a:r>
              <a:rPr lang="en-US" dirty="0" err="1"/>
              <a:t>ditampilkan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i="1" dirty="0"/>
              <a:t>tab Costumes</a:t>
            </a:r>
            <a:r>
              <a:rPr lang="en-US" dirty="0"/>
              <a:t> Pada </a:t>
            </a:r>
            <a:r>
              <a:rPr lang="en-US" i="1" dirty="0"/>
              <a:t>tab Costumes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pengaturan</a:t>
            </a:r>
            <a:r>
              <a:rPr lang="en-US" dirty="0"/>
              <a:t> </a:t>
            </a:r>
            <a:r>
              <a:rPr lang="en-US" dirty="0" err="1"/>
              <a:t>tampilan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yang </a:t>
            </a:r>
            <a:r>
              <a:rPr lang="en-US" dirty="0" err="1"/>
              <a:t>dipilih</a:t>
            </a:r>
            <a:r>
              <a:rPr lang="en-US" dirty="0"/>
              <a:t>.</a:t>
            </a: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DC464E1-3881-4855-B560-A0C20A5671D0}"/>
              </a:ext>
            </a:extLst>
          </p:cNvPr>
          <p:cNvGrpSpPr/>
          <p:nvPr/>
        </p:nvGrpSpPr>
        <p:grpSpPr>
          <a:xfrm>
            <a:off x="4292684" y="945386"/>
            <a:ext cx="5103478" cy="3245328"/>
            <a:chOff x="4801674" y="765163"/>
            <a:chExt cx="4858983" cy="301161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57327BC-0AD6-47EC-AF6D-125DDF7CBD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674" y="765163"/>
              <a:ext cx="4274351" cy="2583749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27728CA-2471-46B6-8857-A4E8E56BE66C}"/>
                </a:ext>
              </a:extLst>
            </p:cNvPr>
            <p:cNvGrpSpPr/>
            <p:nvPr/>
          </p:nvGrpSpPr>
          <p:grpSpPr>
            <a:xfrm>
              <a:off x="5102713" y="3356891"/>
              <a:ext cx="4557944" cy="419885"/>
              <a:chOff x="5094510" y="4589176"/>
              <a:chExt cx="4557944" cy="419885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C595A89-575D-4E17-B06F-D72342BC8572}"/>
                  </a:ext>
                </a:extLst>
              </p:cNvPr>
              <p:cNvSpPr txBox="1"/>
              <p:nvPr/>
            </p:nvSpPr>
            <p:spPr>
              <a:xfrm>
                <a:off x="7671186" y="4589176"/>
                <a:ext cx="1981268" cy="2399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FE12248-A705-49BC-BB37-2F9C8B80BF1F}"/>
                  </a:ext>
                </a:extLst>
              </p:cNvPr>
              <p:cNvSpPr txBox="1"/>
              <p:nvPr/>
            </p:nvSpPr>
            <p:spPr>
              <a:xfrm>
                <a:off x="5094510" y="4709169"/>
                <a:ext cx="3681899" cy="299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i="1" dirty="0">
                    <a:latin typeface="Calibri" panose="020F0502020204030204" pitchFamily="34" charset="0"/>
                  </a:rPr>
                  <a:t>Sprite </a:t>
                </a:r>
                <a:r>
                  <a:rPr lang="id-ID" sz="1500" b="1" dirty="0">
                    <a:latin typeface="Calibri" panose="020F0502020204030204" pitchFamily="34" charset="0"/>
                  </a:rPr>
                  <a:t>yang sudah ditambahkan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 </a:t>
                </a:r>
                <a:r>
                  <a:rPr lang="id-ID" sz="1500" b="1" dirty="0">
                    <a:latin typeface="Calibri" panose="020F0502020204030204" pitchFamily="34" charset="0"/>
                  </a:rPr>
                  <a:t>ke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sprite pane</a:t>
                </a:r>
                <a:r>
                  <a:rPr lang="en-US" sz="1500" b="1" i="1" dirty="0">
                    <a:latin typeface="Calibri" panose="020F0502020204030204" pitchFamily="34" charset="0"/>
                  </a:rPr>
                  <a:t>.</a:t>
                </a:r>
                <a:endParaRPr lang="en-US" sz="1500" b="1" dirty="0"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898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ADD21-9AEC-42C3-B0EA-9F171899DFD3}"/>
              </a:ext>
            </a:extLst>
          </p:cNvPr>
          <p:cNvSpPr txBox="1"/>
          <p:nvPr/>
        </p:nvSpPr>
        <p:spPr>
          <a:xfrm>
            <a:off x="274903" y="438150"/>
            <a:ext cx="859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Langkah-langkah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untuk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menambahkan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kelima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tersebut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adalah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sebagai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berikut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id-ID" b="1" dirty="0">
              <a:latin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E38218-C12C-4ACC-A387-88171CB19A36}"/>
              </a:ext>
            </a:extLst>
          </p:cNvPr>
          <p:cNvSpPr/>
          <p:nvPr/>
        </p:nvSpPr>
        <p:spPr>
          <a:xfrm>
            <a:off x="523852" y="870555"/>
            <a:ext cx="45815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6"/>
            </a:pP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contoh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, </a:t>
            </a:r>
            <a:r>
              <a:rPr lang="en-US" dirty="0" err="1"/>
              <a:t>mengatur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, dan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pengaturan</a:t>
            </a:r>
            <a:r>
              <a:rPr lang="en-US" dirty="0"/>
              <a:t> yang lain.</a:t>
            </a:r>
            <a:endParaRPr lang="id-ID" dirty="0"/>
          </a:p>
          <a:p>
            <a:pPr marL="342900" indent="-342900">
              <a:buFont typeface="+mj-lt"/>
              <a:buAutoNum type="arabicParenR" startAt="6"/>
            </a:pPr>
            <a:r>
              <a:rPr lang="en-US" dirty="0" err="1"/>
              <a:t>Atur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tampak</a:t>
            </a:r>
            <a:r>
              <a:rPr lang="en-US" dirty="0"/>
              <a:t> </a:t>
            </a:r>
            <a:r>
              <a:rPr lang="en-US" dirty="0" err="1"/>
              <a:t>proporsional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luas</a:t>
            </a:r>
            <a:r>
              <a:rPr lang="en-US" dirty="0"/>
              <a:t> </a:t>
            </a:r>
            <a:r>
              <a:rPr lang="en-US" i="1" dirty="0"/>
              <a:t>stage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arenR" startAt="6"/>
            </a:pPr>
            <a:r>
              <a:rPr lang="en-US" dirty="0"/>
              <a:t>Buang </a:t>
            </a:r>
            <a:r>
              <a:rPr lang="en-US" i="1" dirty="0"/>
              <a:t>sprite</a:t>
            </a:r>
            <a:r>
              <a:rPr lang="en-US" dirty="0"/>
              <a:t> Fish lain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arenR" startAt="6"/>
            </a:pPr>
            <a:r>
              <a:rPr lang="en-US" dirty="0"/>
              <a:t>Oleh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menggerakkan</a:t>
            </a:r>
            <a:r>
              <a:rPr lang="en-US" dirty="0"/>
              <a:t> Fish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 </a:t>
            </a:r>
            <a:r>
              <a:rPr lang="en-US" dirty="0" err="1"/>
              <a:t>kiri</a:t>
            </a:r>
            <a:r>
              <a:rPr lang="en-US" dirty="0"/>
              <a:t> dan </a:t>
            </a:r>
            <a:r>
              <a:rPr lang="en-US" dirty="0" err="1"/>
              <a:t>kanan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juga </a:t>
            </a:r>
            <a:r>
              <a:rPr lang="en-US" dirty="0" err="1"/>
              <a:t>membutuhkan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yang </a:t>
            </a:r>
            <a:r>
              <a:rPr lang="en-US" dirty="0" err="1"/>
              <a:t>menghadap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kiri</a:t>
            </a:r>
            <a:r>
              <a:rPr lang="en-US" dirty="0"/>
              <a:t>. Jadi, </a:t>
            </a: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kanan</a:t>
            </a:r>
            <a:r>
              <a:rPr lang="en-US" dirty="0"/>
              <a:t> ikon </a:t>
            </a:r>
            <a:r>
              <a:rPr lang="en-US" i="1" dirty="0"/>
              <a:t>sprite</a:t>
            </a:r>
            <a:r>
              <a:rPr lang="en-US" dirty="0"/>
              <a:t> pada </a:t>
            </a:r>
            <a:r>
              <a:rPr lang="en-US" i="1" dirty="0"/>
              <a:t>tab Costumes</a:t>
            </a:r>
            <a:r>
              <a:rPr lang="en-US" dirty="0"/>
              <a:t> dan </a:t>
            </a: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perintah</a:t>
            </a:r>
            <a:r>
              <a:rPr lang="en-US" dirty="0"/>
              <a:t> </a:t>
            </a:r>
            <a:r>
              <a:rPr lang="en-US" i="1" dirty="0"/>
              <a:t>Duplicate Sprite</a:t>
            </a:r>
            <a:r>
              <a:rPr lang="en-US" dirty="0"/>
              <a:t> Fish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diduplikasi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.</a:t>
            </a:r>
            <a:endParaRPr lang="en-ID" dirty="0"/>
          </a:p>
          <a:p>
            <a:pPr marL="342900" lvl="0" indent="-342900">
              <a:buFont typeface="+mj-lt"/>
              <a:buAutoNum type="arabicParenR" startAt="6"/>
            </a:pP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507550-FE16-4AE1-B836-BACC4F346D25}"/>
              </a:ext>
            </a:extLst>
          </p:cNvPr>
          <p:cNvGrpSpPr/>
          <p:nvPr/>
        </p:nvGrpSpPr>
        <p:grpSpPr>
          <a:xfrm>
            <a:off x="5330369" y="1080674"/>
            <a:ext cx="4141990" cy="3209059"/>
            <a:chOff x="5456009" y="1097537"/>
            <a:chExt cx="4141990" cy="320905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E3A3D5-7832-4B93-BF62-A2F86787C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6009" y="1097537"/>
              <a:ext cx="3538728" cy="2645930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27728CA-2471-46B6-8857-A4E8E56BE66C}"/>
                </a:ext>
              </a:extLst>
            </p:cNvPr>
            <p:cNvGrpSpPr/>
            <p:nvPr/>
          </p:nvGrpSpPr>
          <p:grpSpPr>
            <a:xfrm>
              <a:off x="5580800" y="3724821"/>
              <a:ext cx="4017199" cy="581775"/>
              <a:chOff x="6019876" y="4576718"/>
              <a:chExt cx="3824745" cy="539878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C595A89-575D-4E17-B06F-D72342BC8572}"/>
                  </a:ext>
                </a:extLst>
              </p:cNvPr>
              <p:cNvSpPr txBox="1"/>
              <p:nvPr/>
            </p:nvSpPr>
            <p:spPr>
              <a:xfrm>
                <a:off x="7863355" y="4576718"/>
                <a:ext cx="1981266" cy="2399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FE12248-A705-49BC-BB37-2F9C8B80BF1F}"/>
                  </a:ext>
                </a:extLst>
              </p:cNvPr>
              <p:cNvSpPr txBox="1"/>
              <p:nvPr/>
            </p:nvSpPr>
            <p:spPr>
              <a:xfrm>
                <a:off x="6019876" y="4816704"/>
                <a:ext cx="3089447" cy="299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Mengatur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sprite</a:t>
                </a:r>
                <a:r>
                  <a:rPr lang="en-US" sz="1500" b="1" i="1" dirty="0">
                    <a:latin typeface="Calibri" panose="020F0502020204030204" pitchFamily="34" charset="0"/>
                  </a:rPr>
                  <a:t>.</a:t>
                </a:r>
                <a:endParaRPr lang="en-US" sz="1500" b="1" dirty="0"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211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ADD21-9AEC-42C3-B0EA-9F171899DFD3}"/>
              </a:ext>
            </a:extLst>
          </p:cNvPr>
          <p:cNvSpPr txBox="1"/>
          <p:nvPr/>
        </p:nvSpPr>
        <p:spPr>
          <a:xfrm>
            <a:off x="274903" y="438150"/>
            <a:ext cx="859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Langkah-langkah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untuk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menambahkan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kelima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tersebut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adalah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sebagai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berikut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id-ID" b="1" dirty="0">
              <a:latin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E38218-C12C-4ACC-A387-88171CB19A36}"/>
              </a:ext>
            </a:extLst>
          </p:cNvPr>
          <p:cNvSpPr/>
          <p:nvPr/>
        </p:nvSpPr>
        <p:spPr>
          <a:xfrm>
            <a:off x="539439" y="991346"/>
            <a:ext cx="42005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0"/>
            </a:pPr>
            <a:r>
              <a:rPr lang="en-US" dirty="0" err="1"/>
              <a:t>Pilihlah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duplikasi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Flip Horizontal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diubah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kiri</a:t>
            </a:r>
            <a:r>
              <a:rPr lang="en-US" dirty="0"/>
              <a:t>.</a:t>
            </a:r>
            <a:endParaRPr lang="en-ID" dirty="0"/>
          </a:p>
          <a:p>
            <a:pPr marL="342900" lvl="0" indent="-342900">
              <a:buFont typeface="+mj-lt"/>
              <a:buAutoNum type="arabicParenR" startAt="10"/>
            </a:pP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6FC3376-3019-48D2-A16E-519E91BF8DC6}"/>
              </a:ext>
            </a:extLst>
          </p:cNvPr>
          <p:cNvGrpSpPr/>
          <p:nvPr/>
        </p:nvGrpSpPr>
        <p:grpSpPr>
          <a:xfrm>
            <a:off x="4668549" y="1002949"/>
            <a:ext cx="4727609" cy="3506256"/>
            <a:chOff x="332685" y="1777332"/>
            <a:chExt cx="4727609" cy="350625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74B792A-DFE3-4F74-AFB1-17FF8FFF0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685" y="1777332"/>
              <a:ext cx="4200548" cy="3149205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27728CA-2471-46B6-8857-A4E8E56BE66C}"/>
                </a:ext>
              </a:extLst>
            </p:cNvPr>
            <p:cNvGrpSpPr/>
            <p:nvPr/>
          </p:nvGrpSpPr>
          <p:grpSpPr>
            <a:xfrm>
              <a:off x="1171162" y="4797237"/>
              <a:ext cx="3889132" cy="486351"/>
              <a:chOff x="6032350" y="4769557"/>
              <a:chExt cx="3702814" cy="45132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C595A89-575D-4E17-B06F-D72342BC8572}"/>
                  </a:ext>
                </a:extLst>
              </p:cNvPr>
              <p:cNvSpPr txBox="1"/>
              <p:nvPr/>
            </p:nvSpPr>
            <p:spPr>
              <a:xfrm>
                <a:off x="7753898" y="4769557"/>
                <a:ext cx="1981266" cy="2399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FE12248-A705-49BC-BB37-2F9C8B80BF1F}"/>
                  </a:ext>
                </a:extLst>
              </p:cNvPr>
              <p:cNvSpPr txBox="1"/>
              <p:nvPr/>
            </p:nvSpPr>
            <p:spPr>
              <a:xfrm>
                <a:off x="6032350" y="4920991"/>
                <a:ext cx="3089447" cy="299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Mengatur arah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sprite </a:t>
                </a:r>
                <a:r>
                  <a:rPr lang="id-ID" sz="1500" b="1" dirty="0">
                    <a:latin typeface="Calibri" panose="020F0502020204030204" pitchFamily="34" charset="0"/>
                  </a:rPr>
                  <a:t>Fish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113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ADD21-9AEC-42C3-B0EA-9F171899DFD3}"/>
              </a:ext>
            </a:extLst>
          </p:cNvPr>
          <p:cNvSpPr txBox="1"/>
          <p:nvPr/>
        </p:nvSpPr>
        <p:spPr>
          <a:xfrm>
            <a:off x="274903" y="438150"/>
            <a:ext cx="859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Langkah-langkah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untuk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menambahkan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kelima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tersebut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adalah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sebagai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berikut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id-ID" b="1" dirty="0"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98D4B2-9E3C-4C81-A722-B73B8C0D35BB}"/>
              </a:ext>
            </a:extLst>
          </p:cNvPr>
          <p:cNvSpPr/>
          <p:nvPr/>
        </p:nvSpPr>
        <p:spPr>
          <a:xfrm>
            <a:off x="504442" y="1047750"/>
            <a:ext cx="40266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1"/>
            </a:pPr>
            <a:r>
              <a:rPr lang="en-US" dirty="0"/>
              <a:t> </a:t>
            </a:r>
            <a:r>
              <a:rPr lang="en-US" dirty="0" err="1"/>
              <a:t>Aturlah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sprite yang </a:t>
            </a:r>
            <a:r>
              <a:rPr lang="en-US" dirty="0" err="1"/>
              <a:t>ada</a:t>
            </a:r>
            <a:r>
              <a:rPr lang="en-US" dirty="0"/>
              <a:t>, </a:t>
            </a:r>
            <a:r>
              <a:rPr lang="en-US" dirty="0" err="1"/>
              <a:t>terutama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sprite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tampak</a:t>
            </a:r>
            <a:r>
              <a:rPr lang="en-US" dirty="0"/>
              <a:t> </a:t>
            </a:r>
            <a:r>
              <a:rPr lang="en-US" dirty="0" err="1"/>
              <a:t>proporsional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yang lain.</a:t>
            </a:r>
            <a:endParaRPr lang="id-ID" dirty="0"/>
          </a:p>
          <a:p>
            <a:pPr marL="342900" indent="-342900">
              <a:buFont typeface="+mj-lt"/>
              <a:buAutoNum type="arabicParenR" startAt="11"/>
            </a:pPr>
            <a:r>
              <a:rPr lang="en-US" dirty="0"/>
              <a:t>Setelah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atur</a:t>
            </a:r>
            <a:r>
              <a:rPr lang="en-US" dirty="0"/>
              <a:t> </a:t>
            </a:r>
            <a:r>
              <a:rPr lang="en-US" dirty="0" err="1"/>
              <a:t>blok-blok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sprite </a:t>
            </a:r>
            <a:r>
              <a:rPr lang="en-US" dirty="0" err="1"/>
              <a:t>berperilaku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yang </a:t>
            </a:r>
            <a:r>
              <a:rPr lang="en-US" dirty="0" err="1"/>
              <a:t>diinginkan</a:t>
            </a:r>
            <a:r>
              <a:rPr lang="en-US" dirty="0"/>
              <a:t>.</a:t>
            </a:r>
            <a:endParaRPr lang="en-ID" dirty="0"/>
          </a:p>
          <a:p>
            <a:pPr lvl="0"/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4A74ED9-F9D5-4E7F-8DF3-14174D08B592}"/>
              </a:ext>
            </a:extLst>
          </p:cNvPr>
          <p:cNvGrpSpPr/>
          <p:nvPr/>
        </p:nvGrpSpPr>
        <p:grpSpPr>
          <a:xfrm>
            <a:off x="4732238" y="1047750"/>
            <a:ext cx="4173253" cy="3485993"/>
            <a:chOff x="4585646" y="907592"/>
            <a:chExt cx="4173253" cy="3485993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08ADAEA-A63A-4B45-9B13-793A1D54954C}"/>
                </a:ext>
              </a:extLst>
            </p:cNvPr>
            <p:cNvGrpSpPr/>
            <p:nvPr/>
          </p:nvGrpSpPr>
          <p:grpSpPr>
            <a:xfrm>
              <a:off x="4585646" y="1093418"/>
              <a:ext cx="4173253" cy="3300167"/>
              <a:chOff x="5690774" y="2361754"/>
              <a:chExt cx="3293964" cy="2391608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27FE7EF-BEC7-4594-A4C0-F4167EFF023C}"/>
                  </a:ext>
                </a:extLst>
              </p:cNvPr>
              <p:cNvSpPr txBox="1"/>
              <p:nvPr/>
            </p:nvSpPr>
            <p:spPr>
              <a:xfrm rot="16200000">
                <a:off x="7896078" y="3204193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FBF7F8F-4B75-4509-A5FB-0F4A08386C60}"/>
                  </a:ext>
                </a:extLst>
              </p:cNvPr>
              <p:cNvSpPr txBox="1"/>
              <p:nvPr/>
            </p:nvSpPr>
            <p:spPr>
              <a:xfrm>
                <a:off x="5690774" y="4351884"/>
                <a:ext cx="3089447" cy="401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Tampilan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 sprite </a:t>
                </a:r>
                <a:r>
                  <a:rPr lang="id-ID" sz="1500" b="1" dirty="0">
                    <a:latin typeface="Calibri" panose="020F0502020204030204" pitchFamily="34" charset="0"/>
                  </a:rPr>
                  <a:t>di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stage</a:t>
                </a:r>
                <a:r>
                  <a:rPr lang="id-ID" sz="1500" b="1" dirty="0">
                    <a:latin typeface="Calibri" panose="020F0502020204030204" pitchFamily="34" charset="0"/>
                  </a:rPr>
                  <a:t> setelah pengaturan ukuran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sprite</a:t>
                </a:r>
                <a:r>
                  <a:rPr lang="en-US" sz="1500" b="1" i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19F821D-CEC0-4D87-91A3-AB01A62B6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5648" y="907592"/>
              <a:ext cx="3914142" cy="29436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876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FE05E55C-F610-49CC-9A81-5BF5E1FC79BD}"/>
              </a:ext>
            </a:extLst>
          </p:cNvPr>
          <p:cNvSpPr/>
          <p:nvPr/>
        </p:nvSpPr>
        <p:spPr>
          <a:xfrm>
            <a:off x="123825" y="438150"/>
            <a:ext cx="88963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i="1" dirty="0"/>
              <a:t>Compiler</a:t>
            </a:r>
            <a:r>
              <a:rPr lang="en-US" dirty="0"/>
              <a:t> </a:t>
            </a:r>
            <a:r>
              <a:rPr lang="id-ID" dirty="0"/>
              <a:t>merupakan penerjemah yang </a:t>
            </a:r>
            <a:r>
              <a:rPr lang="en-US" dirty="0" err="1"/>
              <a:t>mengubah</a:t>
            </a:r>
            <a:r>
              <a:rPr lang="en-US" dirty="0"/>
              <a:t> program yang </a:t>
            </a:r>
            <a:r>
              <a:rPr lang="en-US" dirty="0" err="1"/>
              <a:t>ditulis</a:t>
            </a:r>
            <a:r>
              <a:rPr lang="en-US" dirty="0"/>
              <a:t> oleh</a:t>
            </a:r>
            <a:r>
              <a:rPr lang="id-ID" dirty="0"/>
              <a:t> </a:t>
            </a:r>
            <a:r>
              <a:rPr lang="en-US" dirty="0"/>
              <a:t>programmer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bahasa</a:t>
            </a:r>
            <a:r>
              <a:rPr lang="en-US" dirty="0"/>
              <a:t> </a:t>
            </a:r>
            <a:r>
              <a:rPr lang="en-US" dirty="0" err="1"/>
              <a:t>mesin</a:t>
            </a:r>
            <a:r>
              <a:rPr lang="en-US" dirty="0"/>
              <a:t> yang </a:t>
            </a:r>
            <a:r>
              <a:rPr lang="en-US" dirty="0" err="1"/>
              <a:t>dimengerti</a:t>
            </a:r>
            <a:r>
              <a:rPr lang="en-US" dirty="0"/>
              <a:t> oleh </a:t>
            </a:r>
            <a:r>
              <a:rPr lang="en-US" dirty="0" err="1"/>
              <a:t>komputer</a:t>
            </a:r>
            <a:r>
              <a:rPr lang="en-US" dirty="0"/>
              <a:t>. Proses </a:t>
            </a:r>
            <a:r>
              <a:rPr lang="en-US" dirty="0" err="1"/>
              <a:t>menerjemahkan</a:t>
            </a:r>
            <a:r>
              <a:rPr lang="en-US" dirty="0"/>
              <a:t> program </a:t>
            </a:r>
            <a:r>
              <a:rPr lang="en-US" dirty="0" err="1"/>
              <a:t>dikenal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istilah</a:t>
            </a:r>
            <a:r>
              <a:rPr lang="en-US" dirty="0"/>
              <a:t> </a:t>
            </a:r>
            <a:r>
              <a:rPr lang="en-US" i="1" dirty="0"/>
              <a:t>compiling</a:t>
            </a:r>
            <a:r>
              <a:rPr lang="en-US" dirty="0"/>
              <a:t>.</a:t>
            </a:r>
            <a:endParaRPr lang="en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i="1" dirty="0"/>
              <a:t>C</a:t>
            </a:r>
            <a:r>
              <a:rPr lang="en-US" i="1" dirty="0" err="1"/>
              <a:t>ompiler</a:t>
            </a:r>
            <a:r>
              <a:rPr lang="en-US" dirty="0"/>
              <a:t> juga </a:t>
            </a:r>
            <a:r>
              <a:rPr lang="en-US" dirty="0" err="1"/>
              <a:t>berfungsi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aplikasi</a:t>
            </a:r>
            <a:r>
              <a:rPr lang="en-US" dirty="0"/>
              <a:t> program editor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i="1" dirty="0"/>
              <a:t>programmer</a:t>
            </a:r>
            <a:r>
              <a:rPr lang="en-US" dirty="0"/>
              <a:t> </a:t>
            </a:r>
            <a:r>
              <a:rPr lang="en-US" dirty="0" err="1"/>
              <a:t>menuliskan</a:t>
            </a:r>
            <a:r>
              <a:rPr lang="en-US" dirty="0"/>
              <a:t>, </a:t>
            </a:r>
            <a:r>
              <a:rPr lang="en-US" dirty="0" err="1"/>
              <a:t>mengelola</a:t>
            </a:r>
            <a:r>
              <a:rPr lang="en-US" dirty="0"/>
              <a:t>, </a:t>
            </a:r>
            <a:r>
              <a:rPr lang="en-US" dirty="0" err="1"/>
              <a:t>memeriksa</a:t>
            </a:r>
            <a:r>
              <a:rPr lang="en-US" dirty="0"/>
              <a:t>, dan </a:t>
            </a:r>
            <a:r>
              <a:rPr lang="en-US" dirty="0" err="1"/>
              <a:t>mengoreksi</a:t>
            </a:r>
            <a:r>
              <a:rPr lang="en-US" dirty="0"/>
              <a:t> </a:t>
            </a:r>
            <a:r>
              <a:rPr lang="en-US" dirty="0" err="1"/>
              <a:t>kode-kode</a:t>
            </a:r>
            <a:r>
              <a:rPr lang="en-US" dirty="0"/>
              <a:t> program yang </a:t>
            </a:r>
            <a:r>
              <a:rPr lang="en-US" dirty="0" err="1"/>
              <a:t>ditulis</a:t>
            </a:r>
            <a:r>
              <a:rPr lang="en-US" dirty="0"/>
              <a:t>.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dirty="0"/>
              <a:t>Aplikasi compiler dikenal dengan nama </a:t>
            </a:r>
            <a:r>
              <a:rPr lang="id-ID" b="1" dirty="0"/>
              <a:t>p</a:t>
            </a:r>
            <a:r>
              <a:rPr lang="en-US" b="1" dirty="0" err="1"/>
              <a:t>erangkat</a:t>
            </a:r>
            <a:r>
              <a:rPr lang="en-US" b="1" dirty="0"/>
              <a:t> </a:t>
            </a:r>
            <a:r>
              <a:rPr lang="en-US" b="1" dirty="0" err="1"/>
              <a:t>lunak</a:t>
            </a:r>
            <a:r>
              <a:rPr lang="en-US" b="1" dirty="0"/>
              <a:t> </a:t>
            </a:r>
            <a:r>
              <a:rPr lang="en-US" b="1" dirty="0" err="1"/>
              <a:t>pemrograman</a:t>
            </a:r>
            <a:r>
              <a:rPr lang="en-US" b="1" dirty="0"/>
              <a:t> (</a:t>
            </a:r>
            <a:r>
              <a:rPr lang="en-US" b="1" i="1" dirty="0"/>
              <a:t>programming software</a:t>
            </a:r>
            <a:r>
              <a:rPr lang="en-US" b="1" dirty="0"/>
              <a:t>)</a:t>
            </a:r>
            <a:r>
              <a:rPr lang="id-ID" b="1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b="1" dirty="0"/>
              <a:t>P</a:t>
            </a:r>
            <a:r>
              <a:rPr lang="en-US" b="1" dirty="0" err="1"/>
              <a:t>emrograman</a:t>
            </a:r>
            <a:r>
              <a:rPr lang="en-US" b="1" dirty="0"/>
              <a:t> visual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i="1" dirty="0"/>
              <a:t>visual programming</a:t>
            </a:r>
            <a:r>
              <a:rPr lang="en-US" b="1" dirty="0"/>
              <a:t>)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id-ID" b="1" dirty="0"/>
              <a:t>p</a:t>
            </a:r>
            <a:r>
              <a:rPr lang="en-US" b="1" dirty="0" err="1"/>
              <a:t>emrograman</a:t>
            </a:r>
            <a:r>
              <a:rPr lang="en-US" b="1" dirty="0"/>
              <a:t> </a:t>
            </a:r>
            <a:r>
              <a:rPr lang="en-US" b="1" dirty="0" err="1"/>
              <a:t>blok</a:t>
            </a:r>
            <a:r>
              <a:rPr lang="en-US" dirty="0"/>
              <a:t> </a:t>
            </a:r>
            <a:r>
              <a:rPr lang="en-US" b="1" dirty="0"/>
              <a:t>(block programming)</a:t>
            </a:r>
            <a:r>
              <a:rPr lang="id-ID" b="1" dirty="0"/>
              <a:t> </a:t>
            </a:r>
            <a:r>
              <a:rPr lang="id-ID" dirty="0"/>
              <a:t>merupakan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pemrograman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mudah</a:t>
            </a:r>
            <a:r>
              <a:rPr lang="en-US" dirty="0"/>
              <a:t> </a:t>
            </a:r>
            <a:r>
              <a:rPr lang="en-US" dirty="0" err="1"/>
              <a:t>dipelajari</a:t>
            </a:r>
            <a:r>
              <a:rPr lang="en-US" dirty="0"/>
              <a:t> dan </a:t>
            </a:r>
            <a:r>
              <a:rPr lang="en-US" dirty="0" err="1"/>
              <a:t>dilakukan</a:t>
            </a:r>
            <a:r>
              <a:rPr lang="id-ID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i="1" dirty="0"/>
              <a:t>drag and drop</a:t>
            </a:r>
            <a:r>
              <a:rPr lang="en-US" dirty="0"/>
              <a:t> </a:t>
            </a:r>
            <a:r>
              <a:rPr lang="en-US" dirty="0" err="1"/>
              <a:t>bagian-bagian</a:t>
            </a:r>
            <a:r>
              <a:rPr lang="en-US" dirty="0"/>
              <a:t> program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saja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menuliskan</a:t>
            </a:r>
            <a:r>
              <a:rPr lang="en-US" dirty="0"/>
              <a:t> </a:t>
            </a:r>
            <a:r>
              <a:rPr lang="en-US" dirty="0" err="1"/>
              <a:t>kode-kode</a:t>
            </a:r>
            <a:r>
              <a:rPr lang="en-US" dirty="0"/>
              <a:t> program </a:t>
            </a:r>
            <a:r>
              <a:rPr lang="en-US" dirty="0" err="1"/>
              <a:t>sebagaimana</a:t>
            </a:r>
            <a:r>
              <a:rPr lang="en-US" dirty="0"/>
              <a:t> pada </a:t>
            </a:r>
            <a:r>
              <a:rPr lang="en-US" dirty="0" err="1"/>
              <a:t>pemrograman</a:t>
            </a:r>
            <a:r>
              <a:rPr lang="en-US" dirty="0"/>
              <a:t> </a:t>
            </a:r>
            <a:r>
              <a:rPr lang="en-US" dirty="0" err="1"/>
              <a:t>konvensional</a:t>
            </a:r>
            <a:r>
              <a:rPr lang="id-ID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dirty="0"/>
              <a:t>Telah tersedia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perangkat</a:t>
            </a:r>
            <a:r>
              <a:rPr lang="en-US" dirty="0"/>
              <a:t> </a:t>
            </a:r>
            <a:r>
              <a:rPr lang="en-US" dirty="0" err="1"/>
              <a:t>lunak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aplikasi</a:t>
            </a:r>
            <a:r>
              <a:rPr lang="en-US" dirty="0"/>
              <a:t> </a:t>
            </a:r>
            <a:r>
              <a:rPr lang="en-US" dirty="0" err="1"/>
              <a:t>pemrograman</a:t>
            </a:r>
            <a:r>
              <a:rPr lang="en-US" dirty="0"/>
              <a:t> visual, di </a:t>
            </a:r>
            <a:r>
              <a:rPr lang="en-US" dirty="0" err="1"/>
              <a:t>antaranya</a:t>
            </a:r>
            <a:r>
              <a:rPr lang="en-US" dirty="0"/>
              <a:t> Scratch, </a:t>
            </a:r>
            <a:r>
              <a:rPr lang="en-US" dirty="0" err="1"/>
              <a:t>Ardublok</a:t>
            </a:r>
            <a:r>
              <a:rPr lang="en-US" dirty="0"/>
              <a:t>, </a:t>
            </a:r>
            <a:r>
              <a:rPr lang="en-US" dirty="0" err="1"/>
              <a:t>mBlok</a:t>
            </a:r>
            <a:r>
              <a:rPr lang="en-US" dirty="0"/>
              <a:t>, dan </a:t>
            </a:r>
            <a:r>
              <a:rPr lang="en-US" dirty="0" err="1"/>
              <a:t>MiniBloq</a:t>
            </a:r>
            <a:r>
              <a:rPr lang="id-ID" dirty="0"/>
              <a:t> yang </a:t>
            </a:r>
            <a:r>
              <a:rPr lang="en-US" dirty="0" err="1"/>
              <a:t>tersedia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versi</a:t>
            </a:r>
            <a:r>
              <a:rPr lang="en-US" dirty="0"/>
              <a:t> </a:t>
            </a:r>
            <a:r>
              <a:rPr lang="en-US" i="1" dirty="0"/>
              <a:t>online</a:t>
            </a:r>
            <a:r>
              <a:rPr lang="en-US" dirty="0"/>
              <a:t> </a:t>
            </a:r>
            <a:r>
              <a:rPr lang="id-ID" dirty="0"/>
              <a:t>dan versi </a:t>
            </a:r>
            <a:r>
              <a:rPr lang="en-US" dirty="0"/>
              <a:t>desktop</a:t>
            </a:r>
            <a:r>
              <a:rPr lang="id-ID" dirty="0"/>
              <a:t>. </a:t>
            </a:r>
            <a:endParaRPr lang="id-ID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03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3D8990C2-C84C-42BC-89E1-2E32B6312AA0}"/>
              </a:ext>
            </a:extLst>
          </p:cNvPr>
          <p:cNvSpPr txBox="1"/>
          <p:nvPr/>
        </p:nvSpPr>
        <p:spPr>
          <a:xfrm>
            <a:off x="533400" y="1990185"/>
            <a:ext cx="374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3434CA4-B1F8-4408-B1D7-E136DF1BAD8F}"/>
              </a:ext>
            </a:extLst>
          </p:cNvPr>
          <p:cNvSpPr/>
          <p:nvPr/>
        </p:nvSpPr>
        <p:spPr>
          <a:xfrm>
            <a:off x="533400" y="2359517"/>
            <a:ext cx="46317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Aktifkan</a:t>
            </a:r>
            <a:r>
              <a:rPr lang="en-US" dirty="0"/>
              <a:t> </a:t>
            </a:r>
            <a:r>
              <a:rPr lang="en-US" i="1" dirty="0"/>
              <a:t>tab</a:t>
            </a:r>
            <a:r>
              <a:rPr lang="en-US" dirty="0"/>
              <a:t> Code,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pilihlah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pada </a:t>
            </a:r>
            <a:r>
              <a:rPr lang="en-US" i="1" dirty="0"/>
              <a:t>sprite pane</a:t>
            </a:r>
            <a:r>
              <a:rPr lang="en-US" dirty="0"/>
              <a:t>. </a:t>
            </a:r>
            <a:endParaRPr lang="id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Events,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when [</a:t>
            </a:r>
            <a:r>
              <a:rPr lang="en-US" dirty="0" err="1"/>
              <a:t>tombol</a:t>
            </a:r>
            <a:r>
              <a:rPr lang="en-US" dirty="0"/>
              <a:t> Go</a:t>
            </a:r>
            <a:r>
              <a:rPr lang="id-ID" dirty="0"/>
              <a:t>]</a:t>
            </a:r>
            <a:r>
              <a:rPr lang="en-US" dirty="0"/>
              <a:t> clicked dan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script area</a:t>
            </a:r>
            <a:r>
              <a:rPr lang="en-US" dirty="0"/>
              <a:t>.</a:t>
            </a:r>
            <a:endParaRPr lang="id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Control,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forever dan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script area</a:t>
            </a:r>
            <a:r>
              <a:rPr lang="en-US" dirty="0"/>
              <a:t>.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CC1293-AAFA-4E19-A549-B922F1BEFDFC}"/>
              </a:ext>
            </a:extLst>
          </p:cNvPr>
          <p:cNvGrpSpPr/>
          <p:nvPr/>
        </p:nvGrpSpPr>
        <p:grpSpPr>
          <a:xfrm>
            <a:off x="419100" y="297348"/>
            <a:ext cx="8305799" cy="1600439"/>
            <a:chOff x="434632" y="265819"/>
            <a:chExt cx="8305799" cy="160043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DB9D97-AD06-4159-9BE6-4BC8FDD03A49}"/>
                </a:ext>
              </a:extLst>
            </p:cNvPr>
            <p:cNvSpPr/>
            <p:nvPr/>
          </p:nvSpPr>
          <p:spPr>
            <a:xfrm>
              <a:off x="434632" y="665929"/>
              <a:ext cx="8305799" cy="1200329"/>
            </a:xfrm>
            <a:prstGeom prst="rect">
              <a:avLst/>
            </a:prstGeom>
            <a:ln>
              <a:solidFill>
                <a:schemeClr val="accent5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Langkah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terakhir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membuat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proyek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program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adalah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menambahkan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kode-kode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program. 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lok-blok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kode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ditambahkan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mengatur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agar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semua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sprite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ada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berperilaku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sesuai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diinginkan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. Oleh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karena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menambahkan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blok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kode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satu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per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satu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ke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masing-masing sprite.</a:t>
              </a:r>
              <a:endParaRPr lang="id-ID" dirty="0">
                <a:latin typeface="Calibri" panose="020F050202020403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B613B14-0268-4717-8997-8A55FA0AE164}"/>
                </a:ext>
              </a:extLst>
            </p:cNvPr>
            <p:cNvSpPr txBox="1"/>
            <p:nvPr/>
          </p:nvSpPr>
          <p:spPr>
            <a:xfrm>
              <a:off x="434632" y="265819"/>
              <a:ext cx="3390900" cy="400110"/>
            </a:xfrm>
            <a:prstGeom prst="rect">
              <a:avLst/>
            </a:prstGeom>
            <a:solidFill>
              <a:schemeClr val="accent5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c.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Menambahkan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Blok Kode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A56AD89-8FED-47A4-953C-BC19C05E4378}"/>
              </a:ext>
            </a:extLst>
          </p:cNvPr>
          <p:cNvGrpSpPr/>
          <p:nvPr/>
        </p:nvGrpSpPr>
        <p:grpSpPr>
          <a:xfrm>
            <a:off x="5257800" y="1990185"/>
            <a:ext cx="3089447" cy="2541145"/>
            <a:chOff x="5103211" y="2066479"/>
            <a:chExt cx="3089447" cy="254114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39FBC76-8272-4158-A736-108C52981CDA}"/>
                </a:ext>
              </a:extLst>
            </p:cNvPr>
            <p:cNvGrpSpPr/>
            <p:nvPr/>
          </p:nvGrpSpPr>
          <p:grpSpPr>
            <a:xfrm>
              <a:off x="5103211" y="2392309"/>
              <a:ext cx="3089447" cy="2215315"/>
              <a:chOff x="4973841" y="2398103"/>
              <a:chExt cx="3089447" cy="2215315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32FA29C-3313-4A82-A033-94802088B04F}"/>
                  </a:ext>
                </a:extLst>
              </p:cNvPr>
              <p:cNvSpPr txBox="1"/>
              <p:nvPr/>
            </p:nvSpPr>
            <p:spPr>
              <a:xfrm rot="16200000">
                <a:off x="6618076" y="3240542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8298A33-828B-48DE-B2CB-EBF475F6B813}"/>
                  </a:ext>
                </a:extLst>
              </p:cNvPr>
              <p:cNvSpPr txBox="1"/>
              <p:nvPr/>
            </p:nvSpPr>
            <p:spPr>
              <a:xfrm>
                <a:off x="4973841" y="4290253"/>
                <a:ext cx="308944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Blok kode yang sudah ditambahkan</a:t>
                </a:r>
                <a:endParaRPr lang="en-US" sz="1500" b="1" dirty="0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6A4A0E7-34B1-4E94-91B3-C3D8003592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400" y="2066479"/>
              <a:ext cx="2133600" cy="2256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54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374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DDECF8-ABA8-4F40-9402-B8F277829EAB}"/>
              </a:ext>
            </a:extLst>
          </p:cNvPr>
          <p:cNvSpPr/>
          <p:nvPr/>
        </p:nvSpPr>
        <p:spPr>
          <a:xfrm>
            <a:off x="457200" y="731282"/>
            <a:ext cx="409717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4"/>
            </a:pPr>
            <a:r>
              <a:rPr lang="en-US" dirty="0"/>
              <a:t> </a:t>
            </a:r>
            <a:r>
              <a:rPr lang="en-US" dirty="0" err="1"/>
              <a:t>Selanjutnya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mengatur</a:t>
            </a:r>
            <a:r>
              <a:rPr lang="en-US" dirty="0"/>
              <a:t> </a:t>
            </a:r>
            <a:r>
              <a:rPr lang="en-US" dirty="0" err="1"/>
              <a:t>gerakan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diklik</a:t>
            </a:r>
            <a:r>
              <a:rPr lang="en-US" dirty="0"/>
              <a:t>. Oleh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Control,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if- then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script area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arenR" startAt="4"/>
            </a:pP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Sensing,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Key </a:t>
            </a:r>
            <a:r>
              <a:rPr lang="id-ID" dirty="0"/>
              <a:t>[</a:t>
            </a:r>
            <a:r>
              <a:rPr lang="en-US" dirty="0"/>
              <a:t>space</a:t>
            </a:r>
            <a:r>
              <a:rPr lang="id-ID" dirty="0"/>
              <a:t>]</a:t>
            </a:r>
            <a:r>
              <a:rPr lang="en-US" dirty="0"/>
              <a:t> pressed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script area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arenR" startAt="4"/>
            </a:pPr>
            <a:r>
              <a:rPr lang="en-US" dirty="0" err="1"/>
              <a:t>Gantilah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[space]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id-ID" dirty="0"/>
              <a:t>[</a:t>
            </a:r>
            <a:r>
              <a:rPr lang="en-US" dirty="0"/>
              <a:t>up arrow</a:t>
            </a:r>
            <a:r>
              <a:rPr lang="id-ID" dirty="0"/>
              <a:t>]</a:t>
            </a:r>
            <a:r>
              <a:rPr lang="en-US" dirty="0"/>
              <a:t>. </a:t>
            </a:r>
            <a:r>
              <a:rPr lang="en-US" dirty="0" err="1"/>
              <a:t>Tampilan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tampak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id-ID" dirty="0"/>
              <a:t> pada gambar disamping.</a:t>
            </a: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EF82335-4D16-405D-B49E-69E3B6C1E2D6}"/>
              </a:ext>
            </a:extLst>
          </p:cNvPr>
          <p:cNvGrpSpPr/>
          <p:nvPr/>
        </p:nvGrpSpPr>
        <p:grpSpPr>
          <a:xfrm>
            <a:off x="4894462" y="988739"/>
            <a:ext cx="4088098" cy="3356209"/>
            <a:chOff x="4938783" y="1155580"/>
            <a:chExt cx="4088098" cy="335620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F3CA0A7-87AF-4D85-8943-2A8033156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8783" y="1155580"/>
              <a:ext cx="3748017" cy="2611613"/>
            </a:xfrm>
            <a:prstGeom prst="rect">
              <a:avLst/>
            </a:prstGeom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98873BD-6647-4D51-9A26-79D94A3F96DA}"/>
                </a:ext>
              </a:extLst>
            </p:cNvPr>
            <p:cNvGrpSpPr/>
            <p:nvPr/>
          </p:nvGrpSpPr>
          <p:grpSpPr>
            <a:xfrm>
              <a:off x="5268067" y="3712398"/>
              <a:ext cx="3758814" cy="799391"/>
              <a:chOff x="5136508" y="4051121"/>
              <a:chExt cx="3758814" cy="799391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A36369D-F7F7-49AD-B5D3-688B529AFE91}"/>
                  </a:ext>
                </a:extLst>
              </p:cNvPr>
              <p:cNvSpPr txBox="1"/>
              <p:nvPr/>
            </p:nvSpPr>
            <p:spPr>
              <a:xfrm>
                <a:off x="6964223" y="4051121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3496C37-C814-4B0D-A23E-4B77C7373448}"/>
                  </a:ext>
                </a:extLst>
              </p:cNvPr>
              <p:cNvSpPr txBox="1"/>
              <p:nvPr/>
            </p:nvSpPr>
            <p:spPr>
              <a:xfrm>
                <a:off x="5136508" y="4296514"/>
                <a:ext cx="308944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Menambahkan blok kode untuk tombol arah ke atas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239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374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DDECF8-ABA8-4F40-9402-B8F277829EAB}"/>
              </a:ext>
            </a:extLst>
          </p:cNvPr>
          <p:cNvSpPr/>
          <p:nvPr/>
        </p:nvSpPr>
        <p:spPr>
          <a:xfrm>
            <a:off x="457200" y="731282"/>
            <a:ext cx="42602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7"/>
            </a:pPr>
            <a:r>
              <a:rPr lang="en-US" dirty="0"/>
              <a:t>Jika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ditekan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ingin</a:t>
            </a:r>
            <a:r>
              <a:rPr lang="en-US" dirty="0"/>
              <a:t> agar </a:t>
            </a:r>
            <a:r>
              <a:rPr lang="en-US" i="1" dirty="0"/>
              <a:t>sprite</a:t>
            </a:r>
            <a:r>
              <a:rPr lang="en-US" dirty="0"/>
              <a:t> Fish </a:t>
            </a:r>
            <a:r>
              <a:rPr lang="en-US" dirty="0" err="1"/>
              <a:t>bergerak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sebesar</a:t>
            </a:r>
            <a:r>
              <a:rPr lang="en-US" dirty="0"/>
              <a:t> 10 </a:t>
            </a:r>
            <a:r>
              <a:rPr lang="en-US" dirty="0" err="1"/>
              <a:t>satuan</a:t>
            </a:r>
            <a:r>
              <a:rPr lang="en-US" dirty="0"/>
              <a:t> </a:t>
            </a:r>
            <a:r>
              <a:rPr lang="en-US" dirty="0" err="1"/>
              <a:t>koordinat</a:t>
            </a:r>
            <a:r>
              <a:rPr lang="en-US" dirty="0"/>
              <a:t>. Oleh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Motion,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change y by 10.</a:t>
            </a:r>
            <a:endParaRPr lang="en-ID" dirty="0"/>
          </a:p>
          <a:p>
            <a:endParaRPr lang="id-ID" dirty="0">
              <a:latin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C8287-3703-4BA0-A27E-216509ACB349}"/>
              </a:ext>
            </a:extLst>
          </p:cNvPr>
          <p:cNvSpPr/>
          <p:nvPr/>
        </p:nvSpPr>
        <p:spPr>
          <a:xfrm>
            <a:off x="4717484" y="731282"/>
            <a:ext cx="40971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8"/>
            </a:pPr>
            <a:r>
              <a:rPr lang="en-US" dirty="0" err="1"/>
              <a:t>Selanjutnya</a:t>
            </a:r>
            <a:r>
              <a:rPr lang="en-US" dirty="0"/>
              <a:t>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[down arrow].</a:t>
            </a:r>
            <a:endParaRPr lang="en-ID" dirty="0"/>
          </a:p>
        </p:txBody>
      </p:sp>
      <p:grpSp>
        <p:nvGrpSpPr>
          <p:cNvPr id="4" name="Group 3"/>
          <p:cNvGrpSpPr/>
          <p:nvPr/>
        </p:nvGrpSpPr>
        <p:grpSpPr>
          <a:xfrm>
            <a:off x="5221349" y="1614258"/>
            <a:ext cx="3089447" cy="3027433"/>
            <a:chOff x="5221349" y="1614258"/>
            <a:chExt cx="3089447" cy="302743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B8FE91E-8287-4F56-9159-DBA220CCB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6124" y="1614258"/>
              <a:ext cx="2468936" cy="2556002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2FD947A-8EB2-42E1-973A-1E95009CD107}"/>
                </a:ext>
              </a:extLst>
            </p:cNvPr>
            <p:cNvGrpSpPr/>
            <p:nvPr/>
          </p:nvGrpSpPr>
          <p:grpSpPr>
            <a:xfrm>
              <a:off x="5221349" y="2156594"/>
              <a:ext cx="3089447" cy="2485097"/>
              <a:chOff x="5208148" y="2404701"/>
              <a:chExt cx="3089447" cy="2485097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7777A20-52AE-418B-92D8-512EBA973B41}"/>
                  </a:ext>
                </a:extLst>
              </p:cNvPr>
              <p:cNvSpPr txBox="1"/>
              <p:nvPr/>
            </p:nvSpPr>
            <p:spPr>
              <a:xfrm rot="16200000">
                <a:off x="4365709" y="3247140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728AAFA-46D4-429A-B5A7-5D0B40E4A623}"/>
                  </a:ext>
                </a:extLst>
              </p:cNvPr>
              <p:cNvSpPr txBox="1"/>
              <p:nvPr/>
            </p:nvSpPr>
            <p:spPr>
              <a:xfrm>
                <a:off x="5208148" y="4335800"/>
                <a:ext cx="308944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Menambahkan blok kode untuk tombol arah ke bawah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634CBF7-DEC0-4838-80AA-2E3A6A152F5F}"/>
              </a:ext>
            </a:extLst>
          </p:cNvPr>
          <p:cNvGrpSpPr/>
          <p:nvPr/>
        </p:nvGrpSpPr>
        <p:grpSpPr>
          <a:xfrm>
            <a:off x="508672" y="2296042"/>
            <a:ext cx="4044170" cy="2345649"/>
            <a:chOff x="316252" y="2228151"/>
            <a:chExt cx="4044170" cy="234564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98873BD-6647-4D51-9A26-79D94A3F96DA}"/>
                </a:ext>
              </a:extLst>
            </p:cNvPr>
            <p:cNvGrpSpPr/>
            <p:nvPr/>
          </p:nvGrpSpPr>
          <p:grpSpPr>
            <a:xfrm>
              <a:off x="316252" y="2360071"/>
              <a:ext cx="4044170" cy="2213729"/>
              <a:chOff x="4779449" y="2238846"/>
              <a:chExt cx="4044170" cy="2213729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A36369D-F7F7-49AD-B5D3-688B529AFE91}"/>
                  </a:ext>
                </a:extLst>
              </p:cNvPr>
              <p:cNvSpPr txBox="1"/>
              <p:nvPr/>
            </p:nvSpPr>
            <p:spPr>
              <a:xfrm rot="16200000">
                <a:off x="4367957" y="3081285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3496C37-C814-4B0D-A23E-4B77C7373448}"/>
                  </a:ext>
                </a:extLst>
              </p:cNvPr>
              <p:cNvSpPr txBox="1"/>
              <p:nvPr/>
            </p:nvSpPr>
            <p:spPr>
              <a:xfrm>
                <a:off x="4779449" y="4129410"/>
                <a:ext cx="404417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Mengatur blok kode untuk tombol arah ke atas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6C855F7-A963-43BA-B102-ACEBE8CEB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420" y="2228151"/>
              <a:ext cx="2689835" cy="20628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244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374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DDECF8-ABA8-4F40-9402-B8F277829EAB}"/>
              </a:ext>
            </a:extLst>
          </p:cNvPr>
          <p:cNvSpPr/>
          <p:nvPr/>
        </p:nvSpPr>
        <p:spPr>
          <a:xfrm>
            <a:off x="457200" y="731282"/>
            <a:ext cx="5105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9"/>
            </a:pP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menambahkan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kiri</a:t>
            </a:r>
            <a:r>
              <a:rPr lang="en-US" dirty="0"/>
              <a:t> dan </a:t>
            </a:r>
            <a:r>
              <a:rPr lang="en-US" dirty="0" err="1"/>
              <a:t>kanan</a:t>
            </a:r>
            <a:r>
              <a:rPr lang="en-US" dirty="0"/>
              <a:t>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langkah</a:t>
            </a:r>
            <a:r>
              <a:rPr lang="en-US" dirty="0"/>
              <a:t> (7) dan (8). </a:t>
            </a:r>
            <a:r>
              <a:rPr lang="en-US" dirty="0" err="1"/>
              <a:t>Perbedaannya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koordinat</a:t>
            </a:r>
            <a:r>
              <a:rPr lang="en-US" dirty="0"/>
              <a:t> </a:t>
            </a:r>
            <a:r>
              <a:rPr lang="en-US" dirty="0" err="1"/>
              <a:t>sumbu</a:t>
            </a:r>
            <a:r>
              <a:rPr lang="en-US" dirty="0"/>
              <a:t> yang </a:t>
            </a:r>
            <a:r>
              <a:rPr lang="en-US" dirty="0" err="1"/>
              <a:t>berubah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sumbu</a:t>
            </a:r>
            <a:r>
              <a:rPr lang="id-ID" dirty="0"/>
              <a:t>. K</a:t>
            </a:r>
            <a:r>
              <a:rPr lang="en-US" dirty="0" err="1"/>
              <a:t>ita</a:t>
            </a:r>
            <a:r>
              <a:rPr lang="en-US" dirty="0"/>
              <a:t> juga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mengganti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yang </a:t>
            </a:r>
            <a:r>
              <a:rPr lang="en-US" dirty="0" err="1"/>
              <a:t>digunakan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pada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dirty="0" err="1"/>
              <a:t>kanan</a:t>
            </a:r>
            <a:r>
              <a:rPr lang="en-US" dirty="0"/>
              <a:t> yang </a:t>
            </a:r>
            <a:r>
              <a:rPr lang="en-US" dirty="0" err="1"/>
              <a:t>ditekan</a:t>
            </a:r>
            <a:r>
              <a:rPr lang="en-US" dirty="0"/>
              <a:t>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yang </a:t>
            </a:r>
            <a:r>
              <a:rPr lang="en-US" dirty="0" err="1"/>
              <a:t>menghadap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kanan</a:t>
            </a:r>
            <a:r>
              <a:rPr lang="id-ID" dirty="0"/>
              <a:t>, dan berlaku sebaliknya. </a:t>
            </a:r>
            <a:r>
              <a:rPr lang="en-US" dirty="0"/>
              <a:t>Oleh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if - then, key </a:t>
            </a:r>
            <a:r>
              <a:rPr lang="id-ID" dirty="0"/>
              <a:t>[</a:t>
            </a:r>
            <a:r>
              <a:rPr lang="en-US" dirty="0"/>
              <a:t>space</a:t>
            </a:r>
            <a:r>
              <a:rPr lang="id-ID" dirty="0"/>
              <a:t>]</a:t>
            </a:r>
            <a:r>
              <a:rPr lang="en-US" dirty="0"/>
              <a:t> pressed, dan change x by [10] </a:t>
            </a:r>
            <a:r>
              <a:rPr lang="en-US" dirty="0" err="1"/>
              <a:t>digunakan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juga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switch costume to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Looks. Blok </a:t>
            </a:r>
            <a:r>
              <a:rPr lang="en-US" dirty="0" err="1"/>
              <a:t>kode</a:t>
            </a:r>
            <a:r>
              <a:rPr lang="en-US" dirty="0"/>
              <a:t> yang </a:t>
            </a:r>
            <a:r>
              <a:rPr lang="en-US" dirty="0" err="1"/>
              <a:t>ditambahkan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id-ID" dirty="0"/>
              <a:t>gambar di</a:t>
            </a:r>
            <a:r>
              <a:rPr lang="en-US" dirty="0"/>
              <a:t> </a:t>
            </a:r>
            <a:r>
              <a:rPr lang="id-ID" dirty="0"/>
              <a:t>samping.</a:t>
            </a:r>
            <a:endParaRPr lang="en-ID" dirty="0"/>
          </a:p>
          <a:p>
            <a:pPr marL="342900" indent="-342900">
              <a:buFont typeface="+mj-lt"/>
              <a:buAutoNum type="arabicParenR" startAt="9"/>
            </a:pP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E652FF7-CE33-4E5A-AC67-6E19015A1128}"/>
              </a:ext>
            </a:extLst>
          </p:cNvPr>
          <p:cNvGrpSpPr/>
          <p:nvPr/>
        </p:nvGrpSpPr>
        <p:grpSpPr>
          <a:xfrm>
            <a:off x="5614413" y="361950"/>
            <a:ext cx="3089447" cy="4318785"/>
            <a:chOff x="5867400" y="258859"/>
            <a:chExt cx="3089447" cy="431878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98873BD-6647-4D51-9A26-79D94A3F96DA}"/>
                </a:ext>
              </a:extLst>
            </p:cNvPr>
            <p:cNvGrpSpPr/>
            <p:nvPr/>
          </p:nvGrpSpPr>
          <p:grpSpPr>
            <a:xfrm>
              <a:off x="5867400" y="2270600"/>
              <a:ext cx="3089447" cy="2307044"/>
              <a:chOff x="5830296" y="2407067"/>
              <a:chExt cx="3089447" cy="2307044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A36369D-F7F7-49AD-B5D3-688B529AFE91}"/>
                  </a:ext>
                </a:extLst>
              </p:cNvPr>
              <p:cNvSpPr txBox="1"/>
              <p:nvPr/>
            </p:nvSpPr>
            <p:spPr>
              <a:xfrm rot="16200000">
                <a:off x="7502457" y="3249506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3496C37-C814-4B0D-A23E-4B77C7373448}"/>
                  </a:ext>
                </a:extLst>
              </p:cNvPr>
              <p:cNvSpPr txBox="1"/>
              <p:nvPr/>
            </p:nvSpPr>
            <p:spPr>
              <a:xfrm>
                <a:off x="5830296" y="4390946"/>
                <a:ext cx="308944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Blok kode untuk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sprite </a:t>
                </a:r>
                <a:r>
                  <a:rPr lang="id-ID" sz="1500" b="1" dirty="0">
                    <a:latin typeface="Calibri" panose="020F0502020204030204" pitchFamily="34" charset="0"/>
                  </a:rPr>
                  <a:t>Fish</a:t>
                </a:r>
                <a:endParaRPr lang="en-US" sz="1500" b="1" dirty="0"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C5B07CD-0869-4D22-813B-1BBD39108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8362" y="258859"/>
              <a:ext cx="2123638" cy="39428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374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Menambahkan Variabel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E0D777-6EA9-4B94-946F-89141B9C7AC0}"/>
              </a:ext>
            </a:extLst>
          </p:cNvPr>
          <p:cNvSpPr/>
          <p:nvPr/>
        </p:nvSpPr>
        <p:spPr>
          <a:xfrm>
            <a:off x="703421" y="731282"/>
            <a:ext cx="81676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i="1" dirty="0"/>
              <a:t>game</a:t>
            </a:r>
            <a:r>
              <a:rPr lang="en-US" dirty="0"/>
              <a:t> yang </a:t>
            </a:r>
            <a:r>
              <a:rPr lang="en-US" dirty="0" err="1"/>
              <a:t>dibangun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kriteria</a:t>
            </a:r>
            <a:r>
              <a:rPr lang="en-US" dirty="0"/>
              <a:t> </a:t>
            </a:r>
            <a:r>
              <a:rPr lang="en-US" dirty="0" err="1"/>
              <a:t>kalah</a:t>
            </a:r>
            <a:r>
              <a:rPr lang="en-US" dirty="0"/>
              <a:t> dan </a:t>
            </a:r>
            <a:r>
              <a:rPr lang="en-US" dirty="0" err="1"/>
              <a:t>menang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menghitung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poin</a:t>
            </a:r>
            <a:r>
              <a:rPr lang="en-US" dirty="0"/>
              <a:t> (Point) dan </a:t>
            </a:r>
            <a:r>
              <a:rPr lang="en-US" dirty="0" err="1"/>
              <a:t>kesehatan</a:t>
            </a:r>
            <a:r>
              <a:rPr lang="en-US" dirty="0"/>
              <a:t> (Health)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Fish, Oleh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menambahkan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menyimpan</a:t>
            </a:r>
            <a:r>
              <a:rPr lang="en-US" dirty="0"/>
              <a:t> </a:t>
            </a:r>
            <a:r>
              <a:rPr lang="en-US" dirty="0" err="1"/>
              <a:t>kedua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</a:t>
            </a:r>
            <a:r>
              <a:rPr lang="id-ID" dirty="0"/>
              <a:t> </a:t>
            </a:r>
            <a:r>
              <a:rPr lang="en-US" dirty="0" err="1"/>
              <a:t>Penambahan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langkah-langkah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  <a:endParaRPr lang="en-ID" dirty="0"/>
          </a:p>
          <a:p>
            <a:endParaRPr lang="id-ID" dirty="0"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8DE0A8-2106-4C94-9DF4-D9FDE0FEF85D}"/>
              </a:ext>
            </a:extLst>
          </p:cNvPr>
          <p:cNvSpPr/>
          <p:nvPr/>
        </p:nvSpPr>
        <p:spPr>
          <a:xfrm>
            <a:off x="703421" y="2038350"/>
            <a:ext cx="447817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Variables, </a:t>
            </a: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Make a Variable, Kotak dialog New Variable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ditampilkan</a:t>
            </a:r>
            <a:r>
              <a:rPr lang="en-US" dirty="0"/>
              <a:t>.</a:t>
            </a:r>
            <a:endParaRPr lang="id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/>
              <a:t>Beri </a:t>
            </a:r>
            <a:r>
              <a:rPr lang="en-US" dirty="0" err="1"/>
              <a:t>nama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nama</a:t>
            </a:r>
            <a:r>
              <a:rPr lang="en-US" dirty="0"/>
              <a:t> Point dan </a:t>
            </a:r>
            <a:r>
              <a:rPr lang="en-US" dirty="0" err="1"/>
              <a:t>pilih</a:t>
            </a:r>
            <a:r>
              <a:rPr lang="en-US" dirty="0"/>
              <a:t> For all sprites. </a:t>
            </a:r>
            <a:r>
              <a:rPr lang="en-US" dirty="0" err="1"/>
              <a:t>Pilihan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di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.</a:t>
            </a:r>
            <a:endParaRPr lang="id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OK</a:t>
            </a:r>
            <a:r>
              <a:rPr lang="id-ID" dirty="0"/>
              <a:t>.</a:t>
            </a:r>
            <a:endParaRPr lang="en-ID" dirty="0"/>
          </a:p>
          <a:p>
            <a:pPr marL="342900" lvl="0" indent="-342900">
              <a:buFont typeface="+mj-lt"/>
              <a:buAutoNum type="arabicParenR"/>
            </a:pPr>
            <a:endParaRPr lang="en-ID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C555C28-2848-471D-A709-2F45816EBB79}"/>
              </a:ext>
            </a:extLst>
          </p:cNvPr>
          <p:cNvGrpSpPr/>
          <p:nvPr/>
        </p:nvGrpSpPr>
        <p:grpSpPr>
          <a:xfrm>
            <a:off x="5029200" y="2204640"/>
            <a:ext cx="3089447" cy="2243119"/>
            <a:chOff x="4967596" y="2272982"/>
            <a:chExt cx="3089447" cy="224311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5A7223E-A3E5-4AA8-A559-BDF573137C15}"/>
                </a:ext>
              </a:extLst>
            </p:cNvPr>
            <p:cNvGrpSpPr/>
            <p:nvPr/>
          </p:nvGrpSpPr>
          <p:grpSpPr>
            <a:xfrm>
              <a:off x="4967596" y="2316015"/>
              <a:ext cx="3089447" cy="2200086"/>
              <a:chOff x="4683637" y="2398103"/>
              <a:chExt cx="3089447" cy="2200086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5432CD2-C549-45ED-A87C-EE6CACE83646}"/>
                  </a:ext>
                </a:extLst>
              </p:cNvPr>
              <p:cNvSpPr txBox="1"/>
              <p:nvPr/>
            </p:nvSpPr>
            <p:spPr>
              <a:xfrm rot="16200000">
                <a:off x="6618076" y="3240542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FC4897D-F1EC-482D-8442-1C7CC5CBF307}"/>
                  </a:ext>
                </a:extLst>
              </p:cNvPr>
              <p:cNvSpPr txBox="1"/>
              <p:nvPr/>
            </p:nvSpPr>
            <p:spPr>
              <a:xfrm>
                <a:off x="4683637" y="4275024"/>
                <a:ext cx="308944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Menambahkan variabel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D67DA5B-582A-4D2E-99B4-35942747A2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166" y="2272982"/>
              <a:ext cx="2464308" cy="19741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596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D808F5-F886-4447-A22C-D0FEBAA68ACD}"/>
              </a:ext>
            </a:extLst>
          </p:cNvPr>
          <p:cNvSpPr txBox="1"/>
          <p:nvPr/>
        </p:nvSpPr>
        <p:spPr>
          <a:xfrm>
            <a:off x="457200" y="361950"/>
            <a:ext cx="374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Menambahkan Variabel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209AE1D-38D3-48F9-B726-2FE54E9E92FD}"/>
              </a:ext>
            </a:extLst>
          </p:cNvPr>
          <p:cNvSpPr/>
          <p:nvPr/>
        </p:nvSpPr>
        <p:spPr>
          <a:xfrm>
            <a:off x="457200" y="761136"/>
            <a:ext cx="8001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4"/>
            </a:pP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kedua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Health </a:t>
            </a:r>
            <a:r>
              <a:rPr lang="en-US" dirty="0" err="1"/>
              <a:t>Kedua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tampak</a:t>
            </a:r>
            <a:r>
              <a:rPr lang="en-US" dirty="0"/>
              <a:t> di </a:t>
            </a:r>
            <a:r>
              <a:rPr lang="en-US" dirty="0" err="1"/>
              <a:t>blok</a:t>
            </a:r>
            <a:r>
              <a:rPr lang="en-US" dirty="0"/>
              <a:t> Variables </a:t>
            </a:r>
            <a:r>
              <a:rPr lang="en-US" dirty="0" err="1"/>
              <a:t>seperti</a:t>
            </a:r>
            <a:r>
              <a:rPr lang="en-US" dirty="0"/>
              <a:t> pada</a:t>
            </a:r>
            <a:r>
              <a:rPr lang="id-ID" dirty="0"/>
              <a:t> gambar di bawah ini</a:t>
            </a:r>
            <a:r>
              <a:rPr lang="en-US" dirty="0"/>
              <a:t>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variabel</a:t>
            </a:r>
            <a:r>
              <a:rPr lang="en-US" dirty="0"/>
              <a:t> juga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ditampilkan</a:t>
            </a:r>
            <a:r>
              <a:rPr lang="en-US" dirty="0"/>
              <a:t> di stage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0.</a:t>
            </a:r>
            <a:endParaRPr lang="en-ID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FADB889-BAEC-4F56-A085-98B3FD3A6123}"/>
              </a:ext>
            </a:extLst>
          </p:cNvPr>
          <p:cNvGrpSpPr/>
          <p:nvPr/>
        </p:nvGrpSpPr>
        <p:grpSpPr>
          <a:xfrm>
            <a:off x="2029996" y="1686171"/>
            <a:ext cx="5084008" cy="2925539"/>
            <a:chOff x="2261005" y="1772184"/>
            <a:chExt cx="5084008" cy="292553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5969292-37C6-4E83-B98F-88F9DAD40389}"/>
                </a:ext>
              </a:extLst>
            </p:cNvPr>
            <p:cNvGrpSpPr/>
            <p:nvPr/>
          </p:nvGrpSpPr>
          <p:grpSpPr>
            <a:xfrm>
              <a:off x="2919985" y="2419350"/>
              <a:ext cx="4425028" cy="2278373"/>
              <a:chOff x="2726822" y="2398103"/>
              <a:chExt cx="4425028" cy="2278373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61005F7-CE47-4226-B48E-626D7F372339}"/>
                  </a:ext>
                </a:extLst>
              </p:cNvPr>
              <p:cNvSpPr txBox="1"/>
              <p:nvPr/>
            </p:nvSpPr>
            <p:spPr>
              <a:xfrm rot="16200000">
                <a:off x="6063190" y="3240542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C9E077E-831B-4978-BA54-35C9F95A801D}"/>
                  </a:ext>
                </a:extLst>
              </p:cNvPr>
              <p:cNvSpPr txBox="1"/>
              <p:nvPr/>
            </p:nvSpPr>
            <p:spPr>
              <a:xfrm>
                <a:off x="2726822" y="4353311"/>
                <a:ext cx="351982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Menambahkan variabel ke blok kode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AF426A7-BA5E-4C12-AE9B-6FF5D58DE9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1005" y="1772184"/>
              <a:ext cx="4837787" cy="25782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890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dan Strawberry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E0D777-6EA9-4B94-946F-89141B9C7AC0}"/>
              </a:ext>
            </a:extLst>
          </p:cNvPr>
          <p:cNvSpPr/>
          <p:nvPr/>
        </p:nvSpPr>
        <p:spPr>
          <a:xfrm>
            <a:off x="730984" y="731282"/>
            <a:ext cx="791912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i="1" dirty="0"/>
              <a:t>game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i="1" dirty="0"/>
              <a:t>sprite</a:t>
            </a:r>
            <a:r>
              <a:rPr lang="en-US" dirty="0"/>
              <a:t> Apple dan Strawberry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makanan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dikejar</a:t>
            </a:r>
            <a:r>
              <a:rPr lang="en-US" dirty="0"/>
              <a:t> oleh </a:t>
            </a:r>
            <a:r>
              <a:rPr lang="en-US" i="1" dirty="0"/>
              <a:t>sprite</a:t>
            </a:r>
            <a:r>
              <a:rPr lang="en-US" dirty="0"/>
              <a:t> Fish. Jika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saling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, </a:t>
            </a:r>
            <a:r>
              <a:rPr lang="en-US" dirty="0" err="1"/>
              <a:t>poin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pemain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bertambah</a:t>
            </a:r>
            <a:r>
              <a:rPr lang="en-US" dirty="0"/>
              <a:t>.</a:t>
            </a:r>
            <a:r>
              <a:rPr lang="id-ID" dirty="0"/>
              <a:t> </a:t>
            </a:r>
            <a:r>
              <a:rPr lang="en-US" i="1" dirty="0"/>
              <a:t>Sprite</a:t>
            </a:r>
            <a:r>
              <a:rPr lang="en-US" dirty="0"/>
              <a:t> Apple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menambah</a:t>
            </a:r>
            <a:r>
              <a:rPr lang="en-US" dirty="0"/>
              <a:t> </a:t>
            </a:r>
            <a:r>
              <a:rPr lang="en-US" dirty="0" err="1"/>
              <a:t>poin</a:t>
            </a:r>
            <a:r>
              <a:rPr lang="en-US" dirty="0"/>
              <a:t> 15, </a:t>
            </a:r>
            <a:r>
              <a:rPr lang="en-US" dirty="0" err="1"/>
              <a:t>sedangkan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Strawberry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menambah</a:t>
            </a:r>
            <a:r>
              <a:rPr lang="en-US" dirty="0"/>
              <a:t> </a:t>
            </a:r>
            <a:r>
              <a:rPr lang="en-US" dirty="0" err="1"/>
              <a:t>poin</a:t>
            </a:r>
            <a:r>
              <a:rPr lang="en-US" dirty="0"/>
              <a:t> 10. Jika </a:t>
            </a:r>
            <a:r>
              <a:rPr lang="en-US" dirty="0" err="1"/>
              <a:t>poin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100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, </a:t>
            </a:r>
            <a:r>
              <a:rPr lang="en-US" dirty="0" err="1"/>
              <a:t>pemain</a:t>
            </a:r>
            <a:r>
              <a:rPr lang="en-US" dirty="0"/>
              <a:t> </a:t>
            </a:r>
            <a:r>
              <a:rPr lang="en-US" dirty="0" err="1"/>
              <a:t>dinyatakan</a:t>
            </a:r>
            <a:r>
              <a:rPr lang="en-US" dirty="0"/>
              <a:t> </a:t>
            </a:r>
            <a:r>
              <a:rPr lang="en-US" dirty="0" err="1"/>
              <a:t>menang</a:t>
            </a:r>
            <a:r>
              <a:rPr lang="id-ID" dirty="0"/>
              <a:t>.</a:t>
            </a:r>
            <a:r>
              <a:rPr lang="en-US" dirty="0"/>
              <a:t> </a:t>
            </a:r>
            <a:r>
              <a:rPr lang="en-US" dirty="0" err="1"/>
              <a:t>Kedua</a:t>
            </a:r>
            <a:r>
              <a:rPr lang="en-US" dirty="0"/>
              <a:t> sprite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muncul</a:t>
            </a:r>
            <a:r>
              <a:rPr lang="en-US" dirty="0"/>
              <a:t> dan </a:t>
            </a:r>
            <a:r>
              <a:rPr lang="en-US" dirty="0" err="1"/>
              <a:t>bergerak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acak</a:t>
            </a:r>
            <a:r>
              <a:rPr lang="en-US" dirty="0"/>
              <a:t>. </a:t>
            </a:r>
            <a:r>
              <a:rPr lang="en-US" dirty="0" err="1"/>
              <a:t>Penambahan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mengatur</a:t>
            </a:r>
            <a:r>
              <a:rPr lang="en-US" dirty="0"/>
              <a:t> </a:t>
            </a:r>
            <a:r>
              <a:rPr lang="en-US" dirty="0" err="1"/>
              <a:t>perilaku</a:t>
            </a:r>
            <a:r>
              <a:rPr lang="en-US" dirty="0"/>
              <a:t> </a:t>
            </a:r>
            <a:r>
              <a:rPr lang="en-US" dirty="0" err="1"/>
              <a:t>kedua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  <a:endParaRPr lang="en-ID" dirty="0"/>
          </a:p>
          <a:p>
            <a:endParaRPr lang="id-ID" dirty="0"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8DE0A8-2106-4C94-9DF4-D9FDE0FEF85D}"/>
              </a:ext>
            </a:extLst>
          </p:cNvPr>
          <p:cNvSpPr/>
          <p:nvPr/>
        </p:nvSpPr>
        <p:spPr>
          <a:xfrm>
            <a:off x="730983" y="2571750"/>
            <a:ext cx="79191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Pilihlah</a:t>
            </a:r>
            <a:r>
              <a:rPr lang="en-US" dirty="0"/>
              <a:t> sprite Apple di </a:t>
            </a:r>
            <a:r>
              <a:rPr lang="en-US" i="1" dirty="0"/>
              <a:t>sprite pane</a:t>
            </a:r>
            <a:r>
              <a:rPr lang="en-US" dirty="0"/>
              <a:t>.</a:t>
            </a:r>
            <a:endParaRPr lang="id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Events,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when [</a:t>
            </a:r>
            <a:r>
              <a:rPr lang="en-US" dirty="0" err="1"/>
              <a:t>tombol</a:t>
            </a:r>
            <a:r>
              <a:rPr lang="en-US" dirty="0"/>
              <a:t> Go] clicked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script area</a:t>
            </a:r>
            <a:r>
              <a:rPr lang="en-US" dirty="0"/>
              <a:t>.</a:t>
            </a:r>
            <a:endParaRPr lang="id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Looks,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switch backdrop to [Underwater 1]. </a:t>
            </a:r>
            <a:r>
              <a:rPr lang="en-US" dirty="0" err="1"/>
              <a:t>Ganti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[Underwater 2]. Blok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mengganti</a:t>
            </a:r>
            <a:r>
              <a:rPr lang="en-US" dirty="0"/>
              <a:t> </a:t>
            </a:r>
            <a:r>
              <a:rPr lang="en-US" i="1" dirty="0"/>
              <a:t>backdrop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[Underwater 2],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i="1" dirty="0"/>
              <a:t>backdrop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bermain</a:t>
            </a:r>
            <a:r>
              <a:rPr lang="en-US" dirty="0"/>
              <a:t>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717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dan Strawberry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457200" y="731282"/>
            <a:ext cx="52380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 startAt="4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Motion,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go to [random position].</a:t>
            </a:r>
            <a:endParaRPr lang="id-ID" dirty="0"/>
          </a:p>
          <a:p>
            <a:pPr marL="342900" lvl="0" indent="-342900">
              <a:buFont typeface="+mj-lt"/>
              <a:buAutoNum type="arabicParenR" startAt="4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Variables,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set </a:t>
            </a:r>
            <a:r>
              <a:rPr lang="id-ID" dirty="0"/>
              <a:t>[</a:t>
            </a:r>
            <a:r>
              <a:rPr lang="en-US" dirty="0"/>
              <a:t>Health] to 0. </a:t>
            </a:r>
            <a:r>
              <a:rPr lang="en-US" dirty="0" err="1"/>
              <a:t>Ganti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Health </a:t>
            </a:r>
            <a:r>
              <a:rPr lang="en-US" dirty="0" err="1"/>
              <a:t>menjadi</a:t>
            </a:r>
            <a:r>
              <a:rPr lang="en-US" dirty="0"/>
              <a:t> Point Blok </a:t>
            </a:r>
            <a:r>
              <a:rPr lang="en-US" dirty="0" err="1"/>
              <a:t>kode</a:t>
            </a:r>
            <a:r>
              <a:rPr lang="en-US" dirty="0"/>
              <a:t> di </a:t>
            </a:r>
            <a:r>
              <a:rPr lang="en-US" i="1" dirty="0"/>
              <a:t>script area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tampak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id-ID" dirty="0"/>
              <a:t>pada gambar disamping</a:t>
            </a:r>
            <a:r>
              <a:rPr lang="en-US" dirty="0"/>
              <a:t>.</a:t>
            </a:r>
            <a:endParaRPr lang="id-ID" dirty="0"/>
          </a:p>
          <a:p>
            <a:pPr marL="342900" lvl="0" indent="-342900">
              <a:buFont typeface="+mj-lt"/>
              <a:buAutoNum type="arabicParenR" startAt="4"/>
            </a:pPr>
            <a:r>
              <a:rPr lang="en-US" dirty="0"/>
              <a:t>Setelah </a:t>
            </a:r>
            <a:r>
              <a:rPr lang="en-US" dirty="0" err="1"/>
              <a:t>mengatur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awal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mengatur</a:t>
            </a:r>
            <a:r>
              <a:rPr lang="en-US" dirty="0"/>
              <a:t> </a:t>
            </a:r>
            <a:r>
              <a:rPr lang="en-US" dirty="0" err="1"/>
              <a:t>gerakan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</a:t>
            </a:r>
            <a:r>
              <a:rPr lang="id-ID" dirty="0"/>
              <a:t>.</a:t>
            </a:r>
          </a:p>
          <a:p>
            <a:pPr marL="342900" lvl="0" indent="-342900">
              <a:buFont typeface="+mj-lt"/>
              <a:buAutoNum type="arabicParenR" startAt="4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Control,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Forever.</a:t>
            </a:r>
            <a:endParaRPr lang="id-ID" dirty="0"/>
          </a:p>
          <a:p>
            <a:pPr marL="342900" lvl="0" indent="-342900">
              <a:buFont typeface="+mj-lt"/>
              <a:buAutoNum type="arabicParenR" startAt="4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Motion,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glide [1] secs to [random position]. Blok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bertujuan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mengatur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 agar </a:t>
            </a:r>
            <a:r>
              <a:rPr lang="en-US" dirty="0" err="1"/>
              <a:t>bergerak</a:t>
            </a:r>
            <a:r>
              <a:rPr lang="en-US" dirty="0"/>
              <a:t> </a:t>
            </a:r>
            <a:r>
              <a:rPr lang="en-US" dirty="0" err="1"/>
              <a:t>terus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posisi</a:t>
            </a:r>
            <a:r>
              <a:rPr lang="en-US" dirty="0"/>
              <a:t> </a:t>
            </a:r>
            <a:r>
              <a:rPr lang="en-US" dirty="0" err="1"/>
              <a:t>acak</a:t>
            </a:r>
            <a:r>
              <a:rPr lang="en-US" dirty="0"/>
              <a:t>.</a:t>
            </a:r>
            <a:endParaRPr lang="en-ID" dirty="0"/>
          </a:p>
          <a:p>
            <a:pPr marL="342900" lvl="0" indent="-342900">
              <a:buFont typeface="+mj-lt"/>
              <a:buAutoNum type="arabicParenR" startAt="4"/>
            </a:pPr>
            <a:endParaRPr lang="en-ID" dirty="0"/>
          </a:p>
          <a:p>
            <a:pPr marL="342900" indent="-342900">
              <a:buFont typeface="+mj-lt"/>
              <a:buAutoNum type="arabicParenR" startAt="4"/>
            </a:pP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C5FAD01-580D-4142-98DF-3ACDFD441710}"/>
              </a:ext>
            </a:extLst>
          </p:cNvPr>
          <p:cNvGrpSpPr/>
          <p:nvPr/>
        </p:nvGrpSpPr>
        <p:grpSpPr>
          <a:xfrm>
            <a:off x="5729969" y="1125864"/>
            <a:ext cx="3397466" cy="3056255"/>
            <a:chOff x="5791200" y="1047750"/>
            <a:chExt cx="3397466" cy="305625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AE5FC72-D8B7-4E32-BA71-B1EDC2183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1200" y="1047750"/>
              <a:ext cx="3089447" cy="2337774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C295F0F-9AC4-4622-B17A-DCE2A01F1436}"/>
                </a:ext>
              </a:extLst>
            </p:cNvPr>
            <p:cNvGrpSpPr/>
            <p:nvPr/>
          </p:nvGrpSpPr>
          <p:grpSpPr>
            <a:xfrm>
              <a:off x="6096121" y="3302958"/>
              <a:ext cx="3092545" cy="801047"/>
              <a:chOff x="6101189" y="4023350"/>
              <a:chExt cx="3092545" cy="801047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4D6BA2A-CFBC-4EFA-811D-D142185F9A09}"/>
                  </a:ext>
                </a:extLst>
              </p:cNvPr>
              <p:cNvSpPr txBox="1"/>
              <p:nvPr/>
            </p:nvSpPr>
            <p:spPr>
              <a:xfrm>
                <a:off x="7262635" y="4023350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3093957-D15D-406F-966E-2D4500FAE098}"/>
                  </a:ext>
                </a:extLst>
              </p:cNvPr>
              <p:cNvSpPr txBox="1"/>
              <p:nvPr/>
            </p:nvSpPr>
            <p:spPr>
              <a:xfrm>
                <a:off x="6101189" y="4270399"/>
                <a:ext cx="247960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Blok kode yang ditambahkan ke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script area</a:t>
                </a:r>
                <a:r>
                  <a:rPr lang="en-US" sz="1500" b="1" i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970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dan Strawberry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457200" y="731282"/>
            <a:ext cx="4572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 startAt="9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Control,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if - then.</a:t>
            </a:r>
            <a:endParaRPr lang="en-ID" dirty="0"/>
          </a:p>
          <a:p>
            <a:pPr marL="342900" lvl="0" indent="-342900">
              <a:buFont typeface="+mj-lt"/>
              <a:buAutoNum type="arabicParenR" startAt="9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Sensing,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touching [mouse- pointer]</a:t>
            </a:r>
            <a:r>
              <a:rPr lang="id-ID" dirty="0"/>
              <a:t>?</a:t>
            </a:r>
            <a:r>
              <a:rPr lang="en-US" dirty="0"/>
              <a:t> di parameter </a:t>
            </a:r>
            <a:r>
              <a:rPr lang="en-US" dirty="0" err="1"/>
              <a:t>blok</a:t>
            </a:r>
            <a:r>
              <a:rPr lang="en-US" dirty="0"/>
              <a:t> if - then. </a:t>
            </a:r>
            <a:r>
              <a:rPr lang="en-US" dirty="0" err="1"/>
              <a:t>Ganti</a:t>
            </a:r>
            <a:r>
              <a:rPr lang="en-US" dirty="0"/>
              <a:t> [mouse-pointer] </a:t>
            </a:r>
            <a:r>
              <a:rPr lang="en-US" dirty="0" err="1"/>
              <a:t>menjadi</a:t>
            </a:r>
            <a:r>
              <a:rPr lang="en-US" dirty="0"/>
              <a:t> [Fish]</a:t>
            </a:r>
            <a:r>
              <a:rPr lang="id-ID" dirty="0"/>
              <a:t>, seperti pada gambar disamping. </a:t>
            </a:r>
            <a:r>
              <a:rPr lang="en-US" dirty="0"/>
              <a:t> </a:t>
            </a:r>
            <a:endParaRPr lang="id-ID" dirty="0"/>
          </a:p>
          <a:p>
            <a:pPr marL="342900" lvl="0" indent="-342900">
              <a:buFont typeface="+mj-lt"/>
              <a:buAutoNum type="arabicParenR" startAt="9"/>
            </a:pPr>
            <a:r>
              <a:rPr lang="en-US" dirty="0"/>
              <a:t>Di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if touching [Fish]? then, 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Sound,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play sound [Chomp] until done.</a:t>
            </a:r>
            <a:endParaRPr lang="en-ID" dirty="0"/>
          </a:p>
          <a:p>
            <a:pPr marL="342900" lvl="0" indent="-342900">
              <a:buFont typeface="+mj-lt"/>
              <a:buAutoNum type="arabicParenR" startAt="9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Motion,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go to [random position].</a:t>
            </a:r>
            <a:endParaRPr lang="en-ID" dirty="0"/>
          </a:p>
          <a:p>
            <a:pPr marL="342900" indent="-342900">
              <a:buFont typeface="+mj-lt"/>
              <a:buAutoNum type="arabicParenR" startAt="9"/>
            </a:pP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F06B73D-5E74-4AD2-B8F9-706555301895}"/>
              </a:ext>
            </a:extLst>
          </p:cNvPr>
          <p:cNvGrpSpPr/>
          <p:nvPr/>
        </p:nvGrpSpPr>
        <p:grpSpPr>
          <a:xfrm>
            <a:off x="5257800" y="625139"/>
            <a:ext cx="2849213" cy="3893221"/>
            <a:chOff x="5468779" y="636655"/>
            <a:chExt cx="2849213" cy="389322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C295F0F-9AC4-4622-B17A-DCE2A01F1436}"/>
                </a:ext>
              </a:extLst>
            </p:cNvPr>
            <p:cNvGrpSpPr/>
            <p:nvPr/>
          </p:nvGrpSpPr>
          <p:grpSpPr>
            <a:xfrm>
              <a:off x="5468779" y="2086537"/>
              <a:ext cx="2822775" cy="2443339"/>
              <a:chOff x="5854968" y="2070604"/>
              <a:chExt cx="2822775" cy="244333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4D6BA2A-CFBC-4EFA-811D-D142185F9A09}"/>
                  </a:ext>
                </a:extLst>
              </p:cNvPr>
              <p:cNvSpPr txBox="1"/>
              <p:nvPr/>
            </p:nvSpPr>
            <p:spPr>
              <a:xfrm rot="16200000">
                <a:off x="5012529" y="2913043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3093957-D15D-406F-966E-2D4500FAE098}"/>
                  </a:ext>
                </a:extLst>
              </p:cNvPr>
              <p:cNvSpPr txBox="1"/>
              <p:nvPr/>
            </p:nvSpPr>
            <p:spPr>
              <a:xfrm>
                <a:off x="6198140" y="3959945"/>
                <a:ext cx="247960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Blok kode yang sudah ditambahkan ke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script area</a:t>
                </a:r>
                <a:r>
                  <a:rPr lang="en-US" sz="1500" b="1" i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C7D6B73-C26A-4549-B48A-769DDB1D7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00" y="636655"/>
              <a:ext cx="2602992" cy="33809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555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dan Strawberry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457199" y="731282"/>
            <a:ext cx="447817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3"/>
            </a:pPr>
            <a:r>
              <a:rPr lang="en-US" dirty="0"/>
              <a:t>Pada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Variables, </a:t>
            </a:r>
            <a:r>
              <a:rPr lang="en-US" dirty="0" err="1"/>
              <a:t>tambahkan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change [Health] by 0. </a:t>
            </a:r>
            <a:r>
              <a:rPr lang="en-US" dirty="0" err="1"/>
              <a:t>Ganti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change [Point] by 15. Blok </a:t>
            </a:r>
            <a:r>
              <a:rPr lang="en-US" dirty="0" err="1"/>
              <a:t>kode</a:t>
            </a:r>
            <a:r>
              <a:rPr lang="en-US" dirty="0"/>
              <a:t> di </a:t>
            </a:r>
            <a:r>
              <a:rPr lang="en-US" i="1" dirty="0"/>
              <a:t>script area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tampak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g</a:t>
            </a:r>
            <a:r>
              <a:rPr lang="id-ID" dirty="0"/>
              <a:t>ambar di</a:t>
            </a:r>
            <a:r>
              <a:rPr lang="en-US" dirty="0"/>
              <a:t> </a:t>
            </a:r>
            <a:r>
              <a:rPr lang="id-ID" dirty="0"/>
              <a:t>samping.</a:t>
            </a:r>
          </a:p>
          <a:p>
            <a:pPr marL="342900" indent="-342900">
              <a:buFont typeface="+mj-lt"/>
              <a:buAutoNum type="arabicParenR" startAt="13"/>
            </a:pPr>
            <a:endParaRPr lang="en-ID" dirty="0"/>
          </a:p>
          <a:p>
            <a:pPr marL="342900" indent="-342900">
              <a:buFont typeface="+mj-lt"/>
              <a:buAutoNum type="arabicParenR" startAt="13"/>
            </a:pPr>
            <a:endParaRPr lang="id-ID" dirty="0">
              <a:latin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E885A13-8B90-4927-AF10-5DD1F128F677}"/>
              </a:ext>
            </a:extLst>
          </p:cNvPr>
          <p:cNvGrpSpPr/>
          <p:nvPr/>
        </p:nvGrpSpPr>
        <p:grpSpPr>
          <a:xfrm>
            <a:off x="3727690" y="495940"/>
            <a:ext cx="4574981" cy="4151619"/>
            <a:chOff x="3727690" y="495940"/>
            <a:chExt cx="4574981" cy="415161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C295F0F-9AC4-4622-B17A-DCE2A01F1436}"/>
                </a:ext>
              </a:extLst>
            </p:cNvPr>
            <p:cNvGrpSpPr/>
            <p:nvPr/>
          </p:nvGrpSpPr>
          <p:grpSpPr>
            <a:xfrm>
              <a:off x="3727690" y="2696502"/>
              <a:ext cx="4574981" cy="1931099"/>
              <a:chOff x="8266072" y="1122763"/>
              <a:chExt cx="4574981" cy="193109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4D6BA2A-CFBC-4EFA-811D-D142185F9A09}"/>
                  </a:ext>
                </a:extLst>
              </p:cNvPr>
              <p:cNvSpPr txBox="1"/>
              <p:nvPr/>
            </p:nvSpPr>
            <p:spPr>
              <a:xfrm rot="16200000">
                <a:off x="11752393" y="1965202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3093957-D15D-406F-966E-2D4500FAE098}"/>
                  </a:ext>
                </a:extLst>
              </p:cNvPr>
              <p:cNvSpPr txBox="1"/>
              <p:nvPr/>
            </p:nvSpPr>
            <p:spPr>
              <a:xfrm>
                <a:off x="8266072" y="2258567"/>
                <a:ext cx="1788280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id-ID" sz="1500" b="1" dirty="0">
                    <a:latin typeface="Calibri" panose="020F0502020204030204" pitchFamily="34" charset="0"/>
                  </a:rPr>
                  <a:t>Blok kode yang sudah ditambahkan ke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script area</a:t>
                </a:r>
                <a:r>
                  <a:rPr lang="en-US" sz="1500" b="1" i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E772CEA-279B-43C5-B2C2-CBBD24D3BA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400" y="495940"/>
              <a:ext cx="2570050" cy="4151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673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FE05E55C-F610-49CC-9A81-5BF5E1FC79BD}"/>
              </a:ext>
            </a:extLst>
          </p:cNvPr>
          <p:cNvSpPr/>
          <p:nvPr/>
        </p:nvSpPr>
        <p:spPr>
          <a:xfrm>
            <a:off x="432252" y="819150"/>
            <a:ext cx="84831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Scratch </a:t>
            </a:r>
            <a:r>
              <a:rPr lang="en-US" dirty="0" err="1"/>
              <a:t>merupakan</a:t>
            </a:r>
            <a:r>
              <a:rPr lang="en-US" dirty="0"/>
              <a:t> salah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aplikasi</a:t>
            </a:r>
            <a:r>
              <a:rPr lang="en-US" dirty="0"/>
              <a:t> </a:t>
            </a:r>
            <a:r>
              <a:rPr lang="en-US" dirty="0" err="1"/>
              <a:t>pemrograman</a:t>
            </a:r>
            <a:r>
              <a:rPr lang="en-US" dirty="0"/>
              <a:t> visual </a:t>
            </a:r>
            <a:r>
              <a:rPr lang="en-US" dirty="0" err="1"/>
              <a:t>terbaik</a:t>
            </a:r>
            <a:r>
              <a:rPr lang="en-US" dirty="0"/>
              <a:t> yang </a:t>
            </a:r>
            <a:r>
              <a:rPr lang="en-US" dirty="0" err="1"/>
              <a:t>awalnya</a:t>
            </a:r>
            <a:r>
              <a:rPr lang="en-US" dirty="0"/>
              <a:t> </a:t>
            </a:r>
            <a:r>
              <a:rPr lang="en-US" dirty="0" err="1"/>
              <a:t>dikembangkan</a:t>
            </a:r>
            <a:r>
              <a:rPr lang="en-US" dirty="0"/>
              <a:t> oleh MIT (</a:t>
            </a:r>
            <a:r>
              <a:rPr lang="en-US" i="1" dirty="0"/>
              <a:t>Massachusetts Institute of Technology</a:t>
            </a:r>
            <a:r>
              <a:rPr lang="en-US" dirty="0"/>
              <a:t>).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aplikasi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dikembangkan</a:t>
            </a:r>
            <a:r>
              <a:rPr lang="en-US" dirty="0"/>
              <a:t> </a:t>
            </a:r>
            <a:r>
              <a:rPr lang="en-US" dirty="0" err="1"/>
              <a:t>bersama</a:t>
            </a:r>
            <a:r>
              <a:rPr lang="en-US" dirty="0"/>
              <a:t> oleh Google</a:t>
            </a:r>
            <a:r>
              <a:rPr lang="id-ID" dirty="0"/>
              <a:t> </a:t>
            </a:r>
            <a:r>
              <a:rPr lang="en-US" dirty="0"/>
              <a:t>dan </a:t>
            </a:r>
            <a:r>
              <a:rPr lang="en-US" dirty="0" err="1"/>
              <a:t>tim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MIT. </a:t>
            </a:r>
            <a:endParaRPr lang="en-ID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ID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508710" y="1755011"/>
            <a:ext cx="6126580" cy="2742326"/>
            <a:chOff x="1508710" y="1861726"/>
            <a:chExt cx="6126580" cy="274232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C6C7C33-77C8-4987-9005-1DDF1529DB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2199" y="1861726"/>
              <a:ext cx="4549889" cy="241816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AD463A8-5718-4C98-9A71-3C9EB9A484B5}"/>
                </a:ext>
              </a:extLst>
            </p:cNvPr>
            <p:cNvSpPr txBox="1"/>
            <p:nvPr/>
          </p:nvSpPr>
          <p:spPr>
            <a:xfrm>
              <a:off x="1508710" y="4280887"/>
              <a:ext cx="612658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dirty="0">
                  <a:latin typeface="Calibri" panose="020F0502020204030204" pitchFamily="34" charset="0"/>
                </a:rPr>
                <a:t>Tampilan Scratch versi </a:t>
              </a:r>
              <a:r>
                <a:rPr lang="id-ID" sz="1500" b="1" i="1" dirty="0">
                  <a:latin typeface="Calibri" panose="020F0502020204030204" pitchFamily="34" charset="0"/>
                </a:rPr>
                <a:t>online. </a:t>
              </a:r>
              <a:r>
                <a:rPr lang="id-ID" sz="1500" b="1" dirty="0">
                  <a:latin typeface="Calibri" panose="020F0502020204030204" pitchFamily="34" charset="0"/>
                </a:rPr>
                <a:t>Untuk memulai program, klik Start Creating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D2814E1-826E-4CE8-91D8-228CDE57EA87}"/>
                </a:ext>
              </a:extLst>
            </p:cNvPr>
            <p:cNvSpPr txBox="1"/>
            <p:nvPr/>
          </p:nvSpPr>
          <p:spPr>
            <a:xfrm rot="16200000">
              <a:off x="6061918" y="3128975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0DE909D-6CB6-827F-BDD0-EE9EF67E8F0F}"/>
              </a:ext>
            </a:extLst>
          </p:cNvPr>
          <p:cNvGrpSpPr/>
          <p:nvPr/>
        </p:nvGrpSpPr>
        <p:grpSpPr>
          <a:xfrm>
            <a:off x="353104" y="209550"/>
            <a:ext cx="6657396" cy="461665"/>
            <a:chOff x="228600" y="1086758"/>
            <a:chExt cx="5472449" cy="46166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F998AAB-7E22-2467-DE1C-0AF7CF0B33F3}"/>
                </a:ext>
              </a:extLst>
            </p:cNvPr>
            <p:cNvSpPr/>
            <p:nvPr/>
          </p:nvSpPr>
          <p:spPr>
            <a:xfrm>
              <a:off x="252684" y="1086758"/>
              <a:ext cx="54483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Mengunduh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(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download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)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dan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Menginstal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Scratch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B084741-76E0-D17B-3817-E0386129820B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540973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275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dan Strawberry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457200" y="731282"/>
            <a:ext cx="4267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4"/>
            </a:pPr>
            <a:r>
              <a:rPr lang="id-ID" dirty="0"/>
              <a:t>Untuk mengatur apa yang terjadi jika Point telah mencapai 100 atau lebih, kita akan menambahkan blok program if-then pada blok Control. Selanjutnya, pada blok Operators, tambahkan blok lebih besar (&gt;) dari dan tempatkan sebagai kondisi di blok if – then, seperti pada gambar di samping. </a:t>
            </a:r>
          </a:p>
          <a:p>
            <a:pPr marL="342900" indent="-342900">
              <a:buFont typeface="+mj-lt"/>
              <a:buAutoNum type="arabicParenR" startAt="14"/>
            </a:pPr>
            <a:r>
              <a:rPr lang="id-ID" dirty="0"/>
              <a:t>Pada bagian blok Variables, tambahkan blok Point ke dalam blok Operator lebih besar dan ganti 50 menjadi 99.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522167-CD26-4821-A054-6DB37DA47527}"/>
              </a:ext>
            </a:extLst>
          </p:cNvPr>
          <p:cNvGrpSpPr/>
          <p:nvPr/>
        </p:nvGrpSpPr>
        <p:grpSpPr>
          <a:xfrm>
            <a:off x="5105400" y="731282"/>
            <a:ext cx="2933428" cy="3918990"/>
            <a:chOff x="5374058" y="540315"/>
            <a:chExt cx="2933428" cy="391899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A534A11-3338-4298-AD21-061F0A3B56E1}"/>
                </a:ext>
              </a:extLst>
            </p:cNvPr>
            <p:cNvGrpSpPr/>
            <p:nvPr/>
          </p:nvGrpSpPr>
          <p:grpSpPr>
            <a:xfrm>
              <a:off x="5374058" y="1935731"/>
              <a:ext cx="2933428" cy="2523574"/>
              <a:chOff x="5971226" y="2009837"/>
              <a:chExt cx="2933428" cy="2523574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67274A1-6DA1-444C-926D-5733148DCFCD}"/>
                  </a:ext>
                </a:extLst>
              </p:cNvPr>
              <p:cNvSpPr txBox="1"/>
              <p:nvPr/>
            </p:nvSpPr>
            <p:spPr>
              <a:xfrm rot="16200000">
                <a:off x="5407217" y="2852276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2CD38E6-688E-4B4F-99BB-B0222FDE3412}"/>
                  </a:ext>
                </a:extLst>
              </p:cNvPr>
              <p:cNvSpPr txBox="1"/>
              <p:nvPr/>
            </p:nvSpPr>
            <p:spPr>
              <a:xfrm>
                <a:off x="5971226" y="3979413"/>
                <a:ext cx="293342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Menambahkan blok operator di dalam blok kondisi If-then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3A20412-E276-4AF8-873C-0B6244D4D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8709" y="540315"/>
              <a:ext cx="1884127" cy="33649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805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dan Strawberry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457200" y="731282"/>
            <a:ext cx="4114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6"/>
            </a:pPr>
            <a:r>
              <a:rPr lang="id-ID" dirty="0"/>
              <a:t>Pada bagian blok Looks, tambahkan blok switch backdropto [Underwater 3].</a:t>
            </a:r>
          </a:p>
          <a:p>
            <a:pPr marL="342900" indent="-342900">
              <a:buFont typeface="+mj-lt"/>
              <a:buAutoNum type="arabicParenR" startAt="16"/>
            </a:pPr>
            <a:r>
              <a:rPr lang="id-ID" dirty="0"/>
              <a:t>Pada bagian blok Control, tambahkan blok stop [all]. Blok kode akan tampak seperti pada gambar di samping.</a:t>
            </a:r>
          </a:p>
          <a:p>
            <a:pPr marL="342900" indent="-342900">
              <a:buFont typeface="+mj-lt"/>
              <a:buAutoNum type="arabicParenR" startAt="16"/>
            </a:pPr>
            <a:endParaRPr lang="id-ID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5ABBC07-A1DF-4F64-8A7C-0C837463EC71}"/>
              </a:ext>
            </a:extLst>
          </p:cNvPr>
          <p:cNvGrpSpPr/>
          <p:nvPr/>
        </p:nvGrpSpPr>
        <p:grpSpPr>
          <a:xfrm>
            <a:off x="4972411" y="408143"/>
            <a:ext cx="3561989" cy="4221007"/>
            <a:chOff x="4972411" y="408143"/>
            <a:chExt cx="3561989" cy="422100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3A8A19E-C45A-497F-A696-D7D4ECE261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2411" y="408143"/>
              <a:ext cx="1883932" cy="4030380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A534A11-3338-4298-AD21-061F0A3B56E1}"/>
                </a:ext>
              </a:extLst>
            </p:cNvPr>
            <p:cNvGrpSpPr/>
            <p:nvPr/>
          </p:nvGrpSpPr>
          <p:grpSpPr>
            <a:xfrm>
              <a:off x="4972411" y="3631334"/>
              <a:ext cx="3561989" cy="997816"/>
              <a:chOff x="5838237" y="3514473"/>
              <a:chExt cx="3561989" cy="997816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67274A1-6DA1-444C-926D-5733148DCFCD}"/>
                  </a:ext>
                </a:extLst>
              </p:cNvPr>
              <p:cNvSpPr txBox="1"/>
              <p:nvPr/>
            </p:nvSpPr>
            <p:spPr>
              <a:xfrm>
                <a:off x="5838237" y="4266068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2CD38E6-688E-4B4F-99BB-B0222FDE3412}"/>
                  </a:ext>
                </a:extLst>
              </p:cNvPr>
              <p:cNvSpPr txBox="1"/>
              <p:nvPr/>
            </p:nvSpPr>
            <p:spPr>
              <a:xfrm>
                <a:off x="7704918" y="3514473"/>
                <a:ext cx="169530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latin typeface="Calibri" panose="020F0502020204030204" pitchFamily="34" charset="0"/>
                  </a:rPr>
                  <a:t>Blok program untuk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sprite </a:t>
                </a:r>
                <a:r>
                  <a:rPr lang="id-ID" sz="1500" b="1" dirty="0">
                    <a:latin typeface="Calibri" panose="020F0502020204030204" pitchFamily="34" charset="0"/>
                  </a:rPr>
                  <a:t>Apple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084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dan Strawberry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762000" y="725585"/>
            <a:ext cx="7924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Sprite</a:t>
            </a:r>
            <a:r>
              <a:rPr lang="en-US" dirty="0"/>
              <a:t> Strawberry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gerakan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Apple. </a:t>
            </a:r>
            <a:r>
              <a:rPr lang="en-US" dirty="0" err="1"/>
              <a:t>Perbedaannya</a:t>
            </a:r>
            <a:r>
              <a:rPr lang="en-US" dirty="0"/>
              <a:t> </a:t>
            </a:r>
            <a:r>
              <a:rPr lang="en-US" dirty="0" err="1"/>
              <a:t>hanyalah</a:t>
            </a:r>
            <a:r>
              <a:rPr lang="en-US" dirty="0"/>
              <a:t> pada </a:t>
            </a:r>
            <a:r>
              <a:rPr lang="en-US" dirty="0" err="1"/>
              <a:t>nilai</a:t>
            </a:r>
            <a:r>
              <a:rPr lang="en-US" dirty="0"/>
              <a:t> Point yang </a:t>
            </a:r>
            <a:r>
              <a:rPr lang="en-US" dirty="0" err="1"/>
              <a:t>ditambahkan</a:t>
            </a:r>
            <a:r>
              <a:rPr lang="en-US" dirty="0"/>
              <a:t> dan </a:t>
            </a:r>
            <a:r>
              <a:rPr lang="en-US" dirty="0" err="1"/>
              <a:t>suara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Fish. Oleh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program yang </a:t>
            </a:r>
            <a:r>
              <a:rPr lang="en-US" dirty="0" err="1"/>
              <a:t>sama</a:t>
            </a:r>
            <a:r>
              <a:rPr lang="en-US" dirty="0"/>
              <a:t> dan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sedikit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. Hal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langkah-langkah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  <a:endParaRPr lang="en-ID" dirty="0"/>
          </a:p>
          <a:p>
            <a:endParaRPr lang="id-ID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8E26D2-40E6-4BF4-B9CF-2EA0AC28367D}"/>
              </a:ext>
            </a:extLst>
          </p:cNvPr>
          <p:cNvSpPr/>
          <p:nvPr/>
        </p:nvSpPr>
        <p:spPr>
          <a:xfrm>
            <a:off x="767673" y="2266950"/>
            <a:ext cx="791912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i="1" dirty="0"/>
              <a:t>sprite pane</a:t>
            </a:r>
            <a:r>
              <a:rPr lang="en-US" dirty="0"/>
              <a:t>,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Strawberry.</a:t>
            </a:r>
            <a:endParaRPr lang="id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i="1" dirty="0"/>
              <a:t>tab</a:t>
            </a:r>
            <a:r>
              <a:rPr lang="en-US" dirty="0"/>
              <a:t> Sounds, </a:t>
            </a: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Choose a Sound, dan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suara</a:t>
            </a:r>
            <a:r>
              <a:rPr lang="en-US" dirty="0"/>
              <a:t> yang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Fish. Pada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dipilih</a:t>
            </a:r>
            <a:r>
              <a:rPr lang="en-US" dirty="0"/>
              <a:t> Suction Cup.</a:t>
            </a:r>
            <a:endParaRPr lang="id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i="1" dirty="0"/>
              <a:t>sprite pane</a:t>
            </a:r>
            <a:r>
              <a:rPr lang="en-US" dirty="0"/>
              <a:t>,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Apple.</a:t>
            </a:r>
            <a:endParaRPr lang="id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Tampilkan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dibuat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mengeklik</a:t>
            </a:r>
            <a:r>
              <a:rPr lang="en-US" dirty="0"/>
              <a:t> </a:t>
            </a:r>
            <a:r>
              <a:rPr lang="en-US" i="1" dirty="0"/>
              <a:t>tab</a:t>
            </a:r>
            <a:r>
              <a:rPr lang="en-US" dirty="0"/>
              <a:t> Code.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0999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dan Strawberry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8E26D2-40E6-4BF4-B9CF-2EA0AC28367D}"/>
              </a:ext>
            </a:extLst>
          </p:cNvPr>
          <p:cNvSpPr/>
          <p:nvPr/>
        </p:nvSpPr>
        <p:spPr>
          <a:xfrm>
            <a:off x="685800" y="731282"/>
            <a:ext cx="81454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5"/>
            </a:pP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program yang </a:t>
            </a:r>
            <a:r>
              <a:rPr lang="en-US" dirty="0" err="1"/>
              <a:t>ada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i="1" dirty="0"/>
              <a:t>drag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thumbnail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Strawberry yang </a:t>
            </a:r>
            <a:r>
              <a:rPr lang="en-US" dirty="0" err="1"/>
              <a:t>ada</a:t>
            </a:r>
            <a:r>
              <a:rPr lang="en-US" dirty="0"/>
              <a:t> di </a:t>
            </a:r>
            <a:r>
              <a:rPr lang="en-US" i="1" dirty="0"/>
              <a:t>sprite pane</a:t>
            </a:r>
            <a:r>
              <a:rPr lang="en-US" dirty="0"/>
              <a:t>.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 </a:t>
            </a:r>
            <a:r>
              <a:rPr lang="en-US" dirty="0" err="1"/>
              <a:t>akan</a:t>
            </a:r>
            <a:r>
              <a:rPr lang="en-US" dirty="0"/>
              <a:t> di-</a:t>
            </a:r>
            <a:r>
              <a:rPr lang="en-US" i="1" dirty="0"/>
              <a:t>copy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Strawberry.</a:t>
            </a:r>
            <a:endParaRPr lang="en-ID" dirty="0"/>
          </a:p>
          <a:p>
            <a:pPr marL="342900" lvl="0" indent="-342900">
              <a:buFont typeface="+mj-lt"/>
              <a:buAutoNum type="arabicParenR" startAt="5"/>
            </a:pPr>
            <a:endParaRPr lang="en-ID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F04546A-1BE3-4B58-B671-CB181447CF6A}"/>
              </a:ext>
            </a:extLst>
          </p:cNvPr>
          <p:cNvGrpSpPr/>
          <p:nvPr/>
        </p:nvGrpSpPr>
        <p:grpSpPr>
          <a:xfrm>
            <a:off x="1709424" y="1674925"/>
            <a:ext cx="6086593" cy="2861137"/>
            <a:chOff x="1709424" y="1674925"/>
            <a:chExt cx="6086593" cy="286113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3D40C33-0D4A-4AAF-9B8D-8265CC4ED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6381" y="1674925"/>
              <a:ext cx="4272680" cy="2537972"/>
            </a:xfrm>
            <a:prstGeom prst="rect">
              <a:avLst/>
            </a:prstGeom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1B8BFB7-7319-44C5-8595-8A12E4457D3B}"/>
                </a:ext>
              </a:extLst>
            </p:cNvPr>
            <p:cNvCxnSpPr>
              <a:cxnSpLocks/>
            </p:cNvCxnSpPr>
            <p:nvPr/>
          </p:nvCxnSpPr>
          <p:spPr>
            <a:xfrm>
              <a:off x="3429000" y="2300943"/>
              <a:ext cx="2514600" cy="171860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A257E84-6817-45D0-B85D-5C6E6431D478}"/>
                </a:ext>
              </a:extLst>
            </p:cNvPr>
            <p:cNvSpPr txBox="1"/>
            <p:nvPr/>
          </p:nvSpPr>
          <p:spPr>
            <a:xfrm rot="16200000">
              <a:off x="1607629" y="3143382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1C506B4-61CE-4C46-893A-31BF698577C7}"/>
                </a:ext>
              </a:extLst>
            </p:cNvPr>
            <p:cNvSpPr txBox="1"/>
            <p:nvPr/>
          </p:nvSpPr>
          <p:spPr>
            <a:xfrm>
              <a:off x="1709424" y="4212897"/>
              <a:ext cx="608659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dirty="0">
                  <a:latin typeface="Calibri" panose="020F0502020204030204" pitchFamily="34" charset="0"/>
                </a:rPr>
                <a:t>Meng-</a:t>
              </a:r>
              <a:r>
                <a:rPr lang="id-ID" sz="1500" b="1" i="1" dirty="0">
                  <a:latin typeface="Calibri" panose="020F0502020204030204" pitchFamily="34" charset="0"/>
                </a:rPr>
                <a:t>copy </a:t>
              </a:r>
              <a:r>
                <a:rPr lang="id-ID" sz="1500" b="1" dirty="0">
                  <a:latin typeface="Calibri" panose="020F0502020204030204" pitchFamily="34" charset="0"/>
                </a:rPr>
                <a:t>blok kode dan menempatkannya di </a:t>
              </a:r>
              <a:r>
                <a:rPr lang="id-ID" sz="1500" b="1" i="1" dirty="0">
                  <a:latin typeface="Calibri" panose="020F0502020204030204" pitchFamily="34" charset="0"/>
                </a:rPr>
                <a:t>sprite </a:t>
              </a:r>
              <a:r>
                <a:rPr lang="id-ID" sz="1500" b="1" dirty="0">
                  <a:latin typeface="Calibri" panose="020F0502020204030204" pitchFamily="34" charset="0"/>
                </a:rPr>
                <a:t>yang lain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967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dan Strawberry</a:t>
            </a:r>
            <a:endParaRPr lang="en-ID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8E26D2-40E6-4BF4-B9CF-2EA0AC28367D}"/>
              </a:ext>
            </a:extLst>
          </p:cNvPr>
          <p:cNvSpPr/>
          <p:nvPr/>
        </p:nvSpPr>
        <p:spPr>
          <a:xfrm>
            <a:off x="685801" y="731282"/>
            <a:ext cx="365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6"/>
            </a:pPr>
            <a:r>
              <a:rPr lang="en-US" dirty="0" err="1"/>
              <a:t>Lakukan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yang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yang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dijelaskan</a:t>
            </a:r>
            <a:r>
              <a:rPr lang="en-US" dirty="0"/>
              <a:t>, di </a:t>
            </a:r>
            <a:r>
              <a:rPr lang="en-US" dirty="0" err="1"/>
              <a:t>antaranya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dan </a:t>
            </a:r>
            <a:r>
              <a:rPr lang="en-US" dirty="0" err="1"/>
              <a:t>suara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. Blok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Strawberry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tampak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id-ID" dirty="0"/>
              <a:t>gambar di samping.</a:t>
            </a:r>
            <a:endParaRPr lang="en-ID" dirty="0"/>
          </a:p>
        </p:txBody>
      </p:sp>
      <p:grpSp>
        <p:nvGrpSpPr>
          <p:cNvPr id="3" name="Group 2"/>
          <p:cNvGrpSpPr/>
          <p:nvPr/>
        </p:nvGrpSpPr>
        <p:grpSpPr>
          <a:xfrm>
            <a:off x="4766482" y="438150"/>
            <a:ext cx="3691718" cy="4211911"/>
            <a:chOff x="4766482" y="438150"/>
            <a:chExt cx="3691718" cy="421191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9605A78-546B-486C-BB7A-16692EBDD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6482" y="438150"/>
              <a:ext cx="1924473" cy="404139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A257E84-6817-45D0-B85D-5C6E6431D478}"/>
                </a:ext>
              </a:extLst>
            </p:cNvPr>
            <p:cNvSpPr txBox="1"/>
            <p:nvPr/>
          </p:nvSpPr>
          <p:spPr>
            <a:xfrm>
              <a:off x="4915501" y="4403840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1C506B4-61CE-4C46-893A-31BF698577C7}"/>
                </a:ext>
              </a:extLst>
            </p:cNvPr>
            <p:cNvSpPr txBox="1"/>
            <p:nvPr/>
          </p:nvSpPr>
          <p:spPr>
            <a:xfrm>
              <a:off x="6690955" y="3599901"/>
              <a:ext cx="1767245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latin typeface="Calibri" panose="020F0502020204030204" pitchFamily="34" charset="0"/>
                </a:rPr>
                <a:t>Mengatur ulang blok kode untuk </a:t>
              </a:r>
              <a:r>
                <a:rPr lang="id-ID" sz="1500" b="1" i="1" dirty="0">
                  <a:latin typeface="Calibri" panose="020F0502020204030204" pitchFamily="34" charset="0"/>
                </a:rPr>
                <a:t>sprite </a:t>
              </a:r>
              <a:r>
                <a:rPr lang="id-ID" sz="1500" b="1" dirty="0">
                  <a:latin typeface="Calibri" panose="020F0502020204030204" pitchFamily="34" charset="0"/>
                </a:rPr>
                <a:t>Strawberry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961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Crab dan Jellyfish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762000" y="725585"/>
            <a:ext cx="7696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Pada game yang </a:t>
            </a:r>
            <a:r>
              <a:rPr lang="id-ID" dirty="0"/>
              <a:t>akan di</a:t>
            </a:r>
            <a:r>
              <a:rPr lang="en-US" dirty="0" err="1"/>
              <a:t>buat</a:t>
            </a:r>
            <a:r>
              <a:rPr lang="en-US" dirty="0"/>
              <a:t>, sprite Crab dan Jellyfish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tokoh</a:t>
            </a:r>
            <a:r>
              <a:rPr lang="en-US" dirty="0"/>
              <a:t> </a:t>
            </a:r>
            <a:r>
              <a:rPr lang="en-US" dirty="0" err="1"/>
              <a:t>jahat</a:t>
            </a:r>
            <a:r>
              <a:rPr lang="en-US" dirty="0"/>
              <a:t>. Jika </a:t>
            </a:r>
            <a:r>
              <a:rPr lang="en-US" dirty="0" err="1"/>
              <a:t>keduanya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sprite Fish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mengurangi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Health </a:t>
            </a:r>
            <a:r>
              <a:rPr lang="en-US" dirty="0" err="1"/>
              <a:t>dari</a:t>
            </a:r>
            <a:r>
              <a:rPr lang="en-US" dirty="0"/>
              <a:t> Fish.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Health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</a:t>
            </a:r>
            <a:r>
              <a:rPr lang="en-US" dirty="0" err="1"/>
              <a:t>nol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kurang</a:t>
            </a:r>
            <a:r>
              <a:rPr lang="en-US" dirty="0"/>
              <a:t>, </a:t>
            </a:r>
            <a:r>
              <a:rPr lang="en-US" dirty="0" err="1"/>
              <a:t>pemain</a:t>
            </a:r>
            <a:r>
              <a:rPr lang="en-US" dirty="0"/>
              <a:t> </a:t>
            </a:r>
            <a:r>
              <a:rPr lang="en-US" dirty="0" err="1"/>
              <a:t>dinyatakan</a:t>
            </a:r>
            <a:r>
              <a:rPr lang="en-US" dirty="0"/>
              <a:t> </a:t>
            </a:r>
            <a:r>
              <a:rPr lang="en-US" dirty="0" err="1"/>
              <a:t>kalah</a:t>
            </a:r>
            <a:r>
              <a:rPr lang="en-US" dirty="0"/>
              <a:t>.</a:t>
            </a:r>
            <a:endParaRPr lang="en-ID" dirty="0"/>
          </a:p>
          <a:p>
            <a:r>
              <a:rPr lang="en-US" dirty="0" err="1"/>
              <a:t>Meskipun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tokoh</a:t>
            </a:r>
            <a:r>
              <a:rPr lang="en-US" dirty="0"/>
              <a:t> yang </a:t>
            </a:r>
            <a:r>
              <a:rPr lang="en-US" dirty="0" err="1"/>
              <a:t>berlawanan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 dan Strawberry, </a:t>
            </a:r>
            <a:r>
              <a:rPr lang="en-US" i="1" dirty="0"/>
              <a:t>sprite</a:t>
            </a:r>
            <a:r>
              <a:rPr lang="en-US" dirty="0"/>
              <a:t> Crab, dan Jellyfish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perilaku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bergerak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acak</a:t>
            </a:r>
            <a:r>
              <a:rPr lang="en-US" dirty="0"/>
              <a:t>. </a:t>
            </a:r>
            <a:r>
              <a:rPr lang="en-US" dirty="0" err="1"/>
              <a:t>Perbedaannya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</a:t>
            </a:r>
            <a:r>
              <a:rPr lang="en-US" dirty="0" err="1"/>
              <a:t>menyentuh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Crab,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mengurangi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Health 15 dan </a:t>
            </a:r>
            <a:r>
              <a:rPr lang="en-US" i="1" dirty="0"/>
              <a:t>sprite</a:t>
            </a:r>
            <a:r>
              <a:rPr lang="en-US" dirty="0"/>
              <a:t> Jellyfish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mengurangi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Health 10. Jika </a:t>
            </a:r>
            <a:r>
              <a:rPr lang="en-US" dirty="0" err="1"/>
              <a:t>nilai</a:t>
            </a:r>
            <a:r>
              <a:rPr lang="en-US" dirty="0"/>
              <a:t> Health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nol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kurang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nol</a:t>
            </a:r>
            <a:r>
              <a:rPr lang="en-US" dirty="0"/>
              <a:t>, </a:t>
            </a:r>
            <a:r>
              <a:rPr lang="en-US" dirty="0" err="1"/>
              <a:t>pemain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dinyatakan</a:t>
            </a:r>
            <a:r>
              <a:rPr lang="en-US" dirty="0"/>
              <a:t> </a:t>
            </a:r>
            <a:r>
              <a:rPr lang="en-US" dirty="0" err="1"/>
              <a:t>kalah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menampilkan</a:t>
            </a:r>
            <a:r>
              <a:rPr lang="en-US" dirty="0"/>
              <a:t> </a:t>
            </a:r>
            <a:r>
              <a:rPr lang="en-US" i="1" dirty="0"/>
              <a:t>backdrop</a:t>
            </a:r>
            <a:r>
              <a:rPr lang="en-US" dirty="0"/>
              <a:t> Underwater 1.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suara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 juga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dibedakan</a:t>
            </a:r>
            <a:r>
              <a:rPr lang="en-US" dirty="0"/>
              <a:t>.</a:t>
            </a:r>
            <a:endParaRPr lang="en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479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Crab dan Jellyfish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762000" y="725585"/>
            <a:ext cx="7924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dirty="0"/>
              <a:t>K</a:t>
            </a:r>
            <a:r>
              <a:rPr lang="en-US" dirty="0" err="1"/>
              <a:t>ita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program </a:t>
            </a:r>
            <a:r>
              <a:rPr lang="en-US" dirty="0" err="1"/>
              <a:t>untuk</a:t>
            </a:r>
            <a:r>
              <a:rPr lang="en-US" dirty="0"/>
              <a:t> Crab dan Jellyfish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meng-</a:t>
            </a:r>
            <a:r>
              <a:rPr lang="en-US" i="1" dirty="0"/>
              <a:t>copy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program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 </a:t>
            </a:r>
            <a:r>
              <a:rPr lang="en-US" dirty="0" err="1"/>
              <a:t>atau</a:t>
            </a:r>
            <a:r>
              <a:rPr lang="en-US" dirty="0"/>
              <a:t> Strawberry,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yang </a:t>
            </a:r>
            <a:r>
              <a:rPr lang="en-US" dirty="0" err="1"/>
              <a:t>diperlukan</a:t>
            </a:r>
            <a:r>
              <a:rPr lang="en-US" dirty="0"/>
              <a:t>. </a:t>
            </a:r>
            <a:r>
              <a:rPr lang="en-US" dirty="0" err="1"/>
              <a:t>Langkah-langkah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melakukannya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  <a:endParaRPr lang="en-ID" dirty="0"/>
          </a:p>
          <a:p>
            <a:endParaRPr lang="id-ID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B88BBC-8A5D-47D5-85AC-AAC0486F22A0}"/>
              </a:ext>
            </a:extLst>
          </p:cNvPr>
          <p:cNvSpPr/>
          <p:nvPr/>
        </p:nvSpPr>
        <p:spPr>
          <a:xfrm>
            <a:off x="762000" y="2038350"/>
            <a:ext cx="791912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i="1" dirty="0"/>
              <a:t>sprite pane</a:t>
            </a:r>
            <a:r>
              <a:rPr lang="en-US" dirty="0"/>
              <a:t>,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Crab.</a:t>
            </a:r>
            <a:endParaRPr lang="en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i="1" dirty="0"/>
              <a:t>tab </a:t>
            </a:r>
            <a:r>
              <a:rPr lang="en-US" dirty="0"/>
              <a:t>Sounds, </a:t>
            </a: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Choose a Sound, dan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suara</a:t>
            </a:r>
            <a:r>
              <a:rPr lang="en-US" dirty="0"/>
              <a:t> yang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Fish. Pada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dipilih</a:t>
            </a:r>
            <a:r>
              <a:rPr lang="en-US" dirty="0"/>
              <a:t> Boing.</a:t>
            </a:r>
            <a:endParaRPr lang="en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Tampilkan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 yang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dibuat</a:t>
            </a:r>
            <a:r>
              <a:rPr lang="en-US" dirty="0"/>
              <a:t>.</a:t>
            </a:r>
            <a:endParaRPr lang="en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i="1" dirty="0"/>
              <a:t>drag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thumbnail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Crab yang </a:t>
            </a:r>
            <a:r>
              <a:rPr lang="en-US" dirty="0" err="1"/>
              <a:t>ada</a:t>
            </a:r>
            <a:r>
              <a:rPr lang="en-US" dirty="0"/>
              <a:t> di Sprite panes.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Apple </a:t>
            </a:r>
            <a:r>
              <a:rPr lang="en-US" dirty="0" err="1"/>
              <a:t>akan</a:t>
            </a:r>
            <a:r>
              <a:rPr lang="en-US" dirty="0"/>
              <a:t> di-</a:t>
            </a:r>
            <a:r>
              <a:rPr lang="en-US" i="1" dirty="0"/>
              <a:t>copy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Crab.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3699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Crab dan Jellyfish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762000" y="731282"/>
            <a:ext cx="4343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dirty="0"/>
              <a:t>L</a:t>
            </a:r>
            <a:r>
              <a:rPr lang="en-US" dirty="0" err="1"/>
              <a:t>akukan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yang </a:t>
            </a:r>
            <a:r>
              <a:rPr lang="en-US" dirty="0" err="1"/>
              <a:t>diperlukan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pengurangan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Health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i="1" dirty="0"/>
              <a:t> sprite</a:t>
            </a:r>
            <a:r>
              <a:rPr lang="en-US" dirty="0"/>
              <a:t> Fish, </a:t>
            </a:r>
            <a:r>
              <a:rPr lang="en-US" dirty="0" err="1"/>
              <a:t>suara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Fish, dan </a:t>
            </a:r>
            <a:r>
              <a:rPr lang="en-US" i="1" dirty="0"/>
              <a:t>backdrop </a:t>
            </a:r>
            <a:r>
              <a:rPr lang="en-US" dirty="0"/>
              <a:t>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0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kurang</a:t>
            </a:r>
            <a:r>
              <a:rPr lang="en-US" dirty="0"/>
              <a:t>.</a:t>
            </a:r>
            <a:endParaRPr lang="en-ID" dirty="0"/>
          </a:p>
          <a:p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mengganti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Point yang </a:t>
            </a:r>
            <a:r>
              <a:rPr lang="en-US" dirty="0" err="1"/>
              <a:t>ada</a:t>
            </a:r>
            <a:r>
              <a:rPr lang="en-US" dirty="0"/>
              <a:t> di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operator,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mengeluarkan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Point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terlebih</a:t>
            </a:r>
            <a:r>
              <a:rPr lang="en-US" dirty="0"/>
              <a:t> </a:t>
            </a:r>
            <a:r>
              <a:rPr lang="en-US" dirty="0" err="1"/>
              <a:t>dahulu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ganti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Health.</a:t>
            </a:r>
            <a:endParaRPr lang="en-ID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d-ID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63A4D37-39A7-495C-AF42-00C56DE67DE4}"/>
              </a:ext>
            </a:extLst>
          </p:cNvPr>
          <p:cNvGrpSpPr/>
          <p:nvPr/>
        </p:nvGrpSpPr>
        <p:grpSpPr>
          <a:xfrm>
            <a:off x="5562600" y="623965"/>
            <a:ext cx="3581400" cy="4008486"/>
            <a:chOff x="5562600" y="623965"/>
            <a:chExt cx="3581400" cy="400848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AC76A8F-EA5D-41A5-A011-98282DBB03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623965"/>
              <a:ext cx="1832773" cy="389557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C95AE1D-A4FA-4F73-8B02-68A8ED463369}"/>
                </a:ext>
              </a:extLst>
            </p:cNvPr>
            <p:cNvSpPr txBox="1"/>
            <p:nvPr/>
          </p:nvSpPr>
          <p:spPr>
            <a:xfrm>
              <a:off x="5715000" y="4386230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E90E78B-B1FB-4DBA-A644-99EF70A9FCB8}"/>
                </a:ext>
              </a:extLst>
            </p:cNvPr>
            <p:cNvSpPr txBox="1"/>
            <p:nvPr/>
          </p:nvSpPr>
          <p:spPr>
            <a:xfrm>
              <a:off x="7376755" y="3870603"/>
              <a:ext cx="176724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500" b="1" dirty="0">
                  <a:latin typeface="Calibri" panose="020F0502020204030204" pitchFamily="34" charset="0"/>
                </a:rPr>
                <a:t>Blok kode untuk </a:t>
              </a:r>
              <a:r>
                <a:rPr lang="id-ID" sz="1500" b="1" i="1" dirty="0">
                  <a:latin typeface="Calibri" panose="020F0502020204030204" pitchFamily="34" charset="0"/>
                </a:rPr>
                <a:t>sprite </a:t>
              </a:r>
              <a:r>
                <a:rPr lang="id-ID" sz="1500" b="1" dirty="0">
                  <a:latin typeface="Calibri" panose="020F0502020204030204" pitchFamily="34" charset="0"/>
                </a:rPr>
                <a:t>Crab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185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Crab dan Jellyfish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762000" y="725585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Kita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menambahkan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i="1" dirty="0"/>
              <a:t>sprite Jellyfish</a:t>
            </a:r>
            <a:r>
              <a:rPr lang="en-US" dirty="0"/>
              <a:t>. Hal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pengaturan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Crab,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meng-</a:t>
            </a:r>
            <a:r>
              <a:rPr lang="en-US" i="1" dirty="0"/>
              <a:t>copy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Crab,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. </a:t>
            </a:r>
            <a:r>
              <a:rPr lang="en-US" dirty="0" err="1"/>
              <a:t>Langkah-langkah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melakukannya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  <a:endParaRPr lang="en-ID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B88BBC-8A5D-47D5-85AC-AAC0486F22A0}"/>
              </a:ext>
            </a:extLst>
          </p:cNvPr>
          <p:cNvSpPr/>
          <p:nvPr/>
        </p:nvSpPr>
        <p:spPr>
          <a:xfrm>
            <a:off x="762000" y="2038350"/>
            <a:ext cx="79191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i="1" dirty="0"/>
              <a:t>sprite</a:t>
            </a:r>
            <a:r>
              <a:rPr lang="en-US" dirty="0"/>
              <a:t> pane,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Jellyfish.</a:t>
            </a:r>
            <a:endParaRPr lang="en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/>
              <a:t>Pada </a:t>
            </a:r>
            <a:r>
              <a:rPr lang="en-US" i="1" dirty="0"/>
              <a:t>tab</a:t>
            </a:r>
            <a:r>
              <a:rPr lang="en-US" dirty="0"/>
              <a:t> Sounds, </a:t>
            </a: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Choose a Sound dan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suara</a:t>
            </a:r>
            <a:r>
              <a:rPr lang="en-US" dirty="0"/>
              <a:t> yang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Fish. Pada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</a:t>
            </a:r>
            <a:r>
              <a:rPr lang="en-US" dirty="0" err="1"/>
              <a:t>dipilih</a:t>
            </a:r>
            <a:r>
              <a:rPr lang="en-US" dirty="0"/>
              <a:t> Scream2.</a:t>
            </a:r>
            <a:endParaRPr lang="en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Tampilkan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Crab yang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dibuat</a:t>
            </a:r>
            <a:r>
              <a:rPr lang="en-US" dirty="0"/>
              <a:t>.</a:t>
            </a:r>
            <a:endParaRPr lang="en-ID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i="1" dirty="0"/>
              <a:t>drag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thumbnail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Jellyfish yang </a:t>
            </a:r>
            <a:r>
              <a:rPr lang="en-US" dirty="0" err="1"/>
              <a:t>ada</a:t>
            </a:r>
            <a:r>
              <a:rPr lang="en-US" dirty="0"/>
              <a:t> di </a:t>
            </a:r>
            <a:r>
              <a:rPr lang="en-US" i="1" dirty="0"/>
              <a:t>sprite pane</a:t>
            </a:r>
            <a:r>
              <a:rPr lang="en-US" dirty="0"/>
              <a:t>.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Crab </a:t>
            </a:r>
            <a:r>
              <a:rPr lang="en-US" dirty="0" err="1"/>
              <a:t>akan</a:t>
            </a:r>
            <a:r>
              <a:rPr lang="en-US" dirty="0"/>
              <a:t> di-</a:t>
            </a:r>
            <a:r>
              <a:rPr lang="en-US" i="1" dirty="0"/>
              <a:t>copy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Jellyfish.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7807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Crab dan Jellyfish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762000" y="731282"/>
            <a:ext cx="4343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Lakukan</a:t>
            </a:r>
            <a:r>
              <a:rPr lang="id-ID" dirty="0"/>
              <a:t> </a:t>
            </a:r>
            <a:r>
              <a:rPr lang="en-US" dirty="0" err="1"/>
              <a:t>perubahan</a:t>
            </a:r>
            <a:r>
              <a:rPr lang="en-US" dirty="0"/>
              <a:t> yang </a:t>
            </a:r>
            <a:r>
              <a:rPr lang="en-US" dirty="0" err="1"/>
              <a:t>diperlukan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pengurangan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Health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Fish. Blok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i="1" dirty="0"/>
              <a:t>sprite</a:t>
            </a:r>
            <a:r>
              <a:rPr lang="en-US" dirty="0"/>
              <a:t> Jellyfish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tampak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pada </a:t>
            </a:r>
            <a:r>
              <a:rPr lang="id-ID" dirty="0"/>
              <a:t>gambar disamping.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638364" y="583072"/>
            <a:ext cx="3505636" cy="4087750"/>
            <a:chOff x="5638364" y="583072"/>
            <a:chExt cx="3505636" cy="408775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2ED4DBF-BB11-4805-901B-D8BE0E6C7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8364" y="583072"/>
              <a:ext cx="1825795" cy="3977354"/>
            </a:xfrm>
            <a:prstGeom prst="rect">
              <a:avLst/>
            </a:prstGeom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63A4D37-39A7-495C-AF42-00C56DE67DE4}"/>
                </a:ext>
              </a:extLst>
            </p:cNvPr>
            <p:cNvGrpSpPr/>
            <p:nvPr/>
          </p:nvGrpSpPr>
          <p:grpSpPr>
            <a:xfrm>
              <a:off x="5867400" y="3870603"/>
              <a:ext cx="3276600" cy="800219"/>
              <a:chOff x="5867400" y="3870603"/>
              <a:chExt cx="3276600" cy="800219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E90E78B-B1FB-4DBA-A644-99EF70A9FCB8}"/>
                  </a:ext>
                </a:extLst>
              </p:cNvPr>
              <p:cNvSpPr txBox="1"/>
              <p:nvPr/>
            </p:nvSpPr>
            <p:spPr>
              <a:xfrm>
                <a:off x="7376755" y="3870603"/>
                <a:ext cx="1767245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latin typeface="Calibri" panose="020F0502020204030204" pitchFamily="34" charset="0"/>
                  </a:rPr>
                  <a:t>Blok kode untuk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sprite </a:t>
                </a:r>
                <a:r>
                  <a:rPr lang="id-ID" sz="1500" b="1" dirty="0">
                    <a:latin typeface="Calibri" panose="020F0502020204030204" pitchFamily="34" charset="0"/>
                  </a:rPr>
                  <a:t>Jellyfish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C95AE1D-A4FA-4F73-8B02-68A8ED463369}"/>
                  </a:ext>
                </a:extLst>
              </p:cNvPr>
              <p:cNvSpPr txBox="1"/>
              <p:nvPr/>
            </p:nvSpPr>
            <p:spPr>
              <a:xfrm>
                <a:off x="5867400" y="4424601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820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FE05E55C-F610-49CC-9A81-5BF5E1FC79BD}"/>
              </a:ext>
            </a:extLst>
          </p:cNvPr>
          <p:cNvSpPr/>
          <p:nvPr/>
        </p:nvSpPr>
        <p:spPr>
          <a:xfrm>
            <a:off x="228600" y="478631"/>
            <a:ext cx="464819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Jika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Scratch </a:t>
            </a:r>
            <a:r>
              <a:rPr lang="en-US" dirty="0" err="1"/>
              <a:t>versi</a:t>
            </a:r>
            <a:r>
              <a:rPr lang="en-US" dirty="0"/>
              <a:t> </a:t>
            </a:r>
            <a:r>
              <a:rPr lang="en-US" dirty="0" err="1"/>
              <a:t>dekstop</a:t>
            </a:r>
            <a:r>
              <a:rPr lang="en-US" dirty="0"/>
              <a:t>,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</a:t>
            </a:r>
            <a:r>
              <a:rPr lang="en-US" i="1" dirty="0" err="1"/>
              <a:t>download</a:t>
            </a:r>
            <a:r>
              <a:rPr lang="en-US" dirty="0"/>
              <a:t> </a:t>
            </a:r>
            <a:r>
              <a:rPr lang="en-US" i="1" dirty="0"/>
              <a:t>installer</a:t>
            </a:r>
            <a:r>
              <a:rPr lang="en-US" dirty="0"/>
              <a:t> </a:t>
            </a:r>
            <a:r>
              <a:rPr lang="en-US" dirty="0" err="1"/>
              <a:t>aplikasi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di </a:t>
            </a:r>
            <a:r>
              <a:rPr lang="en-US" i="1" dirty="0"/>
              <a:t>link: https://scratch mit.edu/download</a:t>
            </a:r>
            <a:r>
              <a:rPr lang="en-US" dirty="0"/>
              <a:t>. 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Ada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pilihan</a:t>
            </a:r>
            <a:r>
              <a:rPr lang="en-US" dirty="0"/>
              <a:t> </a:t>
            </a:r>
            <a:r>
              <a:rPr lang="en-US" i="1" dirty="0"/>
              <a:t>installer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Windows dan Mac</a:t>
            </a:r>
            <a:r>
              <a:rPr lang="id-ID" dirty="0"/>
              <a:t> OS</a:t>
            </a:r>
            <a:r>
              <a:rPr lang="en-US" dirty="0"/>
              <a:t>. 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/>
              <a:t>Pilihlah</a:t>
            </a:r>
            <a:r>
              <a:rPr lang="en-US" dirty="0"/>
              <a:t> </a:t>
            </a:r>
            <a:r>
              <a:rPr lang="en-US" i="1" dirty="0"/>
              <a:t>installer</a:t>
            </a:r>
            <a:r>
              <a:rPr lang="en-US" dirty="0"/>
              <a:t> yang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operasi</a:t>
            </a:r>
            <a:r>
              <a:rPr lang="en-US" dirty="0"/>
              <a:t> di </a:t>
            </a:r>
            <a:r>
              <a:rPr lang="en-US" dirty="0" err="1"/>
              <a:t>komputermu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Download</a:t>
            </a:r>
            <a:r>
              <a:rPr lang="id-ID" dirty="0"/>
              <a:t>.</a:t>
            </a:r>
            <a:r>
              <a:rPr lang="en-US" dirty="0"/>
              <a:t> Kotak dialog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dirty="0" err="1"/>
              <a:t>direktori</a:t>
            </a:r>
            <a:r>
              <a:rPr lang="en-US" dirty="0"/>
              <a:t> </a:t>
            </a:r>
            <a:r>
              <a:rPr lang="en-US" dirty="0" err="1"/>
              <a:t>penyimpanan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ditampilkan</a:t>
            </a:r>
            <a:r>
              <a:rPr lang="en-US" dirty="0"/>
              <a:t>. </a:t>
            </a:r>
            <a:r>
              <a:rPr lang="en-US" dirty="0" err="1"/>
              <a:t>Pilih</a:t>
            </a:r>
            <a:r>
              <a:rPr lang="en-US" dirty="0"/>
              <a:t> </a:t>
            </a:r>
            <a:r>
              <a:rPr lang="en-US" dirty="0" err="1"/>
              <a:t>direktori</a:t>
            </a:r>
            <a:r>
              <a:rPr lang="en-US" dirty="0"/>
              <a:t> </a:t>
            </a:r>
            <a:r>
              <a:rPr lang="en-US" dirty="0" err="1"/>
              <a:t>penyimpanan</a:t>
            </a:r>
            <a:r>
              <a:rPr lang="en-US" dirty="0"/>
              <a:t> dan </a:t>
            </a:r>
            <a:r>
              <a:rPr lang="en-US" dirty="0" err="1"/>
              <a:t>ikuti</a:t>
            </a:r>
            <a:r>
              <a:rPr lang="en-US" dirty="0"/>
              <a:t> </a:t>
            </a:r>
            <a:r>
              <a:rPr lang="en-US" dirty="0" err="1"/>
              <a:t>langkah</a:t>
            </a:r>
            <a:r>
              <a:rPr lang="en-US" dirty="0"/>
              <a:t> </a:t>
            </a:r>
            <a:r>
              <a:rPr lang="en-US" dirty="0" err="1"/>
              <a:t>langkah</a:t>
            </a:r>
            <a:r>
              <a:rPr lang="en-US" dirty="0"/>
              <a:t> yang </a:t>
            </a:r>
            <a:r>
              <a:rPr lang="en-US" dirty="0" err="1"/>
              <a:t>diminta</a:t>
            </a:r>
            <a:r>
              <a:rPr lang="en-US" dirty="0"/>
              <a:t>. </a:t>
            </a:r>
            <a:r>
              <a:rPr lang="en-US" dirty="0" err="1"/>
              <a:t>Tunggu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proses </a:t>
            </a:r>
            <a:r>
              <a:rPr lang="en-US" i="1" dirty="0"/>
              <a:t>download</a:t>
            </a:r>
            <a:r>
              <a:rPr lang="en-US" dirty="0"/>
              <a:t> </a:t>
            </a:r>
            <a:r>
              <a:rPr lang="en-US" dirty="0" err="1"/>
              <a:t>selesai</a:t>
            </a:r>
            <a:r>
              <a:rPr lang="en-US" dirty="0"/>
              <a:t>.</a:t>
            </a:r>
            <a:endParaRPr lang="en-US" dirty="0">
              <a:latin typeface="Calibri" panose="020F050202020403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47CDF4E-BA3F-4157-9034-C54B3209C339}"/>
              </a:ext>
            </a:extLst>
          </p:cNvPr>
          <p:cNvGrpSpPr/>
          <p:nvPr/>
        </p:nvGrpSpPr>
        <p:grpSpPr>
          <a:xfrm>
            <a:off x="4896852" y="742950"/>
            <a:ext cx="4273247" cy="2710183"/>
            <a:chOff x="4973052" y="895356"/>
            <a:chExt cx="4273247" cy="2710183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4E8880C-2FA8-4071-BB4E-DF38C3E389FA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3052" y="895356"/>
              <a:ext cx="3866148" cy="221087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37A6DC5-C449-4AEF-B831-FACC6DDC00E9}"/>
                </a:ext>
              </a:extLst>
            </p:cNvPr>
            <p:cNvGrpSpPr/>
            <p:nvPr/>
          </p:nvGrpSpPr>
          <p:grpSpPr>
            <a:xfrm>
              <a:off x="4998687" y="3071191"/>
              <a:ext cx="4247612" cy="534348"/>
              <a:chOff x="4998687" y="2990970"/>
              <a:chExt cx="4247612" cy="534348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2B480BB-3CE7-4C10-BF44-3162D766C9FC}"/>
                  </a:ext>
                </a:extLst>
              </p:cNvPr>
              <p:cNvSpPr txBox="1"/>
              <p:nvPr/>
            </p:nvSpPr>
            <p:spPr>
              <a:xfrm>
                <a:off x="4998687" y="3202153"/>
                <a:ext cx="381487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i="1" dirty="0">
                    <a:latin typeface="Calibri" panose="020F0502020204030204" pitchFamily="34" charset="0"/>
                  </a:rPr>
                  <a:t>Link </a:t>
                </a:r>
                <a:r>
                  <a:rPr lang="id-ID" sz="1500" b="1" dirty="0">
                    <a:latin typeface="Calibri" panose="020F0502020204030204" pitchFamily="34" charset="0"/>
                  </a:rPr>
                  <a:t>untuk men-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download installer</a:t>
                </a:r>
                <a:r>
                  <a:rPr lang="id-ID" sz="1500" b="1" dirty="0">
                    <a:latin typeface="Calibri" panose="020F0502020204030204" pitchFamily="34" charset="0"/>
                  </a:rPr>
                  <a:t> Scratch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  <a:endParaRPr lang="en-US" sz="1500" b="1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DC4682A-0153-411F-9CF7-C60F7B4CEB9A}"/>
                  </a:ext>
                </a:extLst>
              </p:cNvPr>
              <p:cNvSpPr txBox="1"/>
              <p:nvPr/>
            </p:nvSpPr>
            <p:spPr>
              <a:xfrm>
                <a:off x="7315200" y="2990970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246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E95789-DFA7-49B1-B77C-B1FD65854B8D}"/>
              </a:ext>
            </a:extLst>
          </p:cNvPr>
          <p:cNvSpPr txBox="1"/>
          <p:nvPr/>
        </p:nvSpPr>
        <p:spPr>
          <a:xfrm>
            <a:off x="457200" y="361950"/>
            <a:ext cx="447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d-ID" b="1" dirty="0">
                <a:latin typeface="Calibri" panose="020F0502020204030204" pitchFamily="34" charset="0"/>
              </a:rPr>
              <a:t>Blok kode </a:t>
            </a:r>
            <a:r>
              <a:rPr lang="en-US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Sprite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Crab dan Jellyfish</a:t>
            </a:r>
            <a:endParaRPr lang="en-ID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B1FC93-FA08-48B2-BA44-3FD913AEEA28}"/>
              </a:ext>
            </a:extLst>
          </p:cNvPr>
          <p:cNvSpPr/>
          <p:nvPr/>
        </p:nvSpPr>
        <p:spPr>
          <a:xfrm>
            <a:off x="762000" y="731282"/>
            <a:ext cx="754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Jika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kesalahan</a:t>
            </a:r>
            <a:r>
              <a:rPr lang="en-US" dirty="0"/>
              <a:t>, program</a:t>
            </a:r>
            <a:r>
              <a:rPr lang="id-ID" dirty="0"/>
              <a:t> </a:t>
            </a:r>
            <a:r>
              <a:rPr lang="id-ID" i="1" dirty="0"/>
              <a:t>game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bekerja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skenario</a:t>
            </a:r>
            <a:r>
              <a:rPr lang="en-US" dirty="0"/>
              <a:t> yang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direncanakan</a:t>
            </a:r>
            <a:r>
              <a:rPr lang="en-US" dirty="0"/>
              <a:t>.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menjalankan</a:t>
            </a:r>
            <a:r>
              <a:rPr lang="en-US" dirty="0"/>
              <a:t> program game yang </a:t>
            </a:r>
            <a:r>
              <a:rPr lang="en-US" dirty="0" err="1"/>
              <a:t>dibuat</a:t>
            </a:r>
            <a:r>
              <a:rPr lang="en-US" dirty="0"/>
              <a:t>,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mengeklik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Go. </a:t>
            </a:r>
            <a:endParaRPr lang="id-ID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B7B232-495C-471D-8490-233C82A7F136}"/>
              </a:ext>
            </a:extLst>
          </p:cNvPr>
          <p:cNvGrpSpPr/>
          <p:nvPr/>
        </p:nvGrpSpPr>
        <p:grpSpPr>
          <a:xfrm>
            <a:off x="2153186" y="1885950"/>
            <a:ext cx="5564386" cy="2736402"/>
            <a:chOff x="2512219" y="1834541"/>
            <a:chExt cx="5564386" cy="273640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BDE02AD-53F3-4932-BE02-4E2AB1E393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8440" y="1834541"/>
              <a:ext cx="3550920" cy="2663190"/>
            </a:xfrm>
            <a:prstGeom prst="rect">
              <a:avLst/>
            </a:prstGeom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63A4D37-39A7-495C-AF42-00C56DE67DE4}"/>
                </a:ext>
              </a:extLst>
            </p:cNvPr>
            <p:cNvGrpSpPr/>
            <p:nvPr/>
          </p:nvGrpSpPr>
          <p:grpSpPr>
            <a:xfrm>
              <a:off x="2512219" y="2639844"/>
              <a:ext cx="5564386" cy="1931099"/>
              <a:chOff x="4922326" y="2622500"/>
              <a:chExt cx="5564386" cy="1931099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C95AE1D-A4FA-4F73-8B02-68A8ED463369}"/>
                  </a:ext>
                </a:extLst>
              </p:cNvPr>
              <p:cNvSpPr txBox="1"/>
              <p:nvPr/>
            </p:nvSpPr>
            <p:spPr>
              <a:xfrm rot="16200000">
                <a:off x="4079887" y="3464939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E90E78B-B1FB-4DBA-A644-99EF70A9FCB8}"/>
                  </a:ext>
                </a:extLst>
              </p:cNvPr>
              <p:cNvSpPr txBox="1"/>
              <p:nvPr/>
            </p:nvSpPr>
            <p:spPr>
              <a:xfrm>
                <a:off x="8719467" y="3767916"/>
                <a:ext cx="1767245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500" b="1" dirty="0">
                    <a:latin typeface="Calibri" panose="020F0502020204030204" pitchFamily="34" charset="0"/>
                  </a:rPr>
                  <a:t>Tampilan program </a:t>
                </a:r>
                <a:r>
                  <a:rPr lang="id-ID" sz="1500" b="1" i="1" dirty="0">
                    <a:latin typeface="Calibri" panose="020F0502020204030204" pitchFamily="34" charset="0"/>
                  </a:rPr>
                  <a:t>game </a:t>
                </a:r>
                <a:r>
                  <a:rPr lang="id-ID" sz="1500" b="1" dirty="0">
                    <a:latin typeface="Calibri" panose="020F0502020204030204" pitchFamily="34" charset="0"/>
                  </a:rPr>
                  <a:t>ketika dijalankan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61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F9A2BF-CC49-4384-9707-BA40692221B8}"/>
              </a:ext>
            </a:extLst>
          </p:cNvPr>
          <p:cNvSpPr txBox="1"/>
          <p:nvPr/>
        </p:nvSpPr>
        <p:spPr>
          <a:xfrm>
            <a:off x="381000" y="215555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/>
              <a:t>Langkah-langkah untuk dengan menginstal aplikasi Scratch di komputer adalah sebagai berikut</a:t>
            </a:r>
            <a:r>
              <a:rPr lang="en-US" b="1" dirty="0"/>
              <a:t>.</a:t>
            </a:r>
            <a:endParaRPr lang="en-ID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0EAB5B-98B7-4199-9AC5-6ED3C0E30936}"/>
              </a:ext>
            </a:extLst>
          </p:cNvPr>
          <p:cNvSpPr/>
          <p:nvPr/>
        </p:nvSpPr>
        <p:spPr>
          <a:xfrm>
            <a:off x="385430" y="859421"/>
            <a:ext cx="33292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dirty="0" err="1"/>
              <a:t>Jalankan</a:t>
            </a:r>
            <a:r>
              <a:rPr lang="en-US" dirty="0"/>
              <a:t> File Explorer yang </a:t>
            </a:r>
            <a:r>
              <a:rPr lang="en-US" dirty="0" err="1"/>
              <a:t>terdapat</a:t>
            </a:r>
            <a:r>
              <a:rPr lang="en-US" dirty="0"/>
              <a:t> pada </a:t>
            </a:r>
            <a:r>
              <a:rPr lang="en-US" dirty="0" err="1"/>
              <a:t>komputermu</a:t>
            </a:r>
            <a:r>
              <a:rPr lang="en-US" dirty="0"/>
              <a:t>.</a:t>
            </a:r>
            <a:endParaRPr lang="en-ID" dirty="0"/>
          </a:p>
        </p:txBody>
      </p:sp>
      <p:grpSp>
        <p:nvGrpSpPr>
          <p:cNvPr id="3" name="Group 2"/>
          <p:cNvGrpSpPr/>
          <p:nvPr/>
        </p:nvGrpSpPr>
        <p:grpSpPr>
          <a:xfrm>
            <a:off x="770536" y="1524218"/>
            <a:ext cx="3782836" cy="2203317"/>
            <a:chOff x="770536" y="1524218"/>
            <a:chExt cx="3782836" cy="2203317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66CD83F-2782-43D9-80B1-1FBC6D304628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985" y="1524218"/>
              <a:ext cx="3329290" cy="156512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34C8209-5198-48D9-B824-186E983F7A25}"/>
                </a:ext>
              </a:extLst>
            </p:cNvPr>
            <p:cNvGrpSpPr/>
            <p:nvPr/>
          </p:nvGrpSpPr>
          <p:grpSpPr>
            <a:xfrm>
              <a:off x="770536" y="3011609"/>
              <a:ext cx="3782836" cy="715926"/>
              <a:chOff x="5860638" y="2686060"/>
              <a:chExt cx="3782836" cy="715926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E8FB4D-728E-484B-B699-B55270E1A10E}"/>
                  </a:ext>
                </a:extLst>
              </p:cNvPr>
              <p:cNvSpPr txBox="1"/>
              <p:nvPr/>
            </p:nvSpPr>
            <p:spPr>
              <a:xfrm>
                <a:off x="5860638" y="2847988"/>
                <a:ext cx="34020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Membuka direktori penyimpanan dan menampilkan file installer Scratch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2D812A9-B420-4254-8D3A-DBC1BAE18A99}"/>
                  </a:ext>
                </a:extLst>
              </p:cNvPr>
              <p:cNvSpPr txBox="1"/>
              <p:nvPr/>
            </p:nvSpPr>
            <p:spPr>
              <a:xfrm>
                <a:off x="7712375" y="2686060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5447079-B224-493E-BA9B-61C049E52257}"/>
              </a:ext>
            </a:extLst>
          </p:cNvPr>
          <p:cNvCxnSpPr>
            <a:cxnSpLocks/>
          </p:cNvCxnSpPr>
          <p:nvPr/>
        </p:nvCxnSpPr>
        <p:spPr>
          <a:xfrm>
            <a:off x="4411376" y="590550"/>
            <a:ext cx="0" cy="40570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C32A7-780E-45B1-9D32-802D757F37DA}"/>
              </a:ext>
            </a:extLst>
          </p:cNvPr>
          <p:cNvSpPr/>
          <p:nvPr/>
        </p:nvSpPr>
        <p:spPr>
          <a:xfrm>
            <a:off x="4561494" y="859420"/>
            <a:ext cx="43694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3"/>
            </a:pP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i="1" dirty="0"/>
              <a:t>file installer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proses </a:t>
            </a:r>
            <a:r>
              <a:rPr lang="en-US" dirty="0" err="1"/>
              <a:t>instalasi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dijalankan</a:t>
            </a:r>
            <a:r>
              <a:rPr lang="en-US" dirty="0"/>
              <a:t>.</a:t>
            </a:r>
            <a:endParaRPr lang="en-ID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A997B12-90AD-4404-A95D-E40A37E1C822}"/>
              </a:ext>
            </a:extLst>
          </p:cNvPr>
          <p:cNvGrpSpPr/>
          <p:nvPr/>
        </p:nvGrpSpPr>
        <p:grpSpPr>
          <a:xfrm>
            <a:off x="4913408" y="1577339"/>
            <a:ext cx="4034314" cy="1918096"/>
            <a:chOff x="4939507" y="1577339"/>
            <a:chExt cx="4034314" cy="1918096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53FED07-6DE1-4CB0-A6EB-8DB92D3C5A03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1495" y="1577339"/>
              <a:ext cx="3589968" cy="14942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561EC55-69E7-4F7D-843A-1A0C82838A56}"/>
                </a:ext>
              </a:extLst>
            </p:cNvPr>
            <p:cNvSpPr txBox="1"/>
            <p:nvPr/>
          </p:nvSpPr>
          <p:spPr>
            <a:xfrm>
              <a:off x="4939507" y="3172270"/>
              <a:ext cx="369394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dirty="0">
                  <a:latin typeface="Calibri" panose="020F0502020204030204" pitchFamily="34" charset="0"/>
                </a:rPr>
                <a:t>Proses instalasi Scratch sedang dijalankan</a:t>
              </a:r>
              <a:endParaRPr lang="en-US" sz="1500" b="1" i="1" dirty="0">
                <a:latin typeface="Calibri" panose="020F050202020403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6BC2B43-80AC-4685-852F-9C93AF6E5EEF}"/>
                </a:ext>
              </a:extLst>
            </p:cNvPr>
            <p:cNvSpPr txBox="1"/>
            <p:nvPr/>
          </p:nvSpPr>
          <p:spPr>
            <a:xfrm>
              <a:off x="7042722" y="3029502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185D86D1-4810-4DB1-B918-EA5727F67674}"/>
              </a:ext>
            </a:extLst>
          </p:cNvPr>
          <p:cNvSpPr/>
          <p:nvPr/>
        </p:nvSpPr>
        <p:spPr>
          <a:xfrm>
            <a:off x="389067" y="3700163"/>
            <a:ext cx="4067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dirty="0" err="1"/>
              <a:t>Bukalah</a:t>
            </a:r>
            <a:r>
              <a:rPr lang="en-US" dirty="0"/>
              <a:t> </a:t>
            </a:r>
            <a:r>
              <a:rPr lang="en-US" dirty="0" err="1"/>
              <a:t>direktori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i="1" dirty="0"/>
              <a:t>installer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di-</a:t>
            </a:r>
            <a:r>
              <a:rPr lang="en-US" i="1" dirty="0"/>
              <a:t>download</a:t>
            </a:r>
            <a:r>
              <a:rPr lang="en-US" dirty="0"/>
              <a:t> </a:t>
            </a:r>
            <a:r>
              <a:rPr lang="en-US" dirty="0" err="1"/>
              <a:t>ditempatkan</a:t>
            </a:r>
            <a:r>
              <a:rPr lang="en-US" dirty="0"/>
              <a:t>.</a:t>
            </a:r>
            <a:endParaRPr lang="en-ID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B129488-12A3-4052-98F2-01EA8760CB57}"/>
              </a:ext>
            </a:extLst>
          </p:cNvPr>
          <p:cNvSpPr/>
          <p:nvPr/>
        </p:nvSpPr>
        <p:spPr>
          <a:xfrm>
            <a:off x="4687261" y="3461875"/>
            <a:ext cx="41865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4"/>
            </a:pPr>
            <a:r>
              <a:rPr lang="en-US" dirty="0" err="1"/>
              <a:t>Tunggu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proses </a:t>
            </a:r>
            <a:r>
              <a:rPr lang="en-US" dirty="0" err="1"/>
              <a:t>instalasi</a:t>
            </a:r>
            <a:r>
              <a:rPr lang="en-US" dirty="0"/>
              <a:t> </a:t>
            </a:r>
            <a:r>
              <a:rPr lang="en-US" dirty="0" err="1"/>
              <a:t>selesai</a:t>
            </a:r>
            <a:r>
              <a:rPr lang="en-US" dirty="0"/>
              <a:t>. Setelah proses </a:t>
            </a:r>
            <a:r>
              <a:rPr lang="en-US" dirty="0" err="1"/>
              <a:t>instalasi</a:t>
            </a:r>
            <a:r>
              <a:rPr lang="en-US" dirty="0"/>
              <a:t> </a:t>
            </a:r>
            <a:r>
              <a:rPr lang="en-US" dirty="0" err="1"/>
              <a:t>selesai</a:t>
            </a:r>
            <a:r>
              <a:rPr lang="en-US" dirty="0"/>
              <a:t>, Scratch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otomatis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dijalankan</a:t>
            </a:r>
            <a:r>
              <a:rPr lang="en-US" dirty="0"/>
              <a:t>.</a:t>
            </a:r>
            <a:endParaRPr lang="en-ID" dirty="0"/>
          </a:p>
          <a:p>
            <a:pPr marL="342900" indent="-342900">
              <a:buFont typeface="+mj-lt"/>
              <a:buAutoNum type="arabicParenR" startAt="4"/>
            </a:pPr>
            <a:endParaRPr lang="id-ID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59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5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4C26F8D-ECA8-45C3-8625-30635395B2D6}"/>
              </a:ext>
            </a:extLst>
          </p:cNvPr>
          <p:cNvGrpSpPr/>
          <p:nvPr/>
        </p:nvGrpSpPr>
        <p:grpSpPr>
          <a:xfrm>
            <a:off x="495300" y="285750"/>
            <a:ext cx="5128416" cy="461665"/>
            <a:chOff x="228600" y="1086759"/>
            <a:chExt cx="4215613" cy="46166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2FE50D4-0827-4649-B2C7-A0BACEF7562B}"/>
                </a:ext>
              </a:extLst>
            </p:cNvPr>
            <p:cNvSpPr/>
            <p:nvPr/>
          </p:nvSpPr>
          <p:spPr>
            <a:xfrm>
              <a:off x="252683" y="1086759"/>
              <a:ext cx="419153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sv-S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Mengenal Lingkungan Kerja Scratch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2CDCA46-F8D1-42CD-B0E3-6930BCE51B65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139849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E05E55C-F610-49CC-9A81-5BF5E1FC79BD}"/>
              </a:ext>
            </a:extLst>
          </p:cNvPr>
          <p:cNvSpPr/>
          <p:nvPr/>
        </p:nvSpPr>
        <p:spPr>
          <a:xfrm>
            <a:off x="505348" y="1002089"/>
            <a:ext cx="81533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/>
              <a:t>Jendela</a:t>
            </a:r>
            <a:r>
              <a:rPr lang="id-ID" dirty="0"/>
              <a:t> </a:t>
            </a:r>
            <a:r>
              <a:rPr lang="en-US" dirty="0"/>
              <a:t>Scratch </a:t>
            </a:r>
            <a:r>
              <a:rPr lang="en-US" dirty="0" err="1"/>
              <a:t>dibagi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yang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pane. 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dirty="0"/>
              <a:t>B</a:t>
            </a:r>
            <a:r>
              <a:rPr lang="en-US" dirty="0" err="1"/>
              <a:t>agian</a:t>
            </a:r>
            <a:r>
              <a:rPr lang="en-US" dirty="0"/>
              <a:t> </a:t>
            </a:r>
            <a:r>
              <a:rPr lang="id-ID" dirty="0"/>
              <a:t>a</a:t>
            </a:r>
            <a:r>
              <a:rPr lang="en-US" dirty="0" err="1"/>
              <a:t>tas</a:t>
            </a:r>
            <a:r>
              <a:rPr lang="en-US" dirty="0"/>
              <a:t> </a:t>
            </a:r>
            <a:r>
              <a:rPr lang="en-US" dirty="0" err="1"/>
              <a:t>jendela</a:t>
            </a:r>
            <a:r>
              <a:rPr lang="en-US" dirty="0"/>
              <a:t> Scratch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i="1" dirty="0"/>
              <a:t>menu bar</a:t>
            </a:r>
            <a:r>
              <a:rPr lang="en-US" dirty="0"/>
              <a:t> yang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dirty="0" err="1"/>
              <a:t>bahasa</a:t>
            </a:r>
            <a:r>
              <a:rPr lang="en-US" dirty="0"/>
              <a:t>,</a:t>
            </a:r>
            <a:r>
              <a:rPr lang="id-ID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menu File, Edit, dan Tutorial. 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dirty="0"/>
              <a:t>B</a:t>
            </a:r>
            <a:r>
              <a:rPr lang="en-US" dirty="0" err="1"/>
              <a:t>agian</a:t>
            </a:r>
            <a:r>
              <a:rPr lang="en-US" dirty="0"/>
              <a:t> </a:t>
            </a:r>
            <a:r>
              <a:rPr lang="en-US" dirty="0" err="1"/>
              <a:t>bawah</a:t>
            </a:r>
            <a:r>
              <a:rPr lang="id-ID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i="1" dirty="0"/>
              <a:t>tab</a:t>
            </a:r>
            <a:r>
              <a:rPr lang="en-US" dirty="0"/>
              <a:t> bar yang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i="1" dirty="0"/>
              <a:t>tab</a:t>
            </a:r>
            <a:r>
              <a:rPr lang="en-US" dirty="0"/>
              <a:t> Code, Costumes, dan Sounds, </a:t>
            </a:r>
            <a:r>
              <a:rPr lang="en-US" dirty="0" err="1"/>
              <a:t>tombol</a:t>
            </a:r>
            <a:r>
              <a:rPr lang="en-US" dirty="0"/>
              <a:t> Go dan Stop,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dirty="0" err="1"/>
              <a:t>pengaturan</a:t>
            </a:r>
            <a:r>
              <a:rPr lang="en-US" dirty="0"/>
              <a:t> </a:t>
            </a:r>
            <a:r>
              <a:rPr lang="en-US" dirty="0" err="1"/>
              <a:t>jendela</a:t>
            </a:r>
            <a:r>
              <a:rPr lang="en-US" dirty="0"/>
              <a:t>. 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dirty="0"/>
              <a:t>B</a:t>
            </a:r>
            <a:r>
              <a:rPr lang="en-US" dirty="0" err="1"/>
              <a:t>agian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jendela</a:t>
            </a:r>
            <a:r>
              <a:rPr lang="en-US" dirty="0"/>
              <a:t> </a:t>
            </a:r>
            <a:r>
              <a:rPr lang="en-US" dirty="0" err="1"/>
              <a:t>dibagi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i="1" dirty="0"/>
              <a:t>pane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paling </a:t>
            </a:r>
            <a:r>
              <a:rPr lang="en-US" dirty="0" err="1"/>
              <a:t>kiri</a:t>
            </a:r>
            <a:r>
              <a:rPr lang="en-US" dirty="0"/>
              <a:t>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palet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(</a:t>
            </a:r>
            <a:r>
              <a:rPr lang="en-US" i="1" dirty="0"/>
              <a:t>block palette</a:t>
            </a:r>
            <a:r>
              <a:rPr lang="en-US" dirty="0"/>
              <a:t>).</a:t>
            </a:r>
            <a:r>
              <a:rPr lang="id-ID" dirty="0"/>
              <a:t> </a:t>
            </a:r>
            <a:r>
              <a:rPr lang="en-US" dirty="0"/>
              <a:t>Bagian </a:t>
            </a:r>
            <a:r>
              <a:rPr lang="en-US" dirty="0" err="1"/>
              <a:t>tengah</a:t>
            </a:r>
            <a:r>
              <a:rPr lang="en-US" dirty="0"/>
              <a:t>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i="1" dirty="0"/>
              <a:t>script</a:t>
            </a:r>
            <a:r>
              <a:rPr lang="en-US" dirty="0"/>
              <a:t> area, dan </a:t>
            </a:r>
            <a:r>
              <a:rPr lang="en-US" dirty="0" err="1"/>
              <a:t>bagian</a:t>
            </a:r>
            <a:r>
              <a:rPr lang="en-US" dirty="0"/>
              <a:t> paling </a:t>
            </a:r>
            <a:r>
              <a:rPr lang="en-US" dirty="0" err="1"/>
              <a:t>kanan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i="1" dirty="0"/>
              <a:t>stage</a:t>
            </a:r>
            <a:r>
              <a:rPr lang="en-US" dirty="0"/>
              <a:t>.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i="1" dirty="0"/>
              <a:t>stage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i="1" dirty="0"/>
              <a:t>sprite pane</a:t>
            </a:r>
            <a:r>
              <a:rPr lang="en-US" dirty="0"/>
              <a:t> dan </a:t>
            </a:r>
            <a:r>
              <a:rPr lang="en-US" i="1" dirty="0"/>
              <a:t>stage pane</a:t>
            </a:r>
            <a:r>
              <a:rPr lang="en-US" dirty="0"/>
              <a:t>. 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dirty="0">
                <a:latin typeface="Calibri" panose="020F0502020204030204" pitchFamily="34" charset="0"/>
              </a:rPr>
              <a:t>Tampilan jendela Scratch dan bagian-bagiannya secara lebih jelas dapat dilihat pada slide berikutnya.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33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21237" y="57150"/>
            <a:ext cx="8501526" cy="4429623"/>
            <a:chOff x="321237" y="57150"/>
            <a:chExt cx="8501526" cy="4429623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7F51BC1-6B70-411A-B639-A3557650E884}"/>
                </a:ext>
              </a:extLst>
            </p:cNvPr>
            <p:cNvGrpSpPr/>
            <p:nvPr/>
          </p:nvGrpSpPr>
          <p:grpSpPr>
            <a:xfrm>
              <a:off x="321237" y="57150"/>
              <a:ext cx="8501526" cy="4123730"/>
              <a:chOff x="381000" y="128885"/>
              <a:chExt cx="8501526" cy="4123730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BC49FFB1-9FD4-4675-9D33-241712C25D86}"/>
                  </a:ext>
                </a:extLst>
              </p:cNvPr>
              <p:cNvPicPr/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1847" y="438150"/>
                <a:ext cx="6260306" cy="35052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9E72A9D-95C7-460B-8167-2B4A0DC63D92}"/>
                  </a:ext>
                </a:extLst>
              </p:cNvPr>
              <p:cNvSpPr txBox="1"/>
              <p:nvPr/>
            </p:nvSpPr>
            <p:spPr>
              <a:xfrm>
                <a:off x="5067300" y="128885"/>
                <a:ext cx="8382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dirty="0"/>
                  <a:t>Tombol Go</a:t>
                </a:r>
                <a:endParaRPr lang="en-ID" sz="1200" dirty="0"/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188BD7C6-78A0-49AF-855B-F1B6700FB2A4}"/>
                  </a:ext>
                </a:extLst>
              </p:cNvPr>
              <p:cNvCxnSpPr/>
              <p:nvPr/>
            </p:nvCxnSpPr>
            <p:spPr>
              <a:xfrm>
                <a:off x="5486400" y="590550"/>
                <a:ext cx="0" cy="2286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8087F04-288A-4805-AB26-90881563F9A8}"/>
                  </a:ext>
                </a:extLst>
              </p:cNvPr>
              <p:cNvSpPr txBox="1"/>
              <p:nvPr/>
            </p:nvSpPr>
            <p:spPr>
              <a:xfrm>
                <a:off x="5341406" y="1276350"/>
                <a:ext cx="8382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dirty="0"/>
                  <a:t>Tombol Stop</a:t>
                </a:r>
                <a:endParaRPr lang="en-ID" sz="1200" dirty="0"/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5D9F8392-5B52-4758-8887-5DFC233E3A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64533" y="941440"/>
                <a:ext cx="0" cy="33491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E896630-E02E-4F2B-99FB-614E02B30969}"/>
                  </a:ext>
                </a:extLst>
              </p:cNvPr>
              <p:cNvSpPr/>
              <p:nvPr/>
            </p:nvSpPr>
            <p:spPr>
              <a:xfrm>
                <a:off x="7086600" y="704849"/>
                <a:ext cx="693199" cy="342901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77983598-08F9-4843-A0A0-E7DC7296556C}"/>
                  </a:ext>
                </a:extLst>
              </p:cNvPr>
              <p:cNvCxnSpPr>
                <a:cxnSpLocks/>
                <a:stCxn id="11" idx="6"/>
              </p:cNvCxnSpPr>
              <p:nvPr/>
            </p:nvCxnSpPr>
            <p:spPr>
              <a:xfrm>
                <a:off x="7779799" y="876300"/>
                <a:ext cx="34145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AE8E55E-85C9-4295-B1C1-000C9499EB8D}"/>
                  </a:ext>
                </a:extLst>
              </p:cNvPr>
              <p:cNvSpPr txBox="1"/>
              <p:nvPr/>
            </p:nvSpPr>
            <p:spPr>
              <a:xfrm>
                <a:off x="8044326" y="704849"/>
                <a:ext cx="8382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dirty="0"/>
                  <a:t>Pengatur </a:t>
                </a:r>
              </a:p>
              <a:p>
                <a:pPr algn="ctr"/>
                <a:r>
                  <a:rPr lang="id-ID" sz="1200" dirty="0"/>
                  <a:t>Jendela </a:t>
                </a:r>
                <a:endParaRPr lang="en-ID" sz="1200" dirty="0"/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AAF2C2C-7A55-4F24-BAEF-E757695FA6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00445" y="1885950"/>
                <a:ext cx="34145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7CF2AB5-9692-4CAD-8AB0-7E44526ED274}"/>
                  </a:ext>
                </a:extLst>
              </p:cNvPr>
              <p:cNvSpPr txBox="1"/>
              <p:nvPr/>
            </p:nvSpPr>
            <p:spPr>
              <a:xfrm>
                <a:off x="7702153" y="1747450"/>
                <a:ext cx="8382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i="1" dirty="0"/>
                  <a:t>Stage</a:t>
                </a:r>
                <a:endParaRPr lang="en-ID" sz="1200" i="1" dirty="0"/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6A968238-D7A2-490F-A582-FE74E1D3C5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78091" y="2895598"/>
                <a:ext cx="34145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9C7C624-2F83-49BC-B520-B06B27381300}"/>
                  </a:ext>
                </a:extLst>
              </p:cNvPr>
              <p:cNvSpPr txBox="1"/>
              <p:nvPr/>
            </p:nvSpPr>
            <p:spPr>
              <a:xfrm>
                <a:off x="7779798" y="2757098"/>
                <a:ext cx="11027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i="1" dirty="0"/>
                  <a:t>Stage Pane</a:t>
                </a:r>
                <a:endParaRPr lang="en-ID" sz="1200" i="1" dirty="0"/>
              </a:p>
            </p:txBody>
          </p: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2A68273E-1BC2-4A4C-8B64-9002E8E611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60506" y="3562350"/>
                <a:ext cx="945094" cy="4572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D939523-D777-4004-B201-5020B99A745F}"/>
                  </a:ext>
                </a:extLst>
              </p:cNvPr>
              <p:cNvSpPr txBox="1"/>
              <p:nvPr/>
            </p:nvSpPr>
            <p:spPr>
              <a:xfrm>
                <a:off x="6592581" y="3923578"/>
                <a:ext cx="11027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i="1" dirty="0"/>
                  <a:t>Sprite Pane</a:t>
                </a:r>
                <a:endParaRPr lang="en-ID" sz="1200" i="1" dirty="0"/>
              </a:p>
            </p:txBody>
          </p: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B8E40ADD-3F68-4059-83C9-945A034061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3714750"/>
                <a:ext cx="0" cy="3048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E5A0BA2-78C6-4949-8F87-F690985D295B}"/>
                  </a:ext>
                </a:extLst>
              </p:cNvPr>
              <p:cNvSpPr txBox="1"/>
              <p:nvPr/>
            </p:nvSpPr>
            <p:spPr>
              <a:xfrm>
                <a:off x="4020636" y="3975616"/>
                <a:ext cx="11027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i="1" dirty="0"/>
                  <a:t>Script area</a:t>
                </a:r>
                <a:endParaRPr lang="en-ID" sz="1200" i="1" dirty="0"/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4BE2D71-85A4-4F39-9D4E-C5F8DFF2E2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7320" y="696785"/>
                <a:ext cx="34145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DF7E54C-3E3E-4086-BDF1-F791BC904CC9}"/>
                  </a:ext>
                </a:extLst>
              </p:cNvPr>
              <p:cNvSpPr txBox="1"/>
              <p:nvPr/>
            </p:nvSpPr>
            <p:spPr>
              <a:xfrm>
                <a:off x="381000" y="558285"/>
                <a:ext cx="8382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i="1" dirty="0"/>
                  <a:t>Menu bar</a:t>
                </a:r>
                <a:endParaRPr lang="en-ID" sz="1200" i="1" dirty="0"/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850CA5A9-4A32-4629-89B5-1D04E6B543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1374" y="894906"/>
                <a:ext cx="34145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46C70E0-0CCA-477F-BF47-7CC5AA55C07C}"/>
                  </a:ext>
                </a:extLst>
              </p:cNvPr>
              <p:cNvSpPr txBox="1"/>
              <p:nvPr/>
            </p:nvSpPr>
            <p:spPr>
              <a:xfrm>
                <a:off x="419823" y="742950"/>
                <a:ext cx="8382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i="1" dirty="0"/>
                  <a:t>Tab bar</a:t>
                </a:r>
                <a:endParaRPr lang="en-ID" sz="1200" i="1" dirty="0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2566F50-2574-418E-A522-B77808E99E67}"/>
                </a:ext>
              </a:extLst>
            </p:cNvPr>
            <p:cNvGrpSpPr/>
            <p:nvPr/>
          </p:nvGrpSpPr>
          <p:grpSpPr>
            <a:xfrm>
              <a:off x="1295165" y="3867231"/>
              <a:ext cx="4977840" cy="619542"/>
              <a:chOff x="5826491" y="2091149"/>
              <a:chExt cx="4977840" cy="619542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88DAB58-3E8B-4C80-B7CD-5216ABEF524A}"/>
                  </a:ext>
                </a:extLst>
              </p:cNvPr>
              <p:cNvSpPr txBox="1"/>
              <p:nvPr/>
            </p:nvSpPr>
            <p:spPr>
              <a:xfrm>
                <a:off x="7402321" y="2387526"/>
                <a:ext cx="340201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Tampilan jendela Scratch</a:t>
                </a:r>
                <a:r>
                  <a:rPr lang="en-US" sz="1500" b="1" dirty="0">
                    <a:latin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D56B8B51-8C08-4495-A942-659585572ACE}"/>
                  </a:ext>
                </a:extLst>
              </p:cNvPr>
              <p:cNvSpPr txBox="1"/>
              <p:nvPr/>
            </p:nvSpPr>
            <p:spPr>
              <a:xfrm>
                <a:off x="5826491" y="2091149"/>
                <a:ext cx="193109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dokumen penerbit</a:t>
                </a:r>
                <a:endParaRPr lang="en-ID" sz="1000" i="1" dirty="0"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744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</TotalTime>
  <Words>5416</Words>
  <Application>Microsoft Office PowerPoint</Application>
  <PresentationFormat>On-screen Show (16:9)</PresentationFormat>
  <Paragraphs>426</Paragraphs>
  <Slides>60</Slides>
  <Notes>43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8" baseType="lpstr">
      <vt:lpstr>Arial</vt:lpstr>
      <vt:lpstr>Calibri</vt:lpstr>
      <vt:lpstr>Calibri Light</vt:lpstr>
      <vt:lpstr>Open Sans</vt:lpstr>
      <vt:lpstr>Wingdings</vt:lpstr>
      <vt:lpstr>Office Theme</vt:lpstr>
      <vt:lpstr>Custom Design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Elisa Putri Andini</dc:creator>
  <cp:lastModifiedBy>Ganendrajati Widagdo</cp:lastModifiedBy>
  <cp:revision>150</cp:revision>
  <dcterms:created xsi:type="dcterms:W3CDTF">2016-06-25T05:09:46Z</dcterms:created>
  <dcterms:modified xsi:type="dcterms:W3CDTF">2022-08-01T09:44:10Z</dcterms:modified>
</cp:coreProperties>
</file>