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386" r:id="rId3"/>
    <p:sldId id="435" r:id="rId4"/>
    <p:sldId id="436" r:id="rId5"/>
    <p:sldId id="388" r:id="rId6"/>
    <p:sldId id="389" r:id="rId7"/>
    <p:sldId id="392" r:id="rId8"/>
    <p:sldId id="401" r:id="rId9"/>
    <p:sldId id="437" r:id="rId10"/>
    <p:sldId id="438" r:id="rId11"/>
    <p:sldId id="439" r:id="rId12"/>
    <p:sldId id="440" r:id="rId13"/>
    <p:sldId id="441" r:id="rId14"/>
    <p:sldId id="442" r:id="rId15"/>
    <p:sldId id="443" r:id="rId16"/>
    <p:sldId id="412" r:id="rId17"/>
    <p:sldId id="413" r:id="rId18"/>
    <p:sldId id="444" r:id="rId19"/>
    <p:sldId id="416" r:id="rId20"/>
    <p:sldId id="415" r:id="rId21"/>
    <p:sldId id="419"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3" autoAdjust="0"/>
    <p:restoredTop sz="94660"/>
  </p:normalViewPr>
  <p:slideViewPr>
    <p:cSldViewPr snapToGrid="0">
      <p:cViewPr>
        <p:scale>
          <a:sx n="72" d="100"/>
          <a:sy n="72" d="100"/>
        </p:scale>
        <p:origin x="-365" y="-29"/>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DE22F4C-B8EE-451C-BB94-135B49F6E734}" type="datetimeFigureOut">
              <a:rPr lang="en-US" smtClean="0"/>
              <a:t>1/25/2023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83FA13-21EC-42E1-A201-EB329F776CB3}" type="slidenum">
              <a:rPr lang="en-US" smtClean="0"/>
              <a:t>‹#›</a:t>
            </a:fld>
            <a:endParaRPr lang="en-US"/>
          </a:p>
        </p:txBody>
      </p:sp>
    </p:spTree>
    <p:extLst>
      <p:ext uri="{BB962C8B-B14F-4D97-AF65-F5344CB8AC3E}">
        <p14:creationId xmlns:p14="http://schemas.microsoft.com/office/powerpoint/2010/main" val="3354720391"/>
      </p:ext>
    </p:extLst>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DE22F4C-B8EE-451C-BB94-135B49F6E734}" type="datetimeFigureOut">
              <a:rPr lang="en-US" smtClean="0"/>
              <a:t>1/25/2023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83FA13-21EC-42E1-A201-EB329F776CB3}" type="slidenum">
              <a:rPr lang="en-US" smtClean="0"/>
              <a:t>‹#›</a:t>
            </a:fld>
            <a:endParaRPr lang="en-US"/>
          </a:p>
        </p:txBody>
      </p:sp>
    </p:spTree>
    <p:extLst>
      <p:ext uri="{BB962C8B-B14F-4D97-AF65-F5344CB8AC3E}">
        <p14:creationId xmlns:p14="http://schemas.microsoft.com/office/powerpoint/2010/main" val="3737628916"/>
      </p:ext>
    </p:extLst>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DE22F4C-B8EE-451C-BB94-135B49F6E734}" type="datetimeFigureOut">
              <a:rPr lang="en-US" smtClean="0"/>
              <a:t>1/25/2023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83FA13-21EC-42E1-A201-EB329F776CB3}" type="slidenum">
              <a:rPr lang="en-US" smtClean="0"/>
              <a:t>‹#›</a:t>
            </a:fld>
            <a:endParaRPr lang="en-US"/>
          </a:p>
        </p:txBody>
      </p:sp>
    </p:spTree>
    <p:extLst>
      <p:ext uri="{BB962C8B-B14F-4D97-AF65-F5344CB8AC3E}">
        <p14:creationId xmlns:p14="http://schemas.microsoft.com/office/powerpoint/2010/main" val="1390942210"/>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DE22F4C-B8EE-451C-BB94-135B49F6E734}" type="datetimeFigureOut">
              <a:rPr lang="en-US" smtClean="0"/>
              <a:t>1/25/2023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83FA13-21EC-42E1-A201-EB329F776CB3}" type="slidenum">
              <a:rPr lang="en-US" smtClean="0"/>
              <a:t>‹#›</a:t>
            </a:fld>
            <a:endParaRPr lang="en-US"/>
          </a:p>
        </p:txBody>
      </p:sp>
    </p:spTree>
    <p:extLst>
      <p:ext uri="{BB962C8B-B14F-4D97-AF65-F5344CB8AC3E}">
        <p14:creationId xmlns:p14="http://schemas.microsoft.com/office/powerpoint/2010/main" val="2963256339"/>
      </p:ext>
    </p:extLst>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DE22F4C-B8EE-451C-BB94-135B49F6E734}" type="datetimeFigureOut">
              <a:rPr lang="en-US" smtClean="0"/>
              <a:t>1/25/2023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83FA13-21EC-42E1-A201-EB329F776CB3}" type="slidenum">
              <a:rPr lang="en-US" smtClean="0"/>
              <a:t>‹#›</a:t>
            </a:fld>
            <a:endParaRPr lang="en-US"/>
          </a:p>
        </p:txBody>
      </p:sp>
    </p:spTree>
    <p:extLst>
      <p:ext uri="{BB962C8B-B14F-4D97-AF65-F5344CB8AC3E}">
        <p14:creationId xmlns:p14="http://schemas.microsoft.com/office/powerpoint/2010/main" val="2553992244"/>
      </p:ext>
    </p:extLst>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DE22F4C-B8EE-451C-BB94-135B49F6E734}" type="datetimeFigureOut">
              <a:rPr lang="en-US" smtClean="0"/>
              <a:t>1/25/2023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D83FA13-21EC-42E1-A201-EB329F776CB3}" type="slidenum">
              <a:rPr lang="en-US" smtClean="0"/>
              <a:t>‹#›</a:t>
            </a:fld>
            <a:endParaRPr lang="en-US"/>
          </a:p>
        </p:txBody>
      </p:sp>
    </p:spTree>
    <p:extLst>
      <p:ext uri="{BB962C8B-B14F-4D97-AF65-F5344CB8AC3E}">
        <p14:creationId xmlns:p14="http://schemas.microsoft.com/office/powerpoint/2010/main" val="4119308040"/>
      </p:ext>
    </p:extLst>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DE22F4C-B8EE-451C-BB94-135B49F6E734}" type="datetimeFigureOut">
              <a:rPr lang="en-US" smtClean="0"/>
              <a:t>1/25/2023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D83FA13-21EC-42E1-A201-EB329F776CB3}" type="slidenum">
              <a:rPr lang="en-US" smtClean="0"/>
              <a:t>‹#›</a:t>
            </a:fld>
            <a:endParaRPr lang="en-US"/>
          </a:p>
        </p:txBody>
      </p:sp>
    </p:spTree>
    <p:extLst>
      <p:ext uri="{BB962C8B-B14F-4D97-AF65-F5344CB8AC3E}">
        <p14:creationId xmlns:p14="http://schemas.microsoft.com/office/powerpoint/2010/main" val="4054283043"/>
      </p:ext>
    </p:extLst>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DE22F4C-B8EE-451C-BB94-135B49F6E734}" type="datetimeFigureOut">
              <a:rPr lang="en-US" smtClean="0"/>
              <a:t>1/25/2023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D83FA13-21EC-42E1-A201-EB329F776CB3}" type="slidenum">
              <a:rPr lang="en-US" smtClean="0"/>
              <a:t>‹#›</a:t>
            </a:fld>
            <a:endParaRPr lang="en-US"/>
          </a:p>
        </p:txBody>
      </p:sp>
    </p:spTree>
    <p:extLst>
      <p:ext uri="{BB962C8B-B14F-4D97-AF65-F5344CB8AC3E}">
        <p14:creationId xmlns:p14="http://schemas.microsoft.com/office/powerpoint/2010/main" val="2599706512"/>
      </p:ext>
    </p:extLst>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E22F4C-B8EE-451C-BB94-135B49F6E734}" type="datetimeFigureOut">
              <a:rPr lang="en-US" smtClean="0"/>
              <a:t>1/25/2023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D83FA13-21EC-42E1-A201-EB329F776CB3}" type="slidenum">
              <a:rPr lang="en-US" smtClean="0"/>
              <a:t>‹#›</a:t>
            </a:fld>
            <a:endParaRPr lang="en-US"/>
          </a:p>
        </p:txBody>
      </p:sp>
    </p:spTree>
    <p:extLst>
      <p:ext uri="{BB962C8B-B14F-4D97-AF65-F5344CB8AC3E}">
        <p14:creationId xmlns:p14="http://schemas.microsoft.com/office/powerpoint/2010/main" val="4223657623"/>
      </p:ext>
    </p:extLst>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DE22F4C-B8EE-451C-BB94-135B49F6E734}" type="datetimeFigureOut">
              <a:rPr lang="en-US" smtClean="0"/>
              <a:t>1/25/2023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D83FA13-21EC-42E1-A201-EB329F776CB3}" type="slidenum">
              <a:rPr lang="en-US" smtClean="0"/>
              <a:t>‹#›</a:t>
            </a:fld>
            <a:endParaRPr lang="en-US"/>
          </a:p>
        </p:txBody>
      </p:sp>
    </p:spTree>
    <p:extLst>
      <p:ext uri="{BB962C8B-B14F-4D97-AF65-F5344CB8AC3E}">
        <p14:creationId xmlns:p14="http://schemas.microsoft.com/office/powerpoint/2010/main" val="459802634"/>
      </p:ext>
    </p:extLst>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DE22F4C-B8EE-451C-BB94-135B49F6E734}" type="datetimeFigureOut">
              <a:rPr lang="en-US" smtClean="0"/>
              <a:t>1/25/2023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D83FA13-21EC-42E1-A201-EB329F776CB3}" type="slidenum">
              <a:rPr lang="en-US" smtClean="0"/>
              <a:t>‹#›</a:t>
            </a:fld>
            <a:endParaRPr lang="en-US"/>
          </a:p>
        </p:txBody>
      </p:sp>
    </p:spTree>
    <p:extLst>
      <p:ext uri="{BB962C8B-B14F-4D97-AF65-F5344CB8AC3E}">
        <p14:creationId xmlns:p14="http://schemas.microsoft.com/office/powerpoint/2010/main" val="3158173720"/>
      </p:ext>
    </p:extLst>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E22F4C-B8EE-451C-BB94-135B49F6E734}" type="datetimeFigureOut">
              <a:rPr lang="en-US" smtClean="0"/>
              <a:t>1/25/2023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83FA13-21EC-42E1-A201-EB329F776CB3}" type="slidenum">
              <a:rPr lang="en-US" smtClean="0"/>
              <a:t>‹#›</a:t>
            </a:fld>
            <a:endParaRPr lang="en-US"/>
          </a:p>
        </p:txBody>
      </p:sp>
    </p:spTree>
    <p:extLst>
      <p:ext uri="{BB962C8B-B14F-4D97-AF65-F5344CB8AC3E}">
        <p14:creationId xmlns:p14="http://schemas.microsoft.com/office/powerpoint/2010/main" val="36321456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a:extLst>
              <a:ext uri="{FF2B5EF4-FFF2-40B4-BE49-F238E27FC236}">
                <a16:creationId xmlns="" xmlns:a16="http://schemas.microsoft.com/office/drawing/2014/main" id="{C09DC8E8-E537-0427-DFFB-D43A547D8E8E}"/>
              </a:ext>
            </a:extLst>
          </p:cNvPr>
          <p:cNvSpPr/>
          <p:nvPr/>
        </p:nvSpPr>
        <p:spPr>
          <a:xfrm>
            <a:off x="5270703" y="1252332"/>
            <a:ext cx="5513622" cy="779733"/>
          </a:xfrm>
          <a:prstGeom prst="rect">
            <a:avLst/>
          </a:prstGeom>
          <a:noFill/>
        </p:spPr>
        <p:txBody>
          <a:bodyPr wrap="none" lIns="121887" tIns="60944" rIns="121887" bIns="60944">
            <a:spAutoFit/>
          </a:bodyPr>
          <a:lstStyle/>
          <a:p>
            <a:pPr algn="ctr"/>
            <a:r>
              <a:rPr lang="en-US" sz="4267" b="1" dirty="0">
                <a:ln w="0"/>
                <a:solidFill>
                  <a:srgbClr val="002060"/>
                </a:solidFill>
                <a:latin typeface="Arial" panose="020B0604020202020204" pitchFamily="34" charset="0"/>
                <a:cs typeface="Arial" panose="020B0604020202020204" pitchFamily="34" charset="0"/>
              </a:rPr>
              <a:t>Media </a:t>
            </a:r>
            <a:r>
              <a:rPr lang="en-US" sz="4267" b="1" dirty="0" err="1">
                <a:ln w="0"/>
                <a:solidFill>
                  <a:srgbClr val="002060"/>
                </a:solidFill>
                <a:latin typeface="Arial" panose="020B0604020202020204" pitchFamily="34" charset="0"/>
                <a:cs typeface="Arial" panose="020B0604020202020204" pitchFamily="34" charset="0"/>
              </a:rPr>
              <a:t>Pembelajaran</a:t>
            </a:r>
            <a:endParaRPr lang="en-US" sz="4267" b="1" dirty="0">
              <a:ln w="0"/>
              <a:solidFill>
                <a:srgbClr val="002060"/>
              </a:solidFill>
              <a:latin typeface="Arial" panose="020B0604020202020204" pitchFamily="34" charset="0"/>
              <a:cs typeface="Arial" panose="020B0604020202020204" pitchFamily="34" charset="0"/>
            </a:endParaRPr>
          </a:p>
        </p:txBody>
      </p:sp>
      <p:sp>
        <p:nvSpPr>
          <p:cNvPr id="5" name="Rectangle 4">
            <a:extLst>
              <a:ext uri="{FF2B5EF4-FFF2-40B4-BE49-F238E27FC236}">
                <a16:creationId xmlns="" xmlns:a16="http://schemas.microsoft.com/office/drawing/2014/main" id="{64FCCB8F-3B9B-D4FD-1E58-9EAE43377F2A}"/>
              </a:ext>
            </a:extLst>
          </p:cNvPr>
          <p:cNvSpPr/>
          <p:nvPr/>
        </p:nvSpPr>
        <p:spPr>
          <a:xfrm>
            <a:off x="5277650" y="2370312"/>
            <a:ext cx="5615476" cy="2667301"/>
          </a:xfrm>
          <a:prstGeom prst="rect">
            <a:avLst/>
          </a:prstGeom>
          <a:noFill/>
        </p:spPr>
        <p:txBody>
          <a:bodyPr wrap="square" lIns="121887" tIns="60944" rIns="121887" bIns="60944">
            <a:spAutoFit/>
          </a:bodyPr>
          <a:lstStyle/>
          <a:p>
            <a:pPr algn="ctr"/>
            <a:r>
              <a:rPr lang="en-US" sz="3733" b="1" dirty="0" err="1">
                <a:ln w="0"/>
                <a:solidFill>
                  <a:schemeClr val="tx1">
                    <a:lumMod val="65000"/>
                    <a:lumOff val="35000"/>
                  </a:schemeClr>
                </a:solidFill>
                <a:latin typeface="Arial" panose="020B0604020202020204" pitchFamily="34" charset="0"/>
                <a:cs typeface="Arial" panose="020B0604020202020204" pitchFamily="34" charset="0"/>
              </a:rPr>
              <a:t>Pendidikan</a:t>
            </a:r>
            <a:r>
              <a:rPr lang="en-US" sz="3733" b="1" dirty="0">
                <a:ln w="0"/>
                <a:solidFill>
                  <a:schemeClr val="tx1">
                    <a:lumMod val="65000"/>
                    <a:lumOff val="35000"/>
                  </a:schemeClr>
                </a:solidFill>
                <a:latin typeface="Arial" panose="020B0604020202020204" pitchFamily="34" charset="0"/>
                <a:cs typeface="Arial" panose="020B0604020202020204" pitchFamily="34" charset="0"/>
              </a:rPr>
              <a:t> </a:t>
            </a:r>
            <a:r>
              <a:rPr lang="en-US" sz="3733" b="1" dirty="0" err="1">
                <a:ln w="0"/>
                <a:solidFill>
                  <a:schemeClr val="tx1">
                    <a:lumMod val="65000"/>
                    <a:lumOff val="35000"/>
                  </a:schemeClr>
                </a:solidFill>
                <a:latin typeface="Arial" panose="020B0604020202020204" pitchFamily="34" charset="0"/>
                <a:cs typeface="Arial" panose="020B0604020202020204" pitchFamily="34" charset="0"/>
              </a:rPr>
              <a:t>Jasmani</a:t>
            </a:r>
            <a:r>
              <a:rPr lang="en-US" sz="3733" b="1" dirty="0">
                <a:ln w="0"/>
                <a:solidFill>
                  <a:schemeClr val="tx1">
                    <a:lumMod val="65000"/>
                    <a:lumOff val="35000"/>
                  </a:schemeClr>
                </a:solidFill>
                <a:latin typeface="Arial" panose="020B0604020202020204" pitchFamily="34" charset="0"/>
                <a:cs typeface="Arial" panose="020B0604020202020204" pitchFamily="34" charset="0"/>
              </a:rPr>
              <a:t>, </a:t>
            </a:r>
            <a:r>
              <a:rPr lang="en-US" sz="3733" b="1" dirty="0" err="1">
                <a:ln w="0"/>
                <a:solidFill>
                  <a:schemeClr val="tx1">
                    <a:lumMod val="65000"/>
                    <a:lumOff val="35000"/>
                  </a:schemeClr>
                </a:solidFill>
                <a:latin typeface="Arial" panose="020B0604020202020204" pitchFamily="34" charset="0"/>
                <a:cs typeface="Arial" panose="020B0604020202020204" pitchFamily="34" charset="0"/>
              </a:rPr>
              <a:t>Olahraga</a:t>
            </a:r>
            <a:r>
              <a:rPr lang="en-US" sz="3733" b="1" dirty="0">
                <a:ln w="0"/>
                <a:solidFill>
                  <a:schemeClr val="tx1">
                    <a:lumMod val="65000"/>
                    <a:lumOff val="35000"/>
                  </a:schemeClr>
                </a:solidFill>
                <a:latin typeface="Arial" panose="020B0604020202020204" pitchFamily="34" charset="0"/>
                <a:cs typeface="Arial" panose="020B0604020202020204" pitchFamily="34" charset="0"/>
              </a:rPr>
              <a:t>, </a:t>
            </a:r>
            <a:r>
              <a:rPr lang="en-US" sz="3733" b="1" dirty="0" err="1">
                <a:ln w="0"/>
                <a:solidFill>
                  <a:schemeClr val="tx1">
                    <a:lumMod val="65000"/>
                    <a:lumOff val="35000"/>
                  </a:schemeClr>
                </a:solidFill>
                <a:latin typeface="Arial" panose="020B0604020202020204" pitchFamily="34" charset="0"/>
                <a:cs typeface="Arial" panose="020B0604020202020204" pitchFamily="34" charset="0"/>
              </a:rPr>
              <a:t>dan</a:t>
            </a:r>
            <a:r>
              <a:rPr lang="en-US" sz="3733" b="1" dirty="0">
                <a:ln w="0"/>
                <a:solidFill>
                  <a:schemeClr val="tx1">
                    <a:lumMod val="65000"/>
                    <a:lumOff val="35000"/>
                  </a:schemeClr>
                </a:solidFill>
                <a:latin typeface="Arial" panose="020B0604020202020204" pitchFamily="34" charset="0"/>
                <a:cs typeface="Arial" panose="020B0604020202020204" pitchFamily="34" charset="0"/>
              </a:rPr>
              <a:t> </a:t>
            </a:r>
            <a:r>
              <a:rPr lang="en-US" sz="3733" b="1" dirty="0" err="1">
                <a:ln w="0"/>
                <a:solidFill>
                  <a:schemeClr val="tx1">
                    <a:lumMod val="65000"/>
                    <a:lumOff val="35000"/>
                  </a:schemeClr>
                </a:solidFill>
                <a:latin typeface="Arial" panose="020B0604020202020204" pitchFamily="34" charset="0"/>
                <a:cs typeface="Arial" panose="020B0604020202020204" pitchFamily="34" charset="0"/>
              </a:rPr>
              <a:t>Kesehatan</a:t>
            </a:r>
            <a:endParaRPr lang="en-US" sz="3733" b="1" dirty="0">
              <a:ln w="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2667" b="1" dirty="0">
              <a:ln w="0"/>
              <a:solidFill>
                <a:schemeClr val="tx1">
                  <a:lumMod val="65000"/>
                  <a:lumOff val="35000"/>
                </a:schemeClr>
              </a:solidFill>
              <a:latin typeface="Arial" panose="020B0604020202020204" pitchFamily="34" charset="0"/>
              <a:cs typeface="Arial" panose="020B0604020202020204" pitchFamily="34" charset="0"/>
            </a:endParaRPr>
          </a:p>
          <a:p>
            <a:pPr algn="ctr"/>
            <a:r>
              <a:rPr lang="en-US" sz="2667" b="1" dirty="0" err="1">
                <a:ln w="0"/>
                <a:solidFill>
                  <a:schemeClr val="tx1">
                    <a:lumMod val="65000"/>
                    <a:lumOff val="35000"/>
                  </a:schemeClr>
                </a:solidFill>
                <a:latin typeface="Arial" panose="020B0604020202020204" pitchFamily="34" charset="0"/>
                <a:cs typeface="Arial" panose="020B0604020202020204" pitchFamily="34" charset="0"/>
              </a:rPr>
              <a:t>Untuk</a:t>
            </a:r>
            <a:r>
              <a:rPr lang="en-US" sz="2667" b="1" dirty="0">
                <a:ln w="0"/>
                <a:solidFill>
                  <a:schemeClr val="tx1">
                    <a:lumMod val="65000"/>
                    <a:lumOff val="35000"/>
                  </a:schemeClr>
                </a:solidFill>
                <a:latin typeface="Arial" panose="020B0604020202020204" pitchFamily="34" charset="0"/>
                <a:cs typeface="Arial" panose="020B0604020202020204" pitchFamily="34" charset="0"/>
              </a:rPr>
              <a:t> SMP/MTs </a:t>
            </a:r>
            <a:r>
              <a:rPr lang="en-US" sz="2667" b="1" dirty="0" err="1">
                <a:ln w="0"/>
                <a:solidFill>
                  <a:schemeClr val="tx1">
                    <a:lumMod val="65000"/>
                    <a:lumOff val="35000"/>
                  </a:schemeClr>
                </a:solidFill>
                <a:latin typeface="Arial" panose="020B0604020202020204" pitchFamily="34" charset="0"/>
                <a:cs typeface="Arial" panose="020B0604020202020204" pitchFamily="34" charset="0"/>
              </a:rPr>
              <a:t>Kelas</a:t>
            </a:r>
            <a:r>
              <a:rPr lang="en-US" sz="2667" b="1" dirty="0">
                <a:ln w="0"/>
                <a:solidFill>
                  <a:schemeClr val="tx1">
                    <a:lumMod val="65000"/>
                    <a:lumOff val="35000"/>
                  </a:schemeClr>
                </a:solidFill>
                <a:latin typeface="Arial" panose="020B0604020202020204" pitchFamily="34" charset="0"/>
                <a:cs typeface="Arial" panose="020B0604020202020204" pitchFamily="34" charset="0"/>
              </a:rPr>
              <a:t> </a:t>
            </a:r>
            <a:r>
              <a:rPr lang="en-US" sz="2667" b="1" dirty="0" smtClean="0">
                <a:ln w="0"/>
                <a:solidFill>
                  <a:schemeClr val="tx1">
                    <a:lumMod val="65000"/>
                    <a:lumOff val="35000"/>
                  </a:schemeClr>
                </a:solidFill>
                <a:latin typeface="Arial" panose="020B0604020202020204" pitchFamily="34" charset="0"/>
                <a:cs typeface="Arial" panose="020B0604020202020204" pitchFamily="34" charset="0"/>
              </a:rPr>
              <a:t>VII</a:t>
            </a:r>
            <a:r>
              <a:rPr lang="id-ID" sz="2667" b="1" dirty="0" smtClean="0">
                <a:ln w="0"/>
                <a:solidFill>
                  <a:schemeClr val="tx1">
                    <a:lumMod val="65000"/>
                    <a:lumOff val="35000"/>
                  </a:schemeClr>
                </a:solidFill>
                <a:latin typeface="Arial" panose="020B0604020202020204" pitchFamily="34" charset="0"/>
                <a:cs typeface="Arial" panose="020B0604020202020204" pitchFamily="34" charset="0"/>
              </a:rPr>
              <a:t>I</a:t>
            </a:r>
            <a:r>
              <a:rPr lang="en-US" sz="2667" b="1" dirty="0" smtClean="0">
                <a:ln w="0"/>
                <a:solidFill>
                  <a:schemeClr val="tx1">
                    <a:lumMod val="65000"/>
                    <a:lumOff val="35000"/>
                  </a:schemeClr>
                </a:solidFill>
                <a:latin typeface="Arial" panose="020B0604020202020204" pitchFamily="34" charset="0"/>
                <a:cs typeface="Arial" panose="020B0604020202020204" pitchFamily="34" charset="0"/>
              </a:rPr>
              <a:t> </a:t>
            </a:r>
            <a:endParaRPr lang="en-US" sz="2667" b="1" dirty="0">
              <a:ln w="0"/>
              <a:solidFill>
                <a:schemeClr val="tx1">
                  <a:lumMod val="65000"/>
                  <a:lumOff val="35000"/>
                </a:schemeClr>
              </a:solidFill>
              <a:latin typeface="Arial" panose="020B0604020202020204" pitchFamily="34" charset="0"/>
              <a:cs typeface="Arial" panose="020B0604020202020204" pitchFamily="34" charset="0"/>
            </a:endParaRPr>
          </a:p>
        </p:txBody>
      </p:sp>
      <p:sp>
        <p:nvSpPr>
          <p:cNvPr id="7" name="Cube 6">
            <a:extLst>
              <a:ext uri="{FF2B5EF4-FFF2-40B4-BE49-F238E27FC236}">
                <a16:creationId xmlns="" xmlns:a16="http://schemas.microsoft.com/office/drawing/2014/main" id="{98160949-CF98-7040-1529-8D42B690ED18}"/>
              </a:ext>
            </a:extLst>
          </p:cNvPr>
          <p:cNvSpPr/>
          <p:nvPr/>
        </p:nvSpPr>
        <p:spPr>
          <a:xfrm>
            <a:off x="864760" y="542637"/>
            <a:ext cx="3860800" cy="5105036"/>
          </a:xfrm>
          <a:prstGeom prst="cube">
            <a:avLst>
              <a:gd name="adj" fmla="val 3711"/>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0" scaled="1"/>
            <a:tileRect/>
          </a:gra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887" tIns="60944" rIns="121887" bIns="60944" rtlCol="0" anchor="ctr"/>
          <a:lstStyle/>
          <a:p>
            <a:pPr algn="ctr"/>
            <a:endParaRPr lang="en-US" sz="24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4122" y="656823"/>
            <a:ext cx="3710756" cy="4990849"/>
          </a:xfrm>
          <a:prstGeom prst="rect">
            <a:avLst/>
          </a:prstGeom>
        </p:spPr>
      </p:pic>
    </p:spTree>
    <p:extLst>
      <p:ext uri="{BB962C8B-B14F-4D97-AF65-F5344CB8AC3E}">
        <p14:creationId xmlns:p14="http://schemas.microsoft.com/office/powerpoint/2010/main" val="12791807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0"/>
            <a:ext cx="12192000" cy="6858000"/>
          </a:xfrm>
          <a:prstGeom prst="rect">
            <a:avLst/>
          </a:prstGeom>
        </p:spPr>
      </p:pic>
      <p:sp>
        <p:nvSpPr>
          <p:cNvPr id="3" name="Rectangle 2">
            <a:extLst>
              <a:ext uri="{FF2B5EF4-FFF2-40B4-BE49-F238E27FC236}">
                <a16:creationId xmlns="" xmlns:a16="http://schemas.microsoft.com/office/drawing/2014/main" id="{58C22683-9FC9-E58D-7754-E6B3F9504B77}"/>
              </a:ext>
            </a:extLst>
          </p:cNvPr>
          <p:cNvSpPr/>
          <p:nvPr/>
        </p:nvSpPr>
        <p:spPr>
          <a:xfrm>
            <a:off x="332703" y="667539"/>
            <a:ext cx="8566598" cy="523220"/>
          </a:xfrm>
          <a:prstGeom prst="rect">
            <a:avLst/>
          </a:prstGeom>
        </p:spPr>
        <p:txBody>
          <a:bodyPr wrap="square">
            <a:spAutoFit/>
          </a:bodyPr>
          <a:lstStyle/>
          <a:p>
            <a:r>
              <a:rPr lang="id-ID" sz="2800" b="1" dirty="0">
                <a:solidFill>
                  <a:srgbClr val="7030A0"/>
                </a:solidFill>
                <a:cs typeface="Arial" panose="020B0604020202020204" pitchFamily="34" charset="0"/>
              </a:rPr>
              <a:t>2. Menganalisis</a:t>
            </a:r>
            <a:r>
              <a:rPr lang="nb-NO" sz="2800" b="1" dirty="0">
                <a:solidFill>
                  <a:srgbClr val="7030A0"/>
                </a:solidFill>
                <a:cs typeface="Arial" panose="020B0604020202020204" pitchFamily="34" charset="0"/>
              </a:rPr>
              <a:t> </a:t>
            </a:r>
            <a:r>
              <a:rPr lang="id-ID" sz="2800" b="1" dirty="0" smtClean="0">
                <a:solidFill>
                  <a:srgbClr val="7030A0"/>
                </a:solidFill>
                <a:cs typeface="Arial" panose="020B0604020202020204" pitchFamily="34" charset="0"/>
              </a:rPr>
              <a:t>V</a:t>
            </a:r>
            <a:r>
              <a:rPr lang="nb-NO" sz="2800" b="1" dirty="0" smtClean="0">
                <a:solidFill>
                  <a:srgbClr val="7030A0"/>
                </a:solidFill>
                <a:cs typeface="Arial" panose="020B0604020202020204" pitchFamily="34" charset="0"/>
              </a:rPr>
              <a:t>a</a:t>
            </a:r>
            <a:r>
              <a:rPr lang="id-ID" sz="2800" b="1" dirty="0">
                <a:solidFill>
                  <a:srgbClr val="7030A0"/>
                </a:solidFill>
                <a:cs typeface="Arial" panose="020B0604020202020204" pitchFamily="34" charset="0"/>
              </a:rPr>
              <a:t>ri</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si </a:t>
            </a:r>
            <a:r>
              <a:rPr lang="nb-NO" sz="2800" b="1" dirty="0">
                <a:solidFill>
                  <a:srgbClr val="7030A0"/>
                </a:solidFill>
                <a:cs typeface="Arial" panose="020B0604020202020204" pitchFamily="34" charset="0"/>
              </a:rPr>
              <a:t>Gerak Spesifik G</a:t>
            </a:r>
            <a:r>
              <a:rPr lang="id-ID" sz="2800" b="1" dirty="0">
                <a:solidFill>
                  <a:srgbClr val="7030A0"/>
                </a:solidFill>
                <a:cs typeface="Arial" panose="020B0604020202020204" pitchFamily="34" charset="0"/>
              </a:rPr>
              <a:t>er</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k</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n K</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ki</a:t>
            </a:r>
          </a:p>
        </p:txBody>
      </p:sp>
      <p:sp>
        <p:nvSpPr>
          <p:cNvPr id="5" name="TextBox 4">
            <a:extLst>
              <a:ext uri="{FF2B5EF4-FFF2-40B4-BE49-F238E27FC236}">
                <a16:creationId xmlns="" xmlns:a16="http://schemas.microsoft.com/office/drawing/2014/main" id="{AAFC1F48-EDE1-E909-56FD-1EF50EB01D1D}"/>
              </a:ext>
            </a:extLst>
          </p:cNvPr>
          <p:cNvSpPr txBox="1"/>
          <p:nvPr/>
        </p:nvSpPr>
        <p:spPr>
          <a:xfrm>
            <a:off x="5007732" y="2145872"/>
            <a:ext cx="6792535" cy="2677656"/>
          </a:xfrm>
          <a:prstGeom prst="rect">
            <a:avLst/>
          </a:prstGeom>
          <a:noFill/>
        </p:spPr>
        <p:txBody>
          <a:bodyPr wrap="square">
            <a:spAutoFit/>
          </a:bodyPr>
          <a:lstStyle/>
          <a:p>
            <a:r>
              <a:rPr lang="id-ID" sz="2400" dirty="0"/>
              <a:t>Cara </a:t>
            </a:r>
            <a:r>
              <a:rPr lang="id-ID" sz="2400" dirty="0" smtClean="0"/>
              <a:t>melakukan gerakan ketiga </a:t>
            </a:r>
            <a:r>
              <a:rPr lang="id-ID" sz="2400" dirty="0"/>
              <a:t>keterampilan gerak spesifik gerakan </a:t>
            </a:r>
            <a:r>
              <a:rPr lang="id-ID" sz="2400" dirty="0" smtClean="0"/>
              <a:t>kaki:</a:t>
            </a:r>
            <a:endParaRPr lang="id-ID" sz="2400" dirty="0"/>
          </a:p>
          <a:p>
            <a:pPr marL="285750" indent="-285750">
              <a:buFont typeface="Arial" panose="020B0604020202020204" pitchFamily="34" charset="0"/>
              <a:buChar char="•"/>
            </a:pPr>
            <a:r>
              <a:rPr lang="id-ID" sz="2400" dirty="0"/>
              <a:t>Posisi kaki kiri berada di pertengahan pada </a:t>
            </a:r>
            <a:r>
              <a:rPr lang="id-ID" sz="2400" dirty="0" smtClean="0"/>
              <a:t>saat gerakan</a:t>
            </a:r>
            <a:r>
              <a:rPr lang="id-ID" sz="2400" dirty="0"/>
              <a:t> </a:t>
            </a:r>
            <a:r>
              <a:rPr lang="id-ID" sz="2400" dirty="0" smtClean="0"/>
              <a:t>ke </a:t>
            </a:r>
            <a:r>
              <a:rPr lang="id-ID" sz="2400" dirty="0"/>
              <a:t>atas yang dilakukan dengan rileks dan </a:t>
            </a:r>
            <a:r>
              <a:rPr lang="id-ID" sz="2400" dirty="0" smtClean="0"/>
              <a:t>lurus.</a:t>
            </a:r>
            <a:endParaRPr lang="id-ID" sz="2400" dirty="0"/>
          </a:p>
          <a:p>
            <a:pPr marL="285750" indent="-285750">
              <a:buFont typeface="Arial" panose="020B0604020202020204" pitchFamily="34" charset="0"/>
              <a:buChar char="•"/>
            </a:pPr>
            <a:r>
              <a:rPr lang="id-ID" sz="2400" dirty="0" smtClean="0"/>
              <a:t>Kaki </a:t>
            </a:r>
            <a:r>
              <a:rPr lang="id-ID" sz="2400" dirty="0"/>
              <a:t>kanan (bagian betis dan telapak kaki) </a:t>
            </a:r>
            <a:r>
              <a:rPr lang="id-ID" sz="2400" dirty="0" smtClean="0"/>
              <a:t>mulai menendang</a:t>
            </a:r>
            <a:r>
              <a:rPr lang="id-ID" sz="2400" dirty="0"/>
              <a:t> </a:t>
            </a:r>
            <a:r>
              <a:rPr lang="id-ID" sz="2400" dirty="0" smtClean="0"/>
              <a:t>secara </a:t>
            </a:r>
            <a:r>
              <a:rPr lang="id-ID" sz="2400" dirty="0"/>
              <a:t>lurus dengan keras dan </a:t>
            </a:r>
            <a:r>
              <a:rPr lang="id-ID" sz="2400" dirty="0" smtClean="0"/>
              <a:t>kuat.</a:t>
            </a:r>
            <a:endParaRPr lang="en-ID" sz="2400"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1195" y="667539"/>
            <a:ext cx="7616693" cy="5547962"/>
          </a:xfrm>
          <a:prstGeom prst="rect">
            <a:avLst/>
          </a:prstGeom>
        </p:spPr>
      </p:pic>
    </p:spTree>
    <p:extLst>
      <p:ext uri="{BB962C8B-B14F-4D97-AF65-F5344CB8AC3E}">
        <p14:creationId xmlns:p14="http://schemas.microsoft.com/office/powerpoint/2010/main" val="37973628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0"/>
            <a:ext cx="12192000" cy="6858000"/>
          </a:xfrm>
          <a:prstGeom prst="rect">
            <a:avLst/>
          </a:prstGeom>
        </p:spPr>
      </p:pic>
      <p:sp>
        <p:nvSpPr>
          <p:cNvPr id="3" name="Rectangle 2">
            <a:extLst>
              <a:ext uri="{FF2B5EF4-FFF2-40B4-BE49-F238E27FC236}">
                <a16:creationId xmlns="" xmlns:a16="http://schemas.microsoft.com/office/drawing/2014/main" id="{58C22683-9FC9-E58D-7754-E6B3F9504B77}"/>
              </a:ext>
            </a:extLst>
          </p:cNvPr>
          <p:cNvSpPr/>
          <p:nvPr/>
        </p:nvSpPr>
        <p:spPr>
          <a:xfrm>
            <a:off x="332703" y="667539"/>
            <a:ext cx="8566598" cy="523220"/>
          </a:xfrm>
          <a:prstGeom prst="rect">
            <a:avLst/>
          </a:prstGeom>
        </p:spPr>
        <p:txBody>
          <a:bodyPr wrap="square">
            <a:spAutoFit/>
          </a:bodyPr>
          <a:lstStyle/>
          <a:p>
            <a:r>
              <a:rPr lang="id-ID" sz="2800" b="1" dirty="0">
                <a:solidFill>
                  <a:srgbClr val="7030A0"/>
                </a:solidFill>
                <a:cs typeface="Arial" panose="020B0604020202020204" pitchFamily="34" charset="0"/>
              </a:rPr>
              <a:t>2. Menganalisis</a:t>
            </a:r>
            <a:r>
              <a:rPr lang="nb-NO" sz="2800" b="1" dirty="0">
                <a:solidFill>
                  <a:srgbClr val="7030A0"/>
                </a:solidFill>
                <a:cs typeface="Arial" panose="020B0604020202020204" pitchFamily="34" charset="0"/>
              </a:rPr>
              <a:t> </a:t>
            </a:r>
            <a:r>
              <a:rPr lang="id-ID" sz="2800" b="1" dirty="0" smtClean="0">
                <a:solidFill>
                  <a:srgbClr val="7030A0"/>
                </a:solidFill>
                <a:cs typeface="Arial" panose="020B0604020202020204" pitchFamily="34" charset="0"/>
              </a:rPr>
              <a:t>V</a:t>
            </a:r>
            <a:r>
              <a:rPr lang="nb-NO" sz="2800" b="1" dirty="0" smtClean="0">
                <a:solidFill>
                  <a:srgbClr val="7030A0"/>
                </a:solidFill>
                <a:cs typeface="Arial" panose="020B0604020202020204" pitchFamily="34" charset="0"/>
              </a:rPr>
              <a:t>a</a:t>
            </a:r>
            <a:r>
              <a:rPr lang="id-ID" sz="2800" b="1" dirty="0">
                <a:solidFill>
                  <a:srgbClr val="7030A0"/>
                </a:solidFill>
                <a:cs typeface="Arial" panose="020B0604020202020204" pitchFamily="34" charset="0"/>
              </a:rPr>
              <a:t>ri</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si </a:t>
            </a:r>
            <a:r>
              <a:rPr lang="nb-NO" sz="2800" b="1" dirty="0">
                <a:solidFill>
                  <a:srgbClr val="7030A0"/>
                </a:solidFill>
                <a:cs typeface="Arial" panose="020B0604020202020204" pitchFamily="34" charset="0"/>
              </a:rPr>
              <a:t>Gerak Spesifik G</a:t>
            </a:r>
            <a:r>
              <a:rPr lang="id-ID" sz="2800" b="1" dirty="0">
                <a:solidFill>
                  <a:srgbClr val="7030A0"/>
                </a:solidFill>
                <a:cs typeface="Arial" panose="020B0604020202020204" pitchFamily="34" charset="0"/>
              </a:rPr>
              <a:t>er</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k</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n K</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ki</a:t>
            </a:r>
          </a:p>
        </p:txBody>
      </p:sp>
      <p:sp>
        <p:nvSpPr>
          <p:cNvPr id="5" name="TextBox 4">
            <a:extLst>
              <a:ext uri="{FF2B5EF4-FFF2-40B4-BE49-F238E27FC236}">
                <a16:creationId xmlns="" xmlns:a16="http://schemas.microsoft.com/office/drawing/2014/main" id="{AAFC1F48-EDE1-E909-56FD-1EF50EB01D1D}"/>
              </a:ext>
            </a:extLst>
          </p:cNvPr>
          <p:cNvSpPr txBox="1"/>
          <p:nvPr/>
        </p:nvSpPr>
        <p:spPr>
          <a:xfrm>
            <a:off x="5017927" y="2381123"/>
            <a:ext cx="6792535" cy="2308324"/>
          </a:xfrm>
          <a:prstGeom prst="rect">
            <a:avLst/>
          </a:prstGeom>
          <a:noFill/>
        </p:spPr>
        <p:txBody>
          <a:bodyPr wrap="square">
            <a:spAutoFit/>
          </a:bodyPr>
          <a:lstStyle/>
          <a:p>
            <a:r>
              <a:rPr lang="id-ID" sz="2400" dirty="0"/>
              <a:t>Cara </a:t>
            </a:r>
            <a:r>
              <a:rPr lang="id-ID" sz="2400" dirty="0" smtClean="0"/>
              <a:t>melakukan gerakan keempat </a:t>
            </a:r>
            <a:r>
              <a:rPr lang="id-ID" sz="2400" dirty="0"/>
              <a:t>keterampilan gerak spesifik gerakan </a:t>
            </a:r>
            <a:r>
              <a:rPr lang="id-ID" sz="2400" dirty="0" smtClean="0"/>
              <a:t>kaki:</a:t>
            </a:r>
            <a:endParaRPr lang="id-ID" sz="2400" dirty="0"/>
          </a:p>
          <a:p>
            <a:pPr marL="285750" indent="-285750">
              <a:buFont typeface="Arial" panose="020B0604020202020204" pitchFamily="34" charset="0"/>
              <a:buChar char="•"/>
            </a:pPr>
            <a:r>
              <a:rPr lang="id-ID" sz="2400" dirty="0"/>
              <a:t>Kaki kiri digerakkan ke atas secara lurus dan </a:t>
            </a:r>
            <a:r>
              <a:rPr lang="id-ID" sz="2400" dirty="0" smtClean="0"/>
              <a:t>rileks.</a:t>
            </a:r>
            <a:endParaRPr lang="id-ID" sz="2400" dirty="0"/>
          </a:p>
          <a:p>
            <a:pPr marL="285750" indent="-285750">
              <a:buFont typeface="Arial" panose="020B0604020202020204" pitchFamily="34" charset="0"/>
              <a:buChar char="•"/>
            </a:pPr>
            <a:r>
              <a:rPr lang="id-ID" sz="2400" dirty="0" smtClean="0"/>
              <a:t>Kaki </a:t>
            </a:r>
            <a:r>
              <a:rPr lang="id-ID" sz="2400" dirty="0"/>
              <a:t>kanan ditendangkan dengan keras. Betis </a:t>
            </a:r>
            <a:r>
              <a:rPr lang="id-ID" sz="2400" dirty="0" smtClean="0"/>
              <a:t>dan telapak</a:t>
            </a:r>
            <a:r>
              <a:rPr lang="id-ID" sz="2400" dirty="0"/>
              <a:t> </a:t>
            </a:r>
            <a:r>
              <a:rPr lang="id-ID" sz="2400" dirty="0" smtClean="0"/>
              <a:t>kaki </a:t>
            </a:r>
            <a:r>
              <a:rPr lang="id-ID" sz="2400" dirty="0"/>
              <a:t>digerakkan dengan menendang air </a:t>
            </a:r>
            <a:r>
              <a:rPr lang="id-ID" sz="2400" dirty="0" smtClean="0"/>
              <a:t>ke bawah sampai pada </a:t>
            </a:r>
            <a:r>
              <a:rPr lang="id-ID" sz="2400" dirty="0"/>
              <a:t>posisi yang lurus dengan </a:t>
            </a:r>
            <a:r>
              <a:rPr lang="id-ID" sz="2400" dirty="0" smtClean="0"/>
              <a:t>paha.</a:t>
            </a:r>
            <a:endParaRPr lang="en-ID" sz="2400"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751527"/>
            <a:ext cx="5256091" cy="3567516"/>
          </a:xfrm>
          <a:prstGeom prst="rect">
            <a:avLst/>
          </a:prstGeom>
        </p:spPr>
      </p:pic>
    </p:spTree>
    <p:extLst>
      <p:ext uri="{BB962C8B-B14F-4D97-AF65-F5344CB8AC3E}">
        <p14:creationId xmlns:p14="http://schemas.microsoft.com/office/powerpoint/2010/main" val="19296489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0"/>
            <a:ext cx="12192000" cy="6858000"/>
          </a:xfrm>
          <a:prstGeom prst="rect">
            <a:avLst/>
          </a:prstGeom>
        </p:spPr>
      </p:pic>
      <p:sp>
        <p:nvSpPr>
          <p:cNvPr id="5" name="TextBox 4">
            <a:extLst>
              <a:ext uri="{FF2B5EF4-FFF2-40B4-BE49-F238E27FC236}">
                <a16:creationId xmlns="" xmlns:a16="http://schemas.microsoft.com/office/drawing/2014/main" id="{AAFC1F48-EDE1-E909-56FD-1EF50EB01D1D}"/>
              </a:ext>
            </a:extLst>
          </p:cNvPr>
          <p:cNvSpPr txBox="1"/>
          <p:nvPr/>
        </p:nvSpPr>
        <p:spPr>
          <a:xfrm>
            <a:off x="5119887" y="2184685"/>
            <a:ext cx="6792535" cy="3046988"/>
          </a:xfrm>
          <a:prstGeom prst="rect">
            <a:avLst/>
          </a:prstGeom>
          <a:noFill/>
        </p:spPr>
        <p:txBody>
          <a:bodyPr wrap="square">
            <a:spAutoFit/>
          </a:bodyPr>
          <a:lstStyle/>
          <a:p>
            <a:r>
              <a:rPr lang="id-ID" sz="2400" dirty="0"/>
              <a:t>Cara </a:t>
            </a:r>
            <a:r>
              <a:rPr lang="id-ID" sz="2400" dirty="0" smtClean="0"/>
              <a:t>melakukan gerakan kelima </a:t>
            </a:r>
            <a:r>
              <a:rPr lang="id-ID" sz="2400" dirty="0"/>
              <a:t>keterampilan gerak spesifik gerakan </a:t>
            </a:r>
            <a:r>
              <a:rPr lang="id-ID" sz="2400" dirty="0" smtClean="0"/>
              <a:t>kaki:</a:t>
            </a:r>
            <a:endParaRPr lang="id-ID" sz="2400" dirty="0"/>
          </a:p>
          <a:p>
            <a:pPr marL="285750" indent="-285750">
              <a:buFont typeface="Arial" panose="020B0604020202020204" pitchFamily="34" charset="0"/>
              <a:buChar char="•"/>
            </a:pPr>
            <a:r>
              <a:rPr lang="id-ID" sz="2400" dirty="0"/>
              <a:t>Kaki kiri digerakkan ke atas secara lurus. </a:t>
            </a:r>
            <a:r>
              <a:rPr lang="id-ID" sz="2400" dirty="0" smtClean="0"/>
              <a:t>Adapun posisi</a:t>
            </a:r>
            <a:r>
              <a:rPr lang="id-ID" sz="2400" dirty="0"/>
              <a:t> </a:t>
            </a:r>
            <a:r>
              <a:rPr lang="id-ID" sz="2400" dirty="0" smtClean="0"/>
              <a:t>kaki </a:t>
            </a:r>
            <a:r>
              <a:rPr lang="id-ID" sz="2400" dirty="0"/>
              <a:t>kanan digerakkan dengan lurus ke dalam </a:t>
            </a:r>
            <a:r>
              <a:rPr lang="id-ID" sz="2400" dirty="0" smtClean="0"/>
              <a:t>air.</a:t>
            </a:r>
            <a:endParaRPr lang="id-ID" sz="2400" dirty="0"/>
          </a:p>
          <a:p>
            <a:pPr marL="285750" indent="-285750">
              <a:buFont typeface="Arial" panose="020B0604020202020204" pitchFamily="34" charset="0"/>
              <a:buChar char="•"/>
            </a:pPr>
            <a:r>
              <a:rPr lang="id-ID" sz="2400" dirty="0" smtClean="0"/>
              <a:t>Gerakan </a:t>
            </a:r>
            <a:r>
              <a:rPr lang="id-ID" sz="2400" dirty="0"/>
              <a:t>telapak kanan dan kaki kiri untuk </a:t>
            </a:r>
            <a:r>
              <a:rPr lang="id-ID" sz="2400" dirty="0" smtClean="0"/>
              <a:t>renang gaya</a:t>
            </a:r>
            <a:r>
              <a:rPr lang="id-ID" sz="2400" dirty="0"/>
              <a:t> </a:t>
            </a:r>
            <a:r>
              <a:rPr lang="id-ID" sz="2400" dirty="0" smtClean="0"/>
              <a:t>bebas </a:t>
            </a:r>
            <a:r>
              <a:rPr lang="id-ID" sz="2400" dirty="0"/>
              <a:t>berkisar antara 25–40 cm, </a:t>
            </a:r>
            <a:r>
              <a:rPr lang="id-ID" sz="2400" dirty="0" smtClean="0"/>
              <a:t>bergantung pada kekuatan dan </a:t>
            </a:r>
            <a:r>
              <a:rPr lang="id-ID" sz="2400" dirty="0"/>
              <a:t>panjang kaki </a:t>
            </a:r>
            <a:r>
              <a:rPr lang="id-ID" sz="2400" dirty="0" smtClean="0"/>
              <a:t>perenang.</a:t>
            </a:r>
            <a:endParaRPr lang="en-ID" sz="2400" dirty="0"/>
          </a:p>
        </p:txBody>
      </p:sp>
      <p:sp>
        <p:nvSpPr>
          <p:cNvPr id="6" name="Rectangle 5">
            <a:extLst>
              <a:ext uri="{FF2B5EF4-FFF2-40B4-BE49-F238E27FC236}">
                <a16:creationId xmlns="" xmlns:a16="http://schemas.microsoft.com/office/drawing/2014/main" id="{58C22683-9FC9-E58D-7754-E6B3F9504B77}"/>
              </a:ext>
            </a:extLst>
          </p:cNvPr>
          <p:cNvSpPr/>
          <p:nvPr/>
        </p:nvSpPr>
        <p:spPr>
          <a:xfrm>
            <a:off x="332703" y="667539"/>
            <a:ext cx="8566598" cy="523220"/>
          </a:xfrm>
          <a:prstGeom prst="rect">
            <a:avLst/>
          </a:prstGeom>
        </p:spPr>
        <p:txBody>
          <a:bodyPr wrap="square">
            <a:spAutoFit/>
          </a:bodyPr>
          <a:lstStyle/>
          <a:p>
            <a:r>
              <a:rPr lang="id-ID" sz="2800" b="1" dirty="0">
                <a:solidFill>
                  <a:srgbClr val="7030A0"/>
                </a:solidFill>
                <a:cs typeface="Arial" panose="020B0604020202020204" pitchFamily="34" charset="0"/>
              </a:rPr>
              <a:t>2. Menganalisis</a:t>
            </a:r>
            <a:r>
              <a:rPr lang="nb-NO" sz="2800" b="1" dirty="0">
                <a:solidFill>
                  <a:srgbClr val="7030A0"/>
                </a:solidFill>
                <a:cs typeface="Arial" panose="020B0604020202020204" pitchFamily="34" charset="0"/>
              </a:rPr>
              <a:t> </a:t>
            </a:r>
            <a:r>
              <a:rPr lang="id-ID" sz="2800" b="1" dirty="0" smtClean="0">
                <a:solidFill>
                  <a:srgbClr val="7030A0"/>
                </a:solidFill>
                <a:cs typeface="Arial" panose="020B0604020202020204" pitchFamily="34" charset="0"/>
              </a:rPr>
              <a:t>V</a:t>
            </a:r>
            <a:r>
              <a:rPr lang="nb-NO" sz="2800" b="1" dirty="0" smtClean="0">
                <a:solidFill>
                  <a:srgbClr val="7030A0"/>
                </a:solidFill>
                <a:cs typeface="Arial" panose="020B0604020202020204" pitchFamily="34" charset="0"/>
              </a:rPr>
              <a:t>a</a:t>
            </a:r>
            <a:r>
              <a:rPr lang="id-ID" sz="2800" b="1" dirty="0">
                <a:solidFill>
                  <a:srgbClr val="7030A0"/>
                </a:solidFill>
                <a:cs typeface="Arial" panose="020B0604020202020204" pitchFamily="34" charset="0"/>
              </a:rPr>
              <a:t>ri</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si </a:t>
            </a:r>
            <a:r>
              <a:rPr lang="nb-NO" sz="2800" b="1" dirty="0">
                <a:solidFill>
                  <a:srgbClr val="7030A0"/>
                </a:solidFill>
                <a:cs typeface="Arial" panose="020B0604020202020204" pitchFamily="34" charset="0"/>
              </a:rPr>
              <a:t>Gerak Spesifik G</a:t>
            </a:r>
            <a:r>
              <a:rPr lang="id-ID" sz="2800" b="1" dirty="0">
                <a:solidFill>
                  <a:srgbClr val="7030A0"/>
                </a:solidFill>
                <a:cs typeface="Arial" panose="020B0604020202020204" pitchFamily="34" charset="0"/>
              </a:rPr>
              <a:t>er</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k</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n K</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ki</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903551"/>
            <a:ext cx="5692462" cy="3418275"/>
          </a:xfrm>
          <a:prstGeom prst="rect">
            <a:avLst/>
          </a:prstGeom>
        </p:spPr>
      </p:pic>
    </p:spTree>
    <p:extLst>
      <p:ext uri="{BB962C8B-B14F-4D97-AF65-F5344CB8AC3E}">
        <p14:creationId xmlns:p14="http://schemas.microsoft.com/office/powerpoint/2010/main" val="10293618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0"/>
            <a:ext cx="12192000" cy="6858000"/>
          </a:xfrm>
          <a:prstGeom prst="rect">
            <a:avLst/>
          </a:prstGeom>
        </p:spPr>
      </p:pic>
      <p:sp>
        <p:nvSpPr>
          <p:cNvPr id="5" name="TextBox 4">
            <a:extLst>
              <a:ext uri="{FF2B5EF4-FFF2-40B4-BE49-F238E27FC236}">
                <a16:creationId xmlns="" xmlns:a16="http://schemas.microsoft.com/office/drawing/2014/main" id="{AAFC1F48-EDE1-E909-56FD-1EF50EB01D1D}"/>
              </a:ext>
            </a:extLst>
          </p:cNvPr>
          <p:cNvSpPr txBox="1"/>
          <p:nvPr/>
        </p:nvSpPr>
        <p:spPr>
          <a:xfrm>
            <a:off x="5287311" y="2416505"/>
            <a:ext cx="6792535" cy="2677656"/>
          </a:xfrm>
          <a:prstGeom prst="rect">
            <a:avLst/>
          </a:prstGeom>
          <a:noFill/>
        </p:spPr>
        <p:txBody>
          <a:bodyPr wrap="square">
            <a:spAutoFit/>
          </a:bodyPr>
          <a:lstStyle/>
          <a:p>
            <a:r>
              <a:rPr lang="id-ID" sz="2400" dirty="0"/>
              <a:t>Cara </a:t>
            </a:r>
            <a:r>
              <a:rPr lang="id-ID" sz="2400" dirty="0" smtClean="0"/>
              <a:t>melakukan gerakan keenam </a:t>
            </a:r>
            <a:r>
              <a:rPr lang="id-ID" sz="2400" dirty="0"/>
              <a:t>keterampilan gerak spesifik gerakan </a:t>
            </a:r>
            <a:r>
              <a:rPr lang="id-ID" sz="2400" dirty="0" smtClean="0"/>
              <a:t>kaki:</a:t>
            </a:r>
            <a:endParaRPr lang="id-ID" sz="2400" dirty="0"/>
          </a:p>
          <a:p>
            <a:pPr marL="285750" indent="-285750">
              <a:buFont typeface="Arial" panose="020B0604020202020204" pitchFamily="34" charset="0"/>
              <a:buChar char="•"/>
            </a:pPr>
            <a:r>
              <a:rPr lang="id-ID" sz="2400" dirty="0"/>
              <a:t>Kaki kiri berada pada posisi siap atau </a:t>
            </a:r>
            <a:r>
              <a:rPr lang="id-ID" sz="2400" dirty="0" smtClean="0"/>
              <a:t>mulai melakukan</a:t>
            </a:r>
            <a:r>
              <a:rPr lang="id-ID" sz="2400" dirty="0"/>
              <a:t> </a:t>
            </a:r>
            <a:r>
              <a:rPr lang="id-ID" sz="2400" dirty="0" smtClean="0"/>
              <a:t>tendangan </a:t>
            </a:r>
            <a:r>
              <a:rPr lang="id-ID" sz="2400" dirty="0"/>
              <a:t>dengan gerakan </a:t>
            </a:r>
            <a:r>
              <a:rPr lang="id-ID" sz="2400" dirty="0" smtClean="0"/>
              <a:t>dari pangkal </a:t>
            </a:r>
            <a:r>
              <a:rPr lang="id-ID" sz="2400" dirty="0"/>
              <a:t>paha dan </a:t>
            </a:r>
            <a:r>
              <a:rPr lang="id-ID" sz="2400" dirty="0" smtClean="0"/>
              <a:t>lutut sedikit ditekuk.</a:t>
            </a:r>
            <a:endParaRPr lang="id-ID" sz="2400" dirty="0"/>
          </a:p>
          <a:p>
            <a:pPr marL="285750" indent="-285750">
              <a:buFont typeface="Arial" panose="020B0604020202020204" pitchFamily="34" charset="0"/>
              <a:buChar char="•"/>
            </a:pPr>
            <a:r>
              <a:rPr lang="id-ID" sz="2400" dirty="0" smtClean="0"/>
              <a:t>Kaki </a:t>
            </a:r>
            <a:r>
              <a:rPr lang="id-ID" sz="2400" dirty="0"/>
              <a:t>kanan berada pada posisi siap atau </a:t>
            </a:r>
            <a:r>
              <a:rPr lang="id-ID" sz="2400" dirty="0" smtClean="0"/>
              <a:t>mulai menaikkan</a:t>
            </a:r>
            <a:r>
              <a:rPr lang="id-ID" sz="2400" dirty="0"/>
              <a:t> </a:t>
            </a:r>
            <a:r>
              <a:rPr lang="id-ID" sz="2400" dirty="0" smtClean="0"/>
              <a:t>kaki </a:t>
            </a:r>
            <a:r>
              <a:rPr lang="id-ID" sz="2400" dirty="0"/>
              <a:t>secara </a:t>
            </a:r>
            <a:r>
              <a:rPr lang="id-ID" sz="2400" dirty="0" smtClean="0"/>
              <a:t>lurus.</a:t>
            </a:r>
            <a:endParaRPr lang="en-ID" sz="2400" dirty="0"/>
          </a:p>
        </p:txBody>
      </p:sp>
      <p:sp>
        <p:nvSpPr>
          <p:cNvPr id="7" name="Rectangle 6">
            <a:extLst>
              <a:ext uri="{FF2B5EF4-FFF2-40B4-BE49-F238E27FC236}">
                <a16:creationId xmlns="" xmlns:a16="http://schemas.microsoft.com/office/drawing/2014/main" id="{58C22683-9FC9-E58D-7754-E6B3F9504B77}"/>
              </a:ext>
            </a:extLst>
          </p:cNvPr>
          <p:cNvSpPr/>
          <p:nvPr/>
        </p:nvSpPr>
        <p:spPr>
          <a:xfrm>
            <a:off x="332703" y="667539"/>
            <a:ext cx="8566598" cy="523220"/>
          </a:xfrm>
          <a:prstGeom prst="rect">
            <a:avLst/>
          </a:prstGeom>
        </p:spPr>
        <p:txBody>
          <a:bodyPr wrap="square">
            <a:spAutoFit/>
          </a:bodyPr>
          <a:lstStyle/>
          <a:p>
            <a:r>
              <a:rPr lang="id-ID" sz="2800" b="1" dirty="0">
                <a:solidFill>
                  <a:srgbClr val="7030A0"/>
                </a:solidFill>
                <a:cs typeface="Arial" panose="020B0604020202020204" pitchFamily="34" charset="0"/>
              </a:rPr>
              <a:t>2. Menganalisis</a:t>
            </a:r>
            <a:r>
              <a:rPr lang="nb-NO" sz="2800" b="1" dirty="0">
                <a:solidFill>
                  <a:srgbClr val="7030A0"/>
                </a:solidFill>
                <a:cs typeface="Arial" panose="020B0604020202020204" pitchFamily="34" charset="0"/>
              </a:rPr>
              <a:t> </a:t>
            </a:r>
            <a:r>
              <a:rPr lang="id-ID" sz="2800" b="1" dirty="0" smtClean="0">
                <a:solidFill>
                  <a:srgbClr val="7030A0"/>
                </a:solidFill>
                <a:cs typeface="Arial" panose="020B0604020202020204" pitchFamily="34" charset="0"/>
              </a:rPr>
              <a:t>V</a:t>
            </a:r>
            <a:r>
              <a:rPr lang="nb-NO" sz="2800" b="1" dirty="0" smtClean="0">
                <a:solidFill>
                  <a:srgbClr val="7030A0"/>
                </a:solidFill>
                <a:cs typeface="Arial" panose="020B0604020202020204" pitchFamily="34" charset="0"/>
              </a:rPr>
              <a:t>a</a:t>
            </a:r>
            <a:r>
              <a:rPr lang="id-ID" sz="2800" b="1" dirty="0">
                <a:solidFill>
                  <a:srgbClr val="7030A0"/>
                </a:solidFill>
                <a:cs typeface="Arial" panose="020B0604020202020204" pitchFamily="34" charset="0"/>
              </a:rPr>
              <a:t>ri</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si </a:t>
            </a:r>
            <a:r>
              <a:rPr lang="nb-NO" sz="2800" b="1" dirty="0">
                <a:solidFill>
                  <a:srgbClr val="7030A0"/>
                </a:solidFill>
                <a:cs typeface="Arial" panose="020B0604020202020204" pitchFamily="34" charset="0"/>
              </a:rPr>
              <a:t>Gerak Spesifik G</a:t>
            </a:r>
            <a:r>
              <a:rPr lang="id-ID" sz="2800" b="1" dirty="0">
                <a:solidFill>
                  <a:srgbClr val="7030A0"/>
                </a:solidFill>
                <a:cs typeface="Arial" panose="020B0604020202020204" pitchFamily="34" charset="0"/>
              </a:rPr>
              <a:t>er</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k</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n K</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ki</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25326" y="667539"/>
            <a:ext cx="8167039" cy="5948831"/>
          </a:xfrm>
          <a:prstGeom prst="rect">
            <a:avLst/>
          </a:prstGeom>
        </p:spPr>
      </p:pic>
    </p:spTree>
    <p:extLst>
      <p:ext uri="{BB962C8B-B14F-4D97-AF65-F5344CB8AC3E}">
        <p14:creationId xmlns:p14="http://schemas.microsoft.com/office/powerpoint/2010/main" val="34196302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0"/>
            <a:ext cx="12192000" cy="6858000"/>
          </a:xfrm>
          <a:prstGeom prst="rect">
            <a:avLst/>
          </a:prstGeom>
        </p:spPr>
      </p:pic>
      <p:sp>
        <p:nvSpPr>
          <p:cNvPr id="5" name="TextBox 4">
            <a:extLst>
              <a:ext uri="{FF2B5EF4-FFF2-40B4-BE49-F238E27FC236}">
                <a16:creationId xmlns="" xmlns:a16="http://schemas.microsoft.com/office/drawing/2014/main" id="{AAFC1F48-EDE1-E909-56FD-1EF50EB01D1D}"/>
              </a:ext>
            </a:extLst>
          </p:cNvPr>
          <p:cNvSpPr txBox="1"/>
          <p:nvPr/>
        </p:nvSpPr>
        <p:spPr>
          <a:xfrm>
            <a:off x="5107007" y="2056367"/>
            <a:ext cx="6792535" cy="3416320"/>
          </a:xfrm>
          <a:prstGeom prst="rect">
            <a:avLst/>
          </a:prstGeom>
          <a:noFill/>
        </p:spPr>
        <p:txBody>
          <a:bodyPr wrap="square">
            <a:spAutoFit/>
          </a:bodyPr>
          <a:lstStyle/>
          <a:p>
            <a:r>
              <a:rPr lang="id-ID" sz="2400" dirty="0"/>
              <a:t>Cara </a:t>
            </a:r>
            <a:r>
              <a:rPr lang="id-ID" sz="2400" dirty="0" smtClean="0"/>
              <a:t>melakukan gerakan ketujuh </a:t>
            </a:r>
            <a:r>
              <a:rPr lang="id-ID" sz="2400" dirty="0"/>
              <a:t>keterampilan gerak spesifik gerakan </a:t>
            </a:r>
            <a:r>
              <a:rPr lang="id-ID" sz="2400" dirty="0" smtClean="0"/>
              <a:t>kaki:</a:t>
            </a:r>
            <a:endParaRPr lang="id-ID" sz="2400" dirty="0"/>
          </a:p>
          <a:p>
            <a:pPr marL="285750" indent="-285750">
              <a:buFont typeface="Arial" panose="020B0604020202020204" pitchFamily="34" charset="0"/>
              <a:buChar char="•"/>
            </a:pPr>
            <a:r>
              <a:rPr lang="id-ID" sz="2400" dirty="0"/>
              <a:t>Kaki kanan melakukan tendangan dengan </a:t>
            </a:r>
            <a:r>
              <a:rPr lang="id-ID" sz="2400" dirty="0" smtClean="0"/>
              <a:t>gerakan yang</a:t>
            </a:r>
            <a:r>
              <a:rPr lang="id-ID" sz="2400" dirty="0"/>
              <a:t> </a:t>
            </a:r>
            <a:r>
              <a:rPr lang="id-ID" sz="2400" dirty="0" smtClean="0"/>
              <a:t>dimulai </a:t>
            </a:r>
            <a:r>
              <a:rPr lang="id-ID" sz="2400" dirty="0"/>
              <a:t>dari pangkal paha dan ditekuk pada sendi </a:t>
            </a:r>
            <a:r>
              <a:rPr lang="id-ID" sz="2400" dirty="0" smtClean="0"/>
              <a:t>lutut besar</a:t>
            </a:r>
            <a:r>
              <a:rPr lang="id-ID" sz="2400" dirty="0"/>
              <a:t>. Adapun kaki bagian </a:t>
            </a:r>
            <a:r>
              <a:rPr lang="id-ID" sz="2400" dirty="0" smtClean="0"/>
              <a:t>bawah berada </a:t>
            </a:r>
            <a:r>
              <a:rPr lang="id-ID" sz="2400" dirty="0"/>
              <a:t>dalam posisi </a:t>
            </a:r>
            <a:r>
              <a:rPr lang="id-ID" sz="2400" dirty="0" smtClean="0"/>
              <a:t>siap melakukan tendangan.</a:t>
            </a:r>
            <a:endParaRPr lang="id-ID" sz="2400" dirty="0"/>
          </a:p>
          <a:p>
            <a:pPr marL="285750" indent="-285750">
              <a:buFont typeface="Arial" panose="020B0604020202020204" pitchFamily="34" charset="0"/>
              <a:buChar char="•"/>
            </a:pPr>
            <a:r>
              <a:rPr lang="id-ID" sz="2400" dirty="0" smtClean="0"/>
              <a:t>Kaki </a:t>
            </a:r>
            <a:r>
              <a:rPr lang="id-ID" sz="2400" dirty="0"/>
              <a:t>kanan berada dalam posisi yang siap </a:t>
            </a:r>
            <a:r>
              <a:rPr lang="id-ID" sz="2400" dirty="0" smtClean="0"/>
              <a:t>untuk menaikkan</a:t>
            </a:r>
            <a:r>
              <a:rPr lang="id-ID" sz="2400" dirty="0"/>
              <a:t> </a:t>
            </a:r>
            <a:r>
              <a:rPr lang="id-ID" sz="2400" dirty="0" smtClean="0"/>
              <a:t>kaki </a:t>
            </a:r>
            <a:r>
              <a:rPr lang="id-ID" sz="2400" dirty="0"/>
              <a:t>secara </a:t>
            </a:r>
            <a:r>
              <a:rPr lang="id-ID" sz="2400" dirty="0" smtClean="0"/>
              <a:t>lurus.</a:t>
            </a:r>
            <a:endParaRPr lang="id-ID" sz="2400" dirty="0"/>
          </a:p>
          <a:p>
            <a:pPr marL="285750" indent="-285750">
              <a:buFont typeface="Arial" panose="020B0604020202020204" pitchFamily="34" charset="0"/>
              <a:buChar char="•"/>
            </a:pPr>
            <a:r>
              <a:rPr lang="id-ID" sz="2400" dirty="0" smtClean="0"/>
              <a:t>Gerakan </a:t>
            </a:r>
            <a:r>
              <a:rPr lang="id-ID" sz="2400" dirty="0"/>
              <a:t>bersumber pada pangkal </a:t>
            </a:r>
            <a:r>
              <a:rPr lang="id-ID" sz="2400" dirty="0" smtClean="0"/>
              <a:t>paha.</a:t>
            </a:r>
            <a:endParaRPr lang="en-ID" sz="2400" dirty="0"/>
          </a:p>
        </p:txBody>
      </p:sp>
      <p:sp>
        <p:nvSpPr>
          <p:cNvPr id="6" name="Rectangle 5">
            <a:extLst>
              <a:ext uri="{FF2B5EF4-FFF2-40B4-BE49-F238E27FC236}">
                <a16:creationId xmlns="" xmlns:a16="http://schemas.microsoft.com/office/drawing/2014/main" id="{58C22683-9FC9-E58D-7754-E6B3F9504B77}"/>
              </a:ext>
            </a:extLst>
          </p:cNvPr>
          <p:cNvSpPr/>
          <p:nvPr/>
        </p:nvSpPr>
        <p:spPr>
          <a:xfrm>
            <a:off x="332703" y="667539"/>
            <a:ext cx="8566598" cy="523220"/>
          </a:xfrm>
          <a:prstGeom prst="rect">
            <a:avLst/>
          </a:prstGeom>
        </p:spPr>
        <p:txBody>
          <a:bodyPr wrap="square">
            <a:spAutoFit/>
          </a:bodyPr>
          <a:lstStyle/>
          <a:p>
            <a:r>
              <a:rPr lang="id-ID" sz="2800" b="1" dirty="0">
                <a:solidFill>
                  <a:srgbClr val="7030A0"/>
                </a:solidFill>
                <a:cs typeface="Arial" panose="020B0604020202020204" pitchFamily="34" charset="0"/>
              </a:rPr>
              <a:t>2. Menganalisis</a:t>
            </a:r>
            <a:r>
              <a:rPr lang="nb-NO" sz="2800" b="1" dirty="0">
                <a:solidFill>
                  <a:srgbClr val="7030A0"/>
                </a:solidFill>
                <a:cs typeface="Arial" panose="020B0604020202020204" pitchFamily="34" charset="0"/>
              </a:rPr>
              <a:t> </a:t>
            </a:r>
            <a:r>
              <a:rPr lang="id-ID" sz="2800" b="1" dirty="0" smtClean="0">
                <a:solidFill>
                  <a:srgbClr val="7030A0"/>
                </a:solidFill>
                <a:cs typeface="Arial" panose="020B0604020202020204" pitchFamily="34" charset="0"/>
              </a:rPr>
              <a:t>V</a:t>
            </a:r>
            <a:r>
              <a:rPr lang="nb-NO" sz="2800" b="1" dirty="0" smtClean="0">
                <a:solidFill>
                  <a:srgbClr val="7030A0"/>
                </a:solidFill>
                <a:cs typeface="Arial" panose="020B0604020202020204" pitchFamily="34" charset="0"/>
              </a:rPr>
              <a:t>a</a:t>
            </a:r>
            <a:r>
              <a:rPr lang="id-ID" sz="2800" b="1" dirty="0">
                <a:solidFill>
                  <a:srgbClr val="7030A0"/>
                </a:solidFill>
                <a:cs typeface="Arial" panose="020B0604020202020204" pitchFamily="34" charset="0"/>
              </a:rPr>
              <a:t>ri</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si </a:t>
            </a:r>
            <a:r>
              <a:rPr lang="nb-NO" sz="2800" b="1" dirty="0">
                <a:solidFill>
                  <a:srgbClr val="7030A0"/>
                </a:solidFill>
                <a:cs typeface="Arial" panose="020B0604020202020204" pitchFamily="34" charset="0"/>
              </a:rPr>
              <a:t>Gerak Spesifik G</a:t>
            </a:r>
            <a:r>
              <a:rPr lang="id-ID" sz="2800" b="1" dirty="0">
                <a:solidFill>
                  <a:srgbClr val="7030A0"/>
                </a:solidFill>
                <a:cs typeface="Arial" panose="020B0604020202020204" pitchFamily="34" charset="0"/>
              </a:rPr>
              <a:t>er</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k</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n K</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ki</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1725768"/>
            <a:ext cx="5529570" cy="3746919"/>
          </a:xfrm>
          <a:prstGeom prst="rect">
            <a:avLst/>
          </a:prstGeom>
        </p:spPr>
      </p:pic>
    </p:spTree>
    <p:extLst>
      <p:ext uri="{BB962C8B-B14F-4D97-AF65-F5344CB8AC3E}">
        <p14:creationId xmlns:p14="http://schemas.microsoft.com/office/powerpoint/2010/main" val="36519778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0"/>
            <a:ext cx="12192000" cy="6858000"/>
          </a:xfrm>
          <a:prstGeom prst="rect">
            <a:avLst/>
          </a:prstGeom>
        </p:spPr>
      </p:pic>
      <p:sp>
        <p:nvSpPr>
          <p:cNvPr id="5" name="TextBox 4">
            <a:extLst>
              <a:ext uri="{FF2B5EF4-FFF2-40B4-BE49-F238E27FC236}">
                <a16:creationId xmlns="" xmlns:a16="http://schemas.microsoft.com/office/drawing/2014/main" id="{AAFC1F48-EDE1-E909-56FD-1EF50EB01D1D}"/>
              </a:ext>
            </a:extLst>
          </p:cNvPr>
          <p:cNvSpPr txBox="1"/>
          <p:nvPr/>
        </p:nvSpPr>
        <p:spPr>
          <a:xfrm>
            <a:off x="5184281" y="2300596"/>
            <a:ext cx="6792535" cy="3046988"/>
          </a:xfrm>
          <a:prstGeom prst="rect">
            <a:avLst/>
          </a:prstGeom>
          <a:noFill/>
        </p:spPr>
        <p:txBody>
          <a:bodyPr wrap="square">
            <a:spAutoFit/>
          </a:bodyPr>
          <a:lstStyle/>
          <a:p>
            <a:r>
              <a:rPr lang="id-ID" sz="2400" dirty="0"/>
              <a:t>Cara </a:t>
            </a:r>
            <a:r>
              <a:rPr lang="id-ID" sz="2400" dirty="0" smtClean="0"/>
              <a:t>melakukan gerakan kedelapan </a:t>
            </a:r>
            <a:r>
              <a:rPr lang="id-ID" sz="2400" dirty="0"/>
              <a:t>keterampilan gerak spesifik gerakan </a:t>
            </a:r>
            <a:r>
              <a:rPr lang="id-ID" sz="2400" dirty="0" smtClean="0"/>
              <a:t>kaki:</a:t>
            </a:r>
            <a:endParaRPr lang="id-ID" sz="2400" dirty="0"/>
          </a:p>
          <a:p>
            <a:pPr marL="285750" indent="-285750">
              <a:buFont typeface="Arial" panose="020B0604020202020204" pitchFamily="34" charset="0"/>
              <a:buChar char="•"/>
            </a:pPr>
            <a:r>
              <a:rPr lang="id-ID" sz="2400" dirty="0"/>
              <a:t>Kaki kiri berada dalam posisi menendang </a:t>
            </a:r>
            <a:r>
              <a:rPr lang="id-ID" sz="2400" dirty="0" smtClean="0"/>
              <a:t>yang gerakannya</a:t>
            </a:r>
            <a:r>
              <a:rPr lang="id-ID" sz="2400" dirty="0"/>
              <a:t> </a:t>
            </a:r>
            <a:r>
              <a:rPr lang="id-ID" sz="2400" dirty="0" smtClean="0"/>
              <a:t>berasal </a:t>
            </a:r>
            <a:r>
              <a:rPr lang="id-ID" sz="2400" dirty="0"/>
              <a:t>dari pangkal paha. Caranya adalah </a:t>
            </a:r>
            <a:r>
              <a:rPr lang="id-ID" sz="2400" dirty="0" smtClean="0"/>
              <a:t>dengan meluruskan </a:t>
            </a:r>
            <a:r>
              <a:rPr lang="id-ID" sz="2400" dirty="0"/>
              <a:t>kaki bagian </a:t>
            </a:r>
            <a:r>
              <a:rPr lang="id-ID" sz="2400" dirty="0" smtClean="0"/>
              <a:t>bawah dengan </a:t>
            </a:r>
            <a:r>
              <a:rPr lang="id-ID" sz="2400" dirty="0"/>
              <a:t>kekuatan </a:t>
            </a:r>
            <a:r>
              <a:rPr lang="id-ID" sz="2400" dirty="0" smtClean="0"/>
              <a:t>penuh.</a:t>
            </a:r>
            <a:endParaRPr lang="id-ID" sz="2400" dirty="0"/>
          </a:p>
          <a:p>
            <a:pPr marL="285750" indent="-285750">
              <a:buFont typeface="Arial" panose="020B0604020202020204" pitchFamily="34" charset="0"/>
              <a:buChar char="•"/>
            </a:pPr>
            <a:r>
              <a:rPr lang="id-ID" sz="2400" dirty="0" smtClean="0"/>
              <a:t>Kaki </a:t>
            </a:r>
            <a:r>
              <a:rPr lang="id-ID" sz="2400" dirty="0"/>
              <a:t>kanan berada dalam posisi kaki yang </a:t>
            </a:r>
            <a:r>
              <a:rPr lang="id-ID" sz="2400" dirty="0" smtClean="0"/>
              <a:t>dinaikkan secara</a:t>
            </a:r>
            <a:r>
              <a:rPr lang="id-ID" sz="2400" dirty="0"/>
              <a:t> </a:t>
            </a:r>
            <a:r>
              <a:rPr lang="id-ID" sz="2400" dirty="0" smtClean="0"/>
              <a:t>lurus.</a:t>
            </a:r>
            <a:endParaRPr lang="en-ID" sz="2400" dirty="0"/>
          </a:p>
        </p:txBody>
      </p:sp>
      <p:sp>
        <p:nvSpPr>
          <p:cNvPr id="7" name="Rectangle 6">
            <a:extLst>
              <a:ext uri="{FF2B5EF4-FFF2-40B4-BE49-F238E27FC236}">
                <a16:creationId xmlns="" xmlns:a16="http://schemas.microsoft.com/office/drawing/2014/main" id="{58C22683-9FC9-E58D-7754-E6B3F9504B77}"/>
              </a:ext>
            </a:extLst>
          </p:cNvPr>
          <p:cNvSpPr/>
          <p:nvPr/>
        </p:nvSpPr>
        <p:spPr>
          <a:xfrm>
            <a:off x="332703" y="667539"/>
            <a:ext cx="8566598" cy="523220"/>
          </a:xfrm>
          <a:prstGeom prst="rect">
            <a:avLst/>
          </a:prstGeom>
        </p:spPr>
        <p:txBody>
          <a:bodyPr wrap="square">
            <a:spAutoFit/>
          </a:bodyPr>
          <a:lstStyle/>
          <a:p>
            <a:r>
              <a:rPr lang="id-ID" sz="2800" b="1" dirty="0">
                <a:solidFill>
                  <a:srgbClr val="7030A0"/>
                </a:solidFill>
                <a:cs typeface="Arial" panose="020B0604020202020204" pitchFamily="34" charset="0"/>
              </a:rPr>
              <a:t>2. Menganalisis</a:t>
            </a:r>
            <a:r>
              <a:rPr lang="nb-NO" sz="2800" b="1" dirty="0">
                <a:solidFill>
                  <a:srgbClr val="7030A0"/>
                </a:solidFill>
                <a:cs typeface="Arial" panose="020B0604020202020204" pitchFamily="34" charset="0"/>
              </a:rPr>
              <a:t> </a:t>
            </a:r>
            <a:r>
              <a:rPr lang="id-ID" sz="2800" b="1" dirty="0" smtClean="0">
                <a:solidFill>
                  <a:srgbClr val="7030A0"/>
                </a:solidFill>
                <a:cs typeface="Arial" panose="020B0604020202020204" pitchFamily="34" charset="0"/>
              </a:rPr>
              <a:t>V</a:t>
            </a:r>
            <a:r>
              <a:rPr lang="nb-NO" sz="2800" b="1" dirty="0" smtClean="0">
                <a:solidFill>
                  <a:srgbClr val="7030A0"/>
                </a:solidFill>
                <a:cs typeface="Arial" panose="020B0604020202020204" pitchFamily="34" charset="0"/>
              </a:rPr>
              <a:t>a</a:t>
            </a:r>
            <a:r>
              <a:rPr lang="id-ID" sz="2800" b="1" dirty="0">
                <a:solidFill>
                  <a:srgbClr val="7030A0"/>
                </a:solidFill>
                <a:cs typeface="Arial" panose="020B0604020202020204" pitchFamily="34" charset="0"/>
              </a:rPr>
              <a:t>ri</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si </a:t>
            </a:r>
            <a:r>
              <a:rPr lang="nb-NO" sz="2800" b="1" dirty="0">
                <a:solidFill>
                  <a:srgbClr val="7030A0"/>
                </a:solidFill>
                <a:cs typeface="Arial" panose="020B0604020202020204" pitchFamily="34" charset="0"/>
              </a:rPr>
              <a:t>Gerak Spesifik G</a:t>
            </a:r>
            <a:r>
              <a:rPr lang="id-ID" sz="2800" b="1" dirty="0">
                <a:solidFill>
                  <a:srgbClr val="7030A0"/>
                </a:solidFill>
                <a:cs typeface="Arial" panose="020B0604020202020204" pitchFamily="34" charset="0"/>
              </a:rPr>
              <a:t>er</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k</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n K</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ki</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7394" y="1661374"/>
            <a:ext cx="6559524" cy="4459299"/>
          </a:xfrm>
          <a:prstGeom prst="rect">
            <a:avLst/>
          </a:prstGeom>
        </p:spPr>
      </p:pic>
    </p:spTree>
    <p:extLst>
      <p:ext uri="{BB962C8B-B14F-4D97-AF65-F5344CB8AC3E}">
        <p14:creationId xmlns:p14="http://schemas.microsoft.com/office/powerpoint/2010/main" val="39537454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0" name="Rectangle 19">
            <a:extLst>
              <a:ext uri="{FF2B5EF4-FFF2-40B4-BE49-F238E27FC236}">
                <a16:creationId xmlns="" xmlns:a16="http://schemas.microsoft.com/office/drawing/2014/main" id="{3384B60D-36C2-6F66-A1A8-72E7AA160ED0}"/>
              </a:ext>
            </a:extLst>
          </p:cNvPr>
          <p:cNvSpPr/>
          <p:nvPr/>
        </p:nvSpPr>
        <p:spPr>
          <a:xfrm>
            <a:off x="152400" y="768332"/>
            <a:ext cx="8270383" cy="523220"/>
          </a:xfrm>
          <a:prstGeom prst="rect">
            <a:avLst/>
          </a:prstGeom>
        </p:spPr>
        <p:txBody>
          <a:bodyPr wrap="square">
            <a:spAutoFit/>
          </a:bodyPr>
          <a:lstStyle/>
          <a:p>
            <a:r>
              <a:rPr lang="id-ID" sz="2800" b="1" dirty="0">
                <a:solidFill>
                  <a:srgbClr val="7030A0"/>
                </a:solidFill>
                <a:cs typeface="Arial" panose="020B0604020202020204" pitchFamily="34" charset="0"/>
              </a:rPr>
              <a:t>1. </a:t>
            </a:r>
            <a:r>
              <a:rPr lang="nb-NO" sz="2800" b="1" dirty="0">
                <a:solidFill>
                  <a:srgbClr val="7030A0"/>
                </a:solidFill>
                <a:cs typeface="Arial" panose="020B0604020202020204" pitchFamily="34" charset="0"/>
              </a:rPr>
              <a:t>Keterampilan </a:t>
            </a:r>
            <a:r>
              <a:rPr lang="id-ID" sz="2800" b="1" dirty="0" smtClean="0">
                <a:solidFill>
                  <a:srgbClr val="7030A0"/>
                </a:solidFill>
                <a:cs typeface="Arial" panose="020B0604020202020204" pitchFamily="34" charset="0"/>
              </a:rPr>
              <a:t>V</a:t>
            </a:r>
            <a:r>
              <a:rPr lang="nb-NO" sz="2800" b="1" dirty="0" smtClean="0">
                <a:solidFill>
                  <a:srgbClr val="7030A0"/>
                </a:solidFill>
                <a:cs typeface="Arial" panose="020B0604020202020204" pitchFamily="34" charset="0"/>
              </a:rPr>
              <a:t>a</a:t>
            </a:r>
            <a:r>
              <a:rPr lang="id-ID" sz="2800" b="1" dirty="0" smtClean="0">
                <a:solidFill>
                  <a:srgbClr val="7030A0"/>
                </a:solidFill>
                <a:cs typeface="Arial" panose="020B0604020202020204" pitchFamily="34" charset="0"/>
              </a:rPr>
              <a:t>ri</a:t>
            </a:r>
            <a:r>
              <a:rPr lang="nb-NO" sz="2800" b="1" dirty="0" smtClean="0">
                <a:solidFill>
                  <a:srgbClr val="7030A0"/>
                </a:solidFill>
                <a:cs typeface="Arial" panose="020B0604020202020204" pitchFamily="34" charset="0"/>
              </a:rPr>
              <a:t>a</a:t>
            </a:r>
            <a:r>
              <a:rPr lang="id-ID" sz="2800" b="1" dirty="0" smtClean="0">
                <a:solidFill>
                  <a:srgbClr val="7030A0"/>
                </a:solidFill>
                <a:cs typeface="Arial" panose="020B0604020202020204" pitchFamily="34" charset="0"/>
              </a:rPr>
              <a:t>si </a:t>
            </a:r>
            <a:r>
              <a:rPr lang="nb-NO" sz="2800" b="1" dirty="0" smtClean="0">
                <a:solidFill>
                  <a:srgbClr val="7030A0"/>
                </a:solidFill>
                <a:cs typeface="Arial" panose="020B0604020202020204" pitchFamily="34" charset="0"/>
              </a:rPr>
              <a:t>Gerak </a:t>
            </a:r>
            <a:r>
              <a:rPr lang="nb-NO" sz="2800" b="1" dirty="0">
                <a:solidFill>
                  <a:srgbClr val="7030A0"/>
                </a:solidFill>
                <a:cs typeface="Arial" panose="020B0604020202020204" pitchFamily="34" charset="0"/>
              </a:rPr>
              <a:t>Spesifik </a:t>
            </a:r>
            <a:r>
              <a:rPr lang="id-ID" sz="2800" b="1" dirty="0" smtClean="0">
                <a:solidFill>
                  <a:srgbClr val="7030A0"/>
                </a:solidFill>
                <a:cs typeface="Arial" panose="020B0604020202020204" pitchFamily="34" charset="0"/>
              </a:rPr>
              <a:t>Ger</a:t>
            </a:r>
            <a:r>
              <a:rPr lang="nb-NO" sz="2800" b="1" dirty="0" smtClean="0">
                <a:solidFill>
                  <a:srgbClr val="7030A0"/>
                </a:solidFill>
                <a:cs typeface="Arial" panose="020B0604020202020204" pitchFamily="34" charset="0"/>
              </a:rPr>
              <a:t>a</a:t>
            </a:r>
            <a:r>
              <a:rPr lang="id-ID" sz="2800" b="1" dirty="0" smtClean="0">
                <a:solidFill>
                  <a:srgbClr val="7030A0"/>
                </a:solidFill>
                <a:cs typeface="Arial" panose="020B0604020202020204" pitchFamily="34" charset="0"/>
              </a:rPr>
              <a:t>k</a:t>
            </a:r>
            <a:r>
              <a:rPr lang="nb-NO" sz="2800" b="1" dirty="0" smtClean="0">
                <a:solidFill>
                  <a:srgbClr val="7030A0"/>
                </a:solidFill>
                <a:cs typeface="Arial" panose="020B0604020202020204" pitchFamily="34" charset="0"/>
              </a:rPr>
              <a:t>a</a:t>
            </a:r>
            <a:r>
              <a:rPr lang="id-ID" sz="2800" b="1" dirty="0" smtClean="0">
                <a:solidFill>
                  <a:srgbClr val="7030A0"/>
                </a:solidFill>
                <a:cs typeface="Arial" panose="020B0604020202020204" pitchFamily="34" charset="0"/>
              </a:rPr>
              <a:t>n Leng</a:t>
            </a:r>
            <a:r>
              <a:rPr lang="nb-NO" sz="2800" b="1" dirty="0" smtClean="0">
                <a:solidFill>
                  <a:srgbClr val="7030A0"/>
                </a:solidFill>
                <a:cs typeface="Arial" panose="020B0604020202020204" pitchFamily="34" charset="0"/>
              </a:rPr>
              <a:t>a</a:t>
            </a:r>
            <a:r>
              <a:rPr lang="id-ID" sz="2800" b="1" dirty="0" smtClean="0">
                <a:solidFill>
                  <a:srgbClr val="7030A0"/>
                </a:solidFill>
                <a:cs typeface="Arial" panose="020B0604020202020204" pitchFamily="34" charset="0"/>
              </a:rPr>
              <a:t>n</a:t>
            </a:r>
            <a:endParaRPr lang="id-ID" sz="2800" b="1" dirty="0">
              <a:solidFill>
                <a:srgbClr val="7030A0"/>
              </a:solidFill>
              <a:cs typeface="Arial" panose="020B0604020202020204" pitchFamily="34" charset="0"/>
            </a:endParaRPr>
          </a:p>
        </p:txBody>
      </p:sp>
      <p:sp>
        <p:nvSpPr>
          <p:cNvPr id="21" name="TextBox 20">
            <a:extLst>
              <a:ext uri="{FF2B5EF4-FFF2-40B4-BE49-F238E27FC236}">
                <a16:creationId xmlns="" xmlns:a16="http://schemas.microsoft.com/office/drawing/2014/main" id="{30908473-9D08-4830-0E1E-B47B0092EFBB}"/>
              </a:ext>
            </a:extLst>
          </p:cNvPr>
          <p:cNvSpPr txBox="1"/>
          <p:nvPr/>
        </p:nvSpPr>
        <p:spPr>
          <a:xfrm>
            <a:off x="152400" y="258454"/>
            <a:ext cx="3241662" cy="523220"/>
          </a:xfrm>
          <a:prstGeom prst="rect">
            <a:avLst/>
          </a:prstGeom>
          <a:noFill/>
        </p:spPr>
        <p:txBody>
          <a:bodyPr wrap="square">
            <a:spAutoFit/>
          </a:bodyPr>
          <a:lstStyle/>
          <a:p>
            <a:r>
              <a:rPr lang="id-ID" sz="2800" b="1" i="0" u="none" strike="noStrike" baseline="0" dirty="0" smtClean="0">
                <a:solidFill>
                  <a:srgbClr val="7030A0"/>
                </a:solidFill>
                <a:cs typeface="Arial" panose="020B0604020202020204" pitchFamily="34" charset="0"/>
              </a:rPr>
              <a:t>B. Ger</a:t>
            </a:r>
            <a:r>
              <a:rPr lang="en-ID" sz="2800" b="1" i="0" u="none" strike="noStrike" baseline="0" dirty="0" smtClean="0">
                <a:solidFill>
                  <a:srgbClr val="7030A0"/>
                </a:solidFill>
                <a:cs typeface="Arial" panose="020B0604020202020204" pitchFamily="34" charset="0"/>
              </a:rPr>
              <a:t>a</a:t>
            </a:r>
            <a:r>
              <a:rPr lang="id-ID" sz="2800" b="1" i="0" u="none" strike="noStrike" baseline="0" dirty="0" smtClean="0">
                <a:solidFill>
                  <a:srgbClr val="7030A0"/>
                </a:solidFill>
                <a:cs typeface="Arial" panose="020B0604020202020204" pitchFamily="34" charset="0"/>
              </a:rPr>
              <a:t>k</a:t>
            </a:r>
            <a:r>
              <a:rPr lang="en-ID" sz="2800" b="1" i="0" u="none" strike="noStrike" baseline="0" dirty="0" smtClean="0">
                <a:solidFill>
                  <a:srgbClr val="7030A0"/>
                </a:solidFill>
                <a:cs typeface="Arial" panose="020B0604020202020204" pitchFamily="34" charset="0"/>
              </a:rPr>
              <a:t>a</a:t>
            </a:r>
            <a:r>
              <a:rPr lang="id-ID" sz="2800" b="1" i="0" u="none" strike="noStrike" baseline="0" dirty="0" smtClean="0">
                <a:solidFill>
                  <a:srgbClr val="7030A0"/>
                </a:solidFill>
                <a:cs typeface="Arial" panose="020B0604020202020204" pitchFamily="34" charset="0"/>
              </a:rPr>
              <a:t>n Leng</a:t>
            </a:r>
            <a:r>
              <a:rPr lang="en-ID" sz="2800" b="1" i="0" u="none" strike="noStrike" baseline="0" dirty="0" smtClean="0">
                <a:solidFill>
                  <a:srgbClr val="7030A0"/>
                </a:solidFill>
                <a:cs typeface="Arial" panose="020B0604020202020204" pitchFamily="34" charset="0"/>
              </a:rPr>
              <a:t>a</a:t>
            </a:r>
            <a:r>
              <a:rPr lang="id-ID" sz="2800" b="1" i="0" u="none" strike="noStrike" baseline="0" dirty="0" smtClean="0">
                <a:solidFill>
                  <a:srgbClr val="7030A0"/>
                </a:solidFill>
                <a:cs typeface="Arial" panose="020B0604020202020204" pitchFamily="34" charset="0"/>
              </a:rPr>
              <a:t>n</a:t>
            </a:r>
            <a:endParaRPr lang="en-ID" sz="2800" dirty="0">
              <a:solidFill>
                <a:srgbClr val="7030A0"/>
              </a:solidFill>
              <a:cs typeface="Arial" panose="020B0604020202020204" pitchFamily="34" charset="0"/>
            </a:endParaRPr>
          </a:p>
        </p:txBody>
      </p:sp>
      <p:sp>
        <p:nvSpPr>
          <p:cNvPr id="22" name="TextBox 21">
            <a:extLst>
              <a:ext uri="{FF2B5EF4-FFF2-40B4-BE49-F238E27FC236}">
                <a16:creationId xmlns="" xmlns:a16="http://schemas.microsoft.com/office/drawing/2014/main" id="{F7595D3C-41EB-EC48-8C8B-F66DA5FD96DC}"/>
              </a:ext>
            </a:extLst>
          </p:cNvPr>
          <p:cNvSpPr txBox="1"/>
          <p:nvPr/>
        </p:nvSpPr>
        <p:spPr>
          <a:xfrm>
            <a:off x="1494558" y="4947273"/>
            <a:ext cx="10083550" cy="1569660"/>
          </a:xfrm>
          <a:prstGeom prst="rect">
            <a:avLst/>
          </a:prstGeom>
          <a:noFill/>
        </p:spPr>
        <p:txBody>
          <a:bodyPr wrap="square">
            <a:spAutoFit/>
          </a:bodyPr>
          <a:lstStyle/>
          <a:p>
            <a:r>
              <a:rPr lang="id-ID" sz="2400" dirty="0"/>
              <a:t>Gerakan lengan berfungsi sebagai </a:t>
            </a:r>
            <a:r>
              <a:rPr lang="id-ID" sz="2400" dirty="0" smtClean="0"/>
              <a:t>tenaga pendorong </a:t>
            </a:r>
            <a:r>
              <a:rPr lang="id-ID" sz="2400" dirty="0"/>
              <a:t>melajunya tubuh ke depan. Sebagai bentuk latihan gerakan lengan, agar badan </a:t>
            </a:r>
            <a:r>
              <a:rPr lang="id-ID" sz="2400" dirty="0" smtClean="0"/>
              <a:t>tetap mengapung</a:t>
            </a:r>
            <a:r>
              <a:rPr lang="id-ID" sz="2400" dirty="0"/>
              <a:t>, kamu </a:t>
            </a:r>
            <a:r>
              <a:rPr lang="id-ID" sz="2400" dirty="0" smtClean="0"/>
              <a:t>dapat melakukannya </a:t>
            </a:r>
            <a:r>
              <a:rPr lang="id-ID" sz="2400" dirty="0"/>
              <a:t>dengan menggunakan alat bantu, misalnya </a:t>
            </a:r>
            <a:r>
              <a:rPr lang="id-ID" sz="2400" dirty="0" smtClean="0"/>
              <a:t>kaki menjepit </a:t>
            </a:r>
            <a:r>
              <a:rPr lang="id-ID" sz="2400" dirty="0"/>
              <a:t>papan seluncur untuk renang atau kaki </a:t>
            </a:r>
            <a:r>
              <a:rPr lang="id-ID" sz="2400" dirty="0" smtClean="0"/>
              <a:t>dipegangi teman.</a:t>
            </a:r>
            <a:endParaRPr lang="id-ID" sz="2400" dirty="0">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59075" y="1281832"/>
            <a:ext cx="5032216" cy="3665441"/>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3327" y="1149724"/>
            <a:ext cx="5213585" cy="3797549"/>
          </a:xfrm>
          <a:prstGeom prst="rect">
            <a:avLst/>
          </a:prstGeom>
        </p:spPr>
      </p:pic>
    </p:spTree>
    <p:extLst>
      <p:ext uri="{BB962C8B-B14F-4D97-AF65-F5344CB8AC3E}">
        <p14:creationId xmlns:p14="http://schemas.microsoft.com/office/powerpoint/2010/main" val="14953008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0"/>
            <a:ext cx="12192000" cy="6858000"/>
          </a:xfrm>
          <a:prstGeom prst="rect">
            <a:avLst/>
          </a:prstGeom>
        </p:spPr>
      </p:pic>
      <p:sp>
        <p:nvSpPr>
          <p:cNvPr id="3" name="Rectangle 2">
            <a:extLst>
              <a:ext uri="{FF2B5EF4-FFF2-40B4-BE49-F238E27FC236}">
                <a16:creationId xmlns="" xmlns:a16="http://schemas.microsoft.com/office/drawing/2014/main" id="{58C22683-9FC9-E58D-7754-E6B3F9504B77}"/>
              </a:ext>
            </a:extLst>
          </p:cNvPr>
          <p:cNvSpPr/>
          <p:nvPr/>
        </p:nvSpPr>
        <p:spPr>
          <a:xfrm>
            <a:off x="191034" y="562865"/>
            <a:ext cx="9313573" cy="523220"/>
          </a:xfrm>
          <a:prstGeom prst="rect">
            <a:avLst/>
          </a:prstGeom>
        </p:spPr>
        <p:txBody>
          <a:bodyPr wrap="square">
            <a:spAutoFit/>
          </a:bodyPr>
          <a:lstStyle/>
          <a:p>
            <a:r>
              <a:rPr lang="id-ID" sz="2800" b="1" dirty="0">
                <a:solidFill>
                  <a:srgbClr val="7030A0"/>
                </a:solidFill>
                <a:cs typeface="Arial" panose="020B0604020202020204" pitchFamily="34" charset="0"/>
              </a:rPr>
              <a:t>2. Menganalisis</a:t>
            </a:r>
            <a:r>
              <a:rPr lang="nb-NO" sz="2800" b="1" dirty="0">
                <a:solidFill>
                  <a:srgbClr val="7030A0"/>
                </a:solidFill>
                <a:cs typeface="Arial" panose="020B0604020202020204" pitchFamily="34" charset="0"/>
              </a:rPr>
              <a:t> </a:t>
            </a:r>
            <a:r>
              <a:rPr lang="id-ID" sz="2800" b="1" dirty="0" smtClean="0">
                <a:solidFill>
                  <a:srgbClr val="7030A0"/>
                </a:solidFill>
                <a:cs typeface="Arial" panose="020B0604020202020204" pitchFamily="34" charset="0"/>
              </a:rPr>
              <a:t>V</a:t>
            </a:r>
            <a:r>
              <a:rPr lang="nb-NO" sz="2800" b="1" dirty="0" smtClean="0">
                <a:solidFill>
                  <a:srgbClr val="7030A0"/>
                </a:solidFill>
                <a:cs typeface="Arial" panose="020B0604020202020204" pitchFamily="34" charset="0"/>
              </a:rPr>
              <a:t>a</a:t>
            </a:r>
            <a:r>
              <a:rPr lang="id-ID" sz="2800" b="1" dirty="0">
                <a:solidFill>
                  <a:srgbClr val="7030A0"/>
                </a:solidFill>
                <a:cs typeface="Arial" panose="020B0604020202020204" pitchFamily="34" charset="0"/>
              </a:rPr>
              <a:t>ri</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si </a:t>
            </a:r>
            <a:r>
              <a:rPr lang="nb-NO" sz="2800" b="1" dirty="0">
                <a:solidFill>
                  <a:srgbClr val="7030A0"/>
                </a:solidFill>
                <a:cs typeface="Arial" panose="020B0604020202020204" pitchFamily="34" charset="0"/>
              </a:rPr>
              <a:t>Gerak Spesifik </a:t>
            </a:r>
            <a:r>
              <a:rPr lang="id-ID" sz="2800" b="1" dirty="0">
                <a:solidFill>
                  <a:srgbClr val="7030A0"/>
                </a:solidFill>
                <a:cs typeface="Arial" panose="020B0604020202020204" pitchFamily="34" charset="0"/>
              </a:rPr>
              <a:t>Ger</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k</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n Leng</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n</a:t>
            </a:r>
          </a:p>
        </p:txBody>
      </p:sp>
      <p:sp>
        <p:nvSpPr>
          <p:cNvPr id="5" name="TextBox 4">
            <a:extLst>
              <a:ext uri="{FF2B5EF4-FFF2-40B4-BE49-F238E27FC236}">
                <a16:creationId xmlns="" xmlns:a16="http://schemas.microsoft.com/office/drawing/2014/main" id="{AAFC1F48-EDE1-E909-56FD-1EF50EB01D1D}"/>
              </a:ext>
            </a:extLst>
          </p:cNvPr>
          <p:cNvSpPr txBox="1"/>
          <p:nvPr/>
        </p:nvSpPr>
        <p:spPr>
          <a:xfrm>
            <a:off x="7095072" y="2475824"/>
            <a:ext cx="4819069" cy="2677656"/>
          </a:xfrm>
          <a:prstGeom prst="rect">
            <a:avLst/>
          </a:prstGeom>
          <a:noFill/>
        </p:spPr>
        <p:txBody>
          <a:bodyPr wrap="square">
            <a:spAutoFit/>
          </a:bodyPr>
          <a:lstStyle/>
          <a:p>
            <a:r>
              <a:rPr lang="id-ID" sz="2400" dirty="0"/>
              <a:t>Cara melakukan </a:t>
            </a:r>
            <a:r>
              <a:rPr lang="id-ID" sz="2400" dirty="0" smtClean="0"/>
              <a:t>gerakan lengan</a:t>
            </a:r>
          </a:p>
          <a:p>
            <a:r>
              <a:rPr lang="id-ID" sz="2400" dirty="0" smtClean="0"/>
              <a:t>Posisi </a:t>
            </a:r>
            <a:r>
              <a:rPr lang="id-ID" sz="2400" dirty="0"/>
              <a:t>awal:</a:t>
            </a:r>
          </a:p>
          <a:p>
            <a:r>
              <a:rPr lang="id-ID" sz="2400" dirty="0"/>
              <a:t>Berdiri dengan kedua tangan lurus ke depan</a:t>
            </a:r>
          </a:p>
          <a:p>
            <a:r>
              <a:rPr lang="id-ID" sz="2400" dirty="0"/>
              <a:t>Posisi </a:t>
            </a:r>
            <a:r>
              <a:rPr lang="id-ID" sz="2400" i="1" dirty="0"/>
              <a:t>pull</a:t>
            </a:r>
            <a:r>
              <a:rPr lang="id-ID" sz="2400" dirty="0"/>
              <a:t>:</a:t>
            </a:r>
          </a:p>
          <a:p>
            <a:r>
              <a:rPr lang="id-ID" sz="2400" dirty="0"/>
              <a:t>Tarik salah satu tangan ke bawah dengan siku ditekuk.</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697" y="824475"/>
            <a:ext cx="6924100" cy="5043480"/>
          </a:xfrm>
          <a:prstGeom prst="rect">
            <a:avLst/>
          </a:prstGeom>
        </p:spPr>
      </p:pic>
    </p:spTree>
    <p:extLst>
      <p:ext uri="{BB962C8B-B14F-4D97-AF65-F5344CB8AC3E}">
        <p14:creationId xmlns:p14="http://schemas.microsoft.com/office/powerpoint/2010/main" val="27642048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0"/>
            <a:ext cx="12192000" cy="6858000"/>
          </a:xfrm>
          <a:prstGeom prst="rect">
            <a:avLst/>
          </a:prstGeom>
        </p:spPr>
      </p:pic>
      <p:sp>
        <p:nvSpPr>
          <p:cNvPr id="3" name="Rectangle 2">
            <a:extLst>
              <a:ext uri="{FF2B5EF4-FFF2-40B4-BE49-F238E27FC236}">
                <a16:creationId xmlns="" xmlns:a16="http://schemas.microsoft.com/office/drawing/2014/main" id="{58C22683-9FC9-E58D-7754-E6B3F9504B77}"/>
              </a:ext>
            </a:extLst>
          </p:cNvPr>
          <p:cNvSpPr/>
          <p:nvPr/>
        </p:nvSpPr>
        <p:spPr>
          <a:xfrm>
            <a:off x="191034" y="562865"/>
            <a:ext cx="9313573" cy="523220"/>
          </a:xfrm>
          <a:prstGeom prst="rect">
            <a:avLst/>
          </a:prstGeom>
        </p:spPr>
        <p:txBody>
          <a:bodyPr wrap="square">
            <a:spAutoFit/>
          </a:bodyPr>
          <a:lstStyle/>
          <a:p>
            <a:r>
              <a:rPr lang="id-ID" sz="2800" b="1" dirty="0">
                <a:solidFill>
                  <a:srgbClr val="7030A0"/>
                </a:solidFill>
                <a:cs typeface="Arial" panose="020B0604020202020204" pitchFamily="34" charset="0"/>
              </a:rPr>
              <a:t>2. Menganalisis</a:t>
            </a:r>
            <a:r>
              <a:rPr lang="nb-NO" sz="2800" b="1" dirty="0">
                <a:solidFill>
                  <a:srgbClr val="7030A0"/>
                </a:solidFill>
                <a:cs typeface="Arial" panose="020B0604020202020204" pitchFamily="34" charset="0"/>
              </a:rPr>
              <a:t> </a:t>
            </a:r>
            <a:r>
              <a:rPr lang="id-ID" sz="2800" b="1" dirty="0" smtClean="0">
                <a:solidFill>
                  <a:srgbClr val="7030A0"/>
                </a:solidFill>
                <a:cs typeface="Arial" panose="020B0604020202020204" pitchFamily="34" charset="0"/>
              </a:rPr>
              <a:t>V</a:t>
            </a:r>
            <a:r>
              <a:rPr lang="nb-NO" sz="2800" b="1" dirty="0" smtClean="0">
                <a:solidFill>
                  <a:srgbClr val="7030A0"/>
                </a:solidFill>
                <a:cs typeface="Arial" panose="020B0604020202020204" pitchFamily="34" charset="0"/>
              </a:rPr>
              <a:t>a</a:t>
            </a:r>
            <a:r>
              <a:rPr lang="id-ID" sz="2800" b="1" dirty="0">
                <a:solidFill>
                  <a:srgbClr val="7030A0"/>
                </a:solidFill>
                <a:cs typeface="Arial" panose="020B0604020202020204" pitchFamily="34" charset="0"/>
              </a:rPr>
              <a:t>ri</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si </a:t>
            </a:r>
            <a:r>
              <a:rPr lang="nb-NO" sz="2800" b="1" dirty="0">
                <a:solidFill>
                  <a:srgbClr val="7030A0"/>
                </a:solidFill>
                <a:cs typeface="Arial" panose="020B0604020202020204" pitchFamily="34" charset="0"/>
              </a:rPr>
              <a:t>Gerak Spesifik </a:t>
            </a:r>
            <a:r>
              <a:rPr lang="id-ID" sz="2800" b="1" dirty="0">
                <a:solidFill>
                  <a:srgbClr val="7030A0"/>
                </a:solidFill>
                <a:cs typeface="Arial" panose="020B0604020202020204" pitchFamily="34" charset="0"/>
              </a:rPr>
              <a:t>Ger</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k</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n Leng</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n</a:t>
            </a:r>
          </a:p>
        </p:txBody>
      </p:sp>
      <p:sp>
        <p:nvSpPr>
          <p:cNvPr id="5" name="TextBox 4">
            <a:extLst>
              <a:ext uri="{FF2B5EF4-FFF2-40B4-BE49-F238E27FC236}">
                <a16:creationId xmlns="" xmlns:a16="http://schemas.microsoft.com/office/drawing/2014/main" id="{AAFC1F48-EDE1-E909-56FD-1EF50EB01D1D}"/>
              </a:ext>
            </a:extLst>
          </p:cNvPr>
          <p:cNvSpPr txBox="1"/>
          <p:nvPr/>
        </p:nvSpPr>
        <p:spPr>
          <a:xfrm>
            <a:off x="5433115" y="1587395"/>
            <a:ext cx="6758882" cy="4893647"/>
          </a:xfrm>
          <a:prstGeom prst="rect">
            <a:avLst/>
          </a:prstGeom>
          <a:noFill/>
        </p:spPr>
        <p:txBody>
          <a:bodyPr wrap="square">
            <a:spAutoFit/>
          </a:bodyPr>
          <a:lstStyle/>
          <a:p>
            <a:r>
              <a:rPr lang="id-ID" sz="2400" dirty="0"/>
              <a:t>Cara melakukan </a:t>
            </a:r>
            <a:r>
              <a:rPr lang="id-ID" sz="2400" dirty="0" smtClean="0"/>
              <a:t>gerakan lengan</a:t>
            </a:r>
          </a:p>
          <a:p>
            <a:r>
              <a:rPr lang="id-ID" sz="2400" dirty="0"/>
              <a:t>Posisi </a:t>
            </a:r>
            <a:r>
              <a:rPr lang="id-ID" sz="2400" i="1" dirty="0"/>
              <a:t>push</a:t>
            </a:r>
            <a:r>
              <a:rPr lang="id-ID" sz="2400" dirty="0"/>
              <a:t>:</a:t>
            </a:r>
          </a:p>
          <a:p>
            <a:r>
              <a:rPr lang="id-ID" sz="2400" dirty="0"/>
              <a:t>Saat tangan tepat berada di bawah dada, dorong tangan sejauh mungkin ke belakang hingga tangan lurus. Usahakan mengayuh tangan keluar dari air melalui sisi paha. Jangan sekali-kali mengeluarkan tangan jika tidak melewati posisi paha.</a:t>
            </a:r>
          </a:p>
          <a:p>
            <a:r>
              <a:rPr lang="id-ID" sz="2400" dirty="0"/>
              <a:t>Posisi </a:t>
            </a:r>
            <a:r>
              <a:rPr lang="id-ID" sz="2400" i="1" dirty="0"/>
              <a:t>recovery</a:t>
            </a:r>
            <a:r>
              <a:rPr lang="id-ID" sz="2400" dirty="0"/>
              <a:t>:</a:t>
            </a:r>
          </a:p>
          <a:p>
            <a:r>
              <a:rPr lang="id-ID" sz="2400" dirty="0"/>
              <a:t>Setelah gerakan mendorong selesai dan lengan lurus ke belakang, angkat siku keluar dari air hingga telapak tangan berada di atas air. Setelah itu, dorong tangan sejauh mungkin agar kembali lurus ke depan, kemudian jari-jari dimasukkan kembali ke </a:t>
            </a:r>
            <a:r>
              <a:rPr lang="id-ID" sz="2400" dirty="0" smtClean="0"/>
              <a:t>air.</a:t>
            </a:r>
            <a:endParaRPr lang="id-ID" sz="2400"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2166" y="1689296"/>
            <a:ext cx="5405383" cy="3937254"/>
          </a:xfrm>
          <a:prstGeom prst="rect">
            <a:avLst/>
          </a:prstGeom>
        </p:spPr>
      </p:pic>
    </p:spTree>
    <p:extLst>
      <p:ext uri="{BB962C8B-B14F-4D97-AF65-F5344CB8AC3E}">
        <p14:creationId xmlns:p14="http://schemas.microsoft.com/office/powerpoint/2010/main" val="33543324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0" name="Rectangle 19">
            <a:extLst>
              <a:ext uri="{FF2B5EF4-FFF2-40B4-BE49-F238E27FC236}">
                <a16:creationId xmlns="" xmlns:a16="http://schemas.microsoft.com/office/drawing/2014/main" id="{3384B60D-36C2-6F66-A1A8-72E7AA160ED0}"/>
              </a:ext>
            </a:extLst>
          </p:cNvPr>
          <p:cNvSpPr/>
          <p:nvPr/>
        </p:nvSpPr>
        <p:spPr>
          <a:xfrm>
            <a:off x="90152" y="820630"/>
            <a:ext cx="9558270" cy="523220"/>
          </a:xfrm>
          <a:prstGeom prst="rect">
            <a:avLst/>
          </a:prstGeom>
        </p:spPr>
        <p:txBody>
          <a:bodyPr wrap="square">
            <a:spAutoFit/>
          </a:bodyPr>
          <a:lstStyle/>
          <a:p>
            <a:r>
              <a:rPr lang="id-ID" sz="2800" b="1" dirty="0">
                <a:solidFill>
                  <a:srgbClr val="7030A0"/>
                </a:solidFill>
                <a:cs typeface="Arial" panose="020B0604020202020204" pitchFamily="34" charset="0"/>
              </a:rPr>
              <a:t>1. </a:t>
            </a:r>
            <a:r>
              <a:rPr lang="nb-NO" sz="2800" b="1" dirty="0">
                <a:solidFill>
                  <a:srgbClr val="7030A0"/>
                </a:solidFill>
                <a:cs typeface="Arial" panose="020B0604020202020204" pitchFamily="34" charset="0"/>
              </a:rPr>
              <a:t>Keterampilan </a:t>
            </a:r>
            <a:r>
              <a:rPr lang="id-ID" sz="2800" b="1" dirty="0" smtClean="0">
                <a:solidFill>
                  <a:srgbClr val="7030A0"/>
                </a:solidFill>
                <a:cs typeface="Arial" panose="020B0604020202020204" pitchFamily="34" charset="0"/>
              </a:rPr>
              <a:t>V</a:t>
            </a:r>
            <a:r>
              <a:rPr lang="nb-NO" sz="2800" b="1" dirty="0" smtClean="0">
                <a:solidFill>
                  <a:srgbClr val="7030A0"/>
                </a:solidFill>
                <a:cs typeface="Arial" panose="020B0604020202020204" pitchFamily="34" charset="0"/>
              </a:rPr>
              <a:t>a</a:t>
            </a:r>
            <a:r>
              <a:rPr lang="id-ID" sz="2800" b="1" dirty="0" smtClean="0">
                <a:solidFill>
                  <a:srgbClr val="7030A0"/>
                </a:solidFill>
                <a:cs typeface="Arial" panose="020B0604020202020204" pitchFamily="34" charset="0"/>
              </a:rPr>
              <a:t>ri</a:t>
            </a:r>
            <a:r>
              <a:rPr lang="nb-NO" sz="2800" b="1" dirty="0" smtClean="0">
                <a:solidFill>
                  <a:srgbClr val="7030A0"/>
                </a:solidFill>
                <a:cs typeface="Arial" panose="020B0604020202020204" pitchFamily="34" charset="0"/>
              </a:rPr>
              <a:t>a</a:t>
            </a:r>
            <a:r>
              <a:rPr lang="id-ID" sz="2800" b="1" dirty="0" smtClean="0">
                <a:solidFill>
                  <a:srgbClr val="7030A0"/>
                </a:solidFill>
                <a:cs typeface="Arial" panose="020B0604020202020204" pitchFamily="34" charset="0"/>
              </a:rPr>
              <a:t>si Ger</a:t>
            </a:r>
            <a:r>
              <a:rPr lang="nb-NO" sz="2800" b="1" dirty="0" smtClean="0">
                <a:solidFill>
                  <a:srgbClr val="7030A0"/>
                </a:solidFill>
                <a:cs typeface="Arial" panose="020B0604020202020204" pitchFamily="34" charset="0"/>
              </a:rPr>
              <a:t>a</a:t>
            </a:r>
            <a:r>
              <a:rPr lang="id-ID" sz="2800" b="1" dirty="0" smtClean="0">
                <a:solidFill>
                  <a:srgbClr val="7030A0"/>
                </a:solidFill>
                <a:cs typeface="Arial" panose="020B0604020202020204" pitchFamily="34" charset="0"/>
              </a:rPr>
              <a:t>k Spesifik </a:t>
            </a:r>
            <a:r>
              <a:rPr lang="en-ID" sz="2800" b="1" dirty="0">
                <a:solidFill>
                  <a:srgbClr val="7030A0"/>
                </a:solidFill>
                <a:cs typeface="Arial" panose="020B0604020202020204" pitchFamily="34" charset="0"/>
              </a:rPr>
              <a:t>P</a:t>
            </a:r>
            <a:r>
              <a:rPr lang="id-ID" sz="2800" b="1" dirty="0">
                <a:solidFill>
                  <a:srgbClr val="7030A0"/>
                </a:solidFill>
                <a:cs typeface="Arial" panose="020B0604020202020204" pitchFamily="34" charset="0"/>
              </a:rPr>
              <a:t>eng</a:t>
            </a:r>
            <a:r>
              <a:rPr lang="en-ID"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mbil</a:t>
            </a:r>
            <a:r>
              <a:rPr lang="en-ID"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n N</a:t>
            </a:r>
            <a:r>
              <a:rPr lang="en-ID"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p</a:t>
            </a:r>
            <a:r>
              <a:rPr lang="en-ID"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s</a:t>
            </a:r>
          </a:p>
        </p:txBody>
      </p:sp>
      <p:sp>
        <p:nvSpPr>
          <p:cNvPr id="21" name="TextBox 20">
            <a:extLst>
              <a:ext uri="{FF2B5EF4-FFF2-40B4-BE49-F238E27FC236}">
                <a16:creationId xmlns="" xmlns:a16="http://schemas.microsoft.com/office/drawing/2014/main" id="{30908473-9D08-4830-0E1E-B47B0092EFBB}"/>
              </a:ext>
            </a:extLst>
          </p:cNvPr>
          <p:cNvSpPr txBox="1"/>
          <p:nvPr/>
        </p:nvSpPr>
        <p:spPr>
          <a:xfrm>
            <a:off x="90152" y="358965"/>
            <a:ext cx="4572000" cy="523220"/>
          </a:xfrm>
          <a:prstGeom prst="rect">
            <a:avLst/>
          </a:prstGeom>
          <a:noFill/>
        </p:spPr>
        <p:txBody>
          <a:bodyPr wrap="square">
            <a:spAutoFit/>
          </a:bodyPr>
          <a:lstStyle/>
          <a:p>
            <a:r>
              <a:rPr lang="id-ID" sz="2800" b="1" i="0" u="none" strike="noStrike" baseline="0" dirty="0" smtClean="0">
                <a:solidFill>
                  <a:srgbClr val="7030A0"/>
                </a:solidFill>
                <a:cs typeface="Arial" panose="020B0604020202020204" pitchFamily="34" charset="0"/>
              </a:rPr>
              <a:t>C. </a:t>
            </a:r>
            <a:r>
              <a:rPr lang="en-ID" sz="2800" b="1" i="0" u="none" strike="noStrike" baseline="0" dirty="0" smtClean="0">
                <a:solidFill>
                  <a:srgbClr val="7030A0"/>
                </a:solidFill>
                <a:cs typeface="Arial" panose="020B0604020202020204" pitchFamily="34" charset="0"/>
              </a:rPr>
              <a:t>P</a:t>
            </a:r>
            <a:r>
              <a:rPr lang="id-ID" sz="2800" b="1" i="0" u="none" strike="noStrike" baseline="0" dirty="0" smtClean="0">
                <a:solidFill>
                  <a:srgbClr val="7030A0"/>
                </a:solidFill>
                <a:cs typeface="Arial" panose="020B0604020202020204" pitchFamily="34" charset="0"/>
              </a:rPr>
              <a:t>eng</a:t>
            </a:r>
            <a:r>
              <a:rPr lang="en-ID" sz="2800" b="1" dirty="0" smtClean="0">
                <a:solidFill>
                  <a:srgbClr val="7030A0"/>
                </a:solidFill>
                <a:cs typeface="Arial" panose="020B0604020202020204" pitchFamily="34" charset="0"/>
              </a:rPr>
              <a:t>a</a:t>
            </a:r>
            <a:r>
              <a:rPr lang="id-ID" sz="2800" b="1" dirty="0" smtClean="0">
                <a:solidFill>
                  <a:srgbClr val="7030A0"/>
                </a:solidFill>
                <a:cs typeface="Arial" panose="020B0604020202020204" pitchFamily="34" charset="0"/>
              </a:rPr>
              <a:t>mbil</a:t>
            </a:r>
            <a:r>
              <a:rPr lang="en-ID" sz="2800" b="1" dirty="0" smtClean="0">
                <a:solidFill>
                  <a:srgbClr val="7030A0"/>
                </a:solidFill>
                <a:cs typeface="Arial" panose="020B0604020202020204" pitchFamily="34" charset="0"/>
              </a:rPr>
              <a:t>a</a:t>
            </a:r>
            <a:r>
              <a:rPr lang="id-ID" sz="2800" b="1" dirty="0" smtClean="0">
                <a:solidFill>
                  <a:srgbClr val="7030A0"/>
                </a:solidFill>
                <a:cs typeface="Arial" panose="020B0604020202020204" pitchFamily="34" charset="0"/>
              </a:rPr>
              <a:t>n N</a:t>
            </a:r>
            <a:r>
              <a:rPr lang="en-ID" sz="2800" b="1" dirty="0" smtClean="0">
                <a:solidFill>
                  <a:srgbClr val="7030A0"/>
                </a:solidFill>
                <a:cs typeface="Arial" panose="020B0604020202020204" pitchFamily="34" charset="0"/>
              </a:rPr>
              <a:t>a</a:t>
            </a:r>
            <a:r>
              <a:rPr lang="id-ID" sz="2800" b="1" dirty="0" smtClean="0">
                <a:solidFill>
                  <a:srgbClr val="7030A0"/>
                </a:solidFill>
                <a:cs typeface="Arial" panose="020B0604020202020204" pitchFamily="34" charset="0"/>
              </a:rPr>
              <a:t>p</a:t>
            </a:r>
            <a:r>
              <a:rPr lang="en-ID" sz="2800" b="1" dirty="0" smtClean="0">
                <a:solidFill>
                  <a:srgbClr val="7030A0"/>
                </a:solidFill>
                <a:cs typeface="Arial" panose="020B0604020202020204" pitchFamily="34" charset="0"/>
              </a:rPr>
              <a:t>a</a:t>
            </a:r>
            <a:r>
              <a:rPr lang="id-ID" sz="2800" b="1" dirty="0" smtClean="0">
                <a:solidFill>
                  <a:srgbClr val="7030A0"/>
                </a:solidFill>
                <a:cs typeface="Arial" panose="020B0604020202020204" pitchFamily="34" charset="0"/>
              </a:rPr>
              <a:t>s</a:t>
            </a:r>
            <a:endParaRPr lang="en-ID" sz="2800" dirty="0">
              <a:solidFill>
                <a:srgbClr val="7030A0"/>
              </a:solidFill>
              <a:cs typeface="Arial" panose="020B0604020202020204" pitchFamily="34" charset="0"/>
            </a:endParaRPr>
          </a:p>
        </p:txBody>
      </p:sp>
      <p:sp>
        <p:nvSpPr>
          <p:cNvPr id="22" name="TextBox 21">
            <a:extLst>
              <a:ext uri="{FF2B5EF4-FFF2-40B4-BE49-F238E27FC236}">
                <a16:creationId xmlns="" xmlns:a16="http://schemas.microsoft.com/office/drawing/2014/main" id="{F7595D3C-41EB-EC48-8C8B-F66DA5FD96DC}"/>
              </a:ext>
            </a:extLst>
          </p:cNvPr>
          <p:cNvSpPr txBox="1"/>
          <p:nvPr/>
        </p:nvSpPr>
        <p:spPr>
          <a:xfrm>
            <a:off x="1519708" y="4261942"/>
            <a:ext cx="10181844" cy="1938992"/>
          </a:xfrm>
          <a:prstGeom prst="rect">
            <a:avLst/>
          </a:prstGeom>
          <a:noFill/>
        </p:spPr>
        <p:txBody>
          <a:bodyPr wrap="square">
            <a:spAutoFit/>
          </a:bodyPr>
          <a:lstStyle/>
          <a:p>
            <a:r>
              <a:rPr lang="id-ID" sz="2400" dirty="0"/>
              <a:t>Meskipun di dalam air, pada saat </a:t>
            </a:r>
            <a:r>
              <a:rPr lang="id-ID" sz="2400" dirty="0" smtClean="0"/>
              <a:t>berenang, kalian </a:t>
            </a:r>
            <a:r>
              <a:rPr lang="id-ID" sz="2400" dirty="0"/>
              <a:t>harus </a:t>
            </a:r>
            <a:r>
              <a:rPr lang="id-ID" sz="2400" dirty="0" smtClean="0"/>
              <a:t>tetap bernapas</a:t>
            </a:r>
            <a:r>
              <a:rPr lang="id-ID" sz="2400" dirty="0"/>
              <a:t>. Namun, </a:t>
            </a:r>
            <a:r>
              <a:rPr lang="id-ID" sz="2400" dirty="0" smtClean="0"/>
              <a:t>saat bernapas </a:t>
            </a:r>
            <a:r>
              <a:rPr lang="id-ID" sz="2400" dirty="0"/>
              <a:t>jangan sampai airnya masuk </a:t>
            </a:r>
            <a:r>
              <a:rPr lang="id-ID" sz="2400" dirty="0" smtClean="0"/>
              <a:t>ke saluran </a:t>
            </a:r>
            <a:r>
              <a:rPr lang="id-ID" sz="2400" dirty="0"/>
              <a:t>pernapasan. Hal ini karena apabila air masuk </a:t>
            </a:r>
            <a:r>
              <a:rPr lang="id-ID" sz="2400" dirty="0" smtClean="0"/>
              <a:t>ke saluran </a:t>
            </a:r>
            <a:r>
              <a:rPr lang="sv-SE" sz="2400" dirty="0"/>
              <a:t>pernapasan, kalian akan merasakan sakit dan tidak dapat </a:t>
            </a:r>
            <a:r>
              <a:rPr lang="sv-SE" sz="2400" dirty="0" smtClean="0"/>
              <a:t>bernapas</a:t>
            </a:r>
            <a:r>
              <a:rPr lang="id-ID" sz="2400" dirty="0" smtClean="0"/>
              <a:t>. </a:t>
            </a:r>
            <a:r>
              <a:rPr lang="id-ID" sz="2400" dirty="0"/>
              <a:t>Saat pengambilan napas renang gaya bebas, </a:t>
            </a:r>
            <a:r>
              <a:rPr lang="id-ID" sz="2400" dirty="0" smtClean="0"/>
              <a:t>sikap kepala </a:t>
            </a:r>
            <a:r>
              <a:rPr lang="id-ID" sz="2400" dirty="0"/>
              <a:t>menoleh ke samping, bukan dengan mengangkat kepala. </a:t>
            </a:r>
            <a:endParaRPr lang="id-ID" sz="2400"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88275" y="263998"/>
            <a:ext cx="7587169" cy="5526456"/>
          </a:xfrm>
          <a:prstGeom prst="rect">
            <a:avLst/>
          </a:prstGeom>
        </p:spPr>
      </p:pic>
    </p:spTree>
    <p:extLst>
      <p:ext uri="{BB962C8B-B14F-4D97-AF65-F5344CB8AC3E}">
        <p14:creationId xmlns:p14="http://schemas.microsoft.com/office/powerpoint/2010/main" val="41932280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Rectangle 15">
            <a:extLst>
              <a:ext uri="{FF2B5EF4-FFF2-40B4-BE49-F238E27FC236}">
                <a16:creationId xmlns="" xmlns:a16="http://schemas.microsoft.com/office/drawing/2014/main" id="{5B7D0903-CF38-B38E-1343-CEB316AB5CDD}"/>
              </a:ext>
            </a:extLst>
          </p:cNvPr>
          <p:cNvSpPr/>
          <p:nvPr/>
        </p:nvSpPr>
        <p:spPr>
          <a:xfrm>
            <a:off x="10047287" y="5958502"/>
            <a:ext cx="1810303" cy="276999"/>
          </a:xfrm>
          <a:prstGeom prst="rect">
            <a:avLst/>
          </a:prstGeom>
          <a:solidFill>
            <a:schemeClr val="bg1">
              <a:alpha val="54000"/>
            </a:schemeClr>
          </a:solidFill>
        </p:spPr>
        <p:txBody>
          <a:bodyPr wrap="none">
            <a:spAutoFit/>
          </a:bodyPr>
          <a:lstStyle/>
          <a:p>
            <a:pPr algn="r"/>
            <a:r>
              <a:rPr lang="en-US" sz="1200" dirty="0" err="1">
                <a:cs typeface="Arial" pitchFamily="34" charset="0"/>
              </a:rPr>
              <a:t>Sumber</a:t>
            </a:r>
            <a:r>
              <a:rPr lang="en-US" sz="1200" dirty="0">
                <a:cs typeface="Arial" pitchFamily="34" charset="0"/>
              </a:rPr>
              <a:t>: </a:t>
            </a:r>
            <a:r>
              <a:rPr lang="id-ID" sz="1200" i="1" dirty="0">
                <a:cs typeface="Arial" pitchFamily="34" charset="0"/>
              </a:rPr>
              <a:t>shutterstock.com</a:t>
            </a:r>
            <a:endParaRPr lang="en-US" sz="1200" i="1" dirty="0">
              <a:cs typeface="Arial" pitchFamily="34" charset="0"/>
            </a:endParaRPr>
          </a:p>
        </p:txBody>
      </p:sp>
      <p:grpSp>
        <p:nvGrpSpPr>
          <p:cNvPr id="18" name="Group 17">
            <a:extLst>
              <a:ext uri="{FF2B5EF4-FFF2-40B4-BE49-F238E27FC236}">
                <a16:creationId xmlns="" xmlns:a16="http://schemas.microsoft.com/office/drawing/2014/main" id="{E3F6FAEA-0132-A009-ED46-ED113C2DB671}"/>
              </a:ext>
            </a:extLst>
          </p:cNvPr>
          <p:cNvGrpSpPr/>
          <p:nvPr/>
        </p:nvGrpSpPr>
        <p:grpSpPr>
          <a:xfrm>
            <a:off x="-1" y="2038611"/>
            <a:ext cx="5860964" cy="3450291"/>
            <a:chOff x="-1" y="1833070"/>
            <a:chExt cx="3929292" cy="3224013"/>
          </a:xfrm>
        </p:grpSpPr>
        <p:sp>
          <p:nvSpPr>
            <p:cNvPr id="19" name="Rectangle 18">
              <a:extLst>
                <a:ext uri="{FF2B5EF4-FFF2-40B4-BE49-F238E27FC236}">
                  <a16:creationId xmlns="" xmlns:a16="http://schemas.microsoft.com/office/drawing/2014/main" id="{6CC72A31-61D8-3361-CA1D-C13465408F0E}"/>
                </a:ext>
              </a:extLst>
            </p:cNvPr>
            <p:cNvSpPr/>
            <p:nvPr/>
          </p:nvSpPr>
          <p:spPr>
            <a:xfrm>
              <a:off x="0" y="2190750"/>
              <a:ext cx="3929291" cy="2866333"/>
            </a:xfrm>
            <a:prstGeom prst="rect">
              <a:avLst/>
            </a:prstGeom>
            <a:solidFill>
              <a:schemeClr val="accent3">
                <a:lumMod val="20000"/>
                <a:lumOff val="80000"/>
              </a:schemeClr>
            </a:solidFill>
          </p:spPr>
          <p:txBody>
            <a:bodyPr wrap="square">
              <a:spAutoFit/>
            </a:bodyPr>
            <a:lstStyle/>
            <a:p>
              <a:pPr marL="423143" indent="-423143" eaLnBrk="0" hangingPunct="0">
                <a:spcBef>
                  <a:spcPts val="800"/>
                </a:spcBef>
                <a:buFont typeface="Wingdings" pitchFamily="2" charset="2"/>
                <a:buChar char="§"/>
              </a:pPr>
              <a:r>
                <a:rPr lang="id-ID" sz="2000" dirty="0" smtClean="0"/>
                <a:t>Menunjukkan </a:t>
              </a:r>
              <a:r>
                <a:rPr lang="id-ID" sz="2000" dirty="0"/>
                <a:t>kemampuan dalam mempraktikkan keterampilan gerak spesifik gerakan kaki pada renang gaya bebas dengan </a:t>
              </a:r>
              <a:r>
                <a:rPr lang="id-ID" sz="2000" dirty="0" smtClean="0"/>
                <a:t>benar.</a:t>
              </a:r>
            </a:p>
            <a:p>
              <a:pPr marL="423143" indent="-423143" eaLnBrk="0" hangingPunct="0">
                <a:spcBef>
                  <a:spcPts val="800"/>
                </a:spcBef>
                <a:buFont typeface="Wingdings" pitchFamily="2" charset="2"/>
                <a:buChar char="§"/>
              </a:pPr>
              <a:r>
                <a:rPr lang="id-ID" sz="2000" dirty="0" smtClean="0"/>
                <a:t>Menganalisis </a:t>
              </a:r>
              <a:r>
                <a:rPr lang="id-ID" sz="2000" dirty="0"/>
                <a:t>fakta, konsep, dan prosedur dalam melakukan keterampilan gerak spesifik gerakan kaki pada renang gaya bebas dengan </a:t>
              </a:r>
              <a:r>
                <a:rPr lang="id-ID" sz="2000" dirty="0" smtClean="0"/>
                <a:t>benar.</a:t>
              </a:r>
            </a:p>
            <a:p>
              <a:pPr marL="423143" indent="-423143" eaLnBrk="0" hangingPunct="0">
                <a:spcBef>
                  <a:spcPts val="800"/>
                </a:spcBef>
                <a:buFont typeface="Wingdings" pitchFamily="2" charset="2"/>
                <a:buChar char="§"/>
              </a:pPr>
              <a:r>
                <a:rPr lang="id-ID" sz="2000" dirty="0" smtClean="0"/>
                <a:t>Menunjukkan </a:t>
              </a:r>
              <a:r>
                <a:rPr lang="id-ID" sz="2000" dirty="0"/>
                <a:t>kemampuan dalam mempraktikkan keterampilan gerak spesifik gerakan lengan pada renang gaya bebas dengan </a:t>
              </a:r>
              <a:r>
                <a:rPr lang="id-ID" sz="2000" dirty="0" smtClean="0"/>
                <a:t>benar.</a:t>
              </a:r>
            </a:p>
          </p:txBody>
        </p:sp>
        <p:sp>
          <p:nvSpPr>
            <p:cNvPr id="20" name="Rectangle 19">
              <a:extLst>
                <a:ext uri="{FF2B5EF4-FFF2-40B4-BE49-F238E27FC236}">
                  <a16:creationId xmlns="" xmlns:a16="http://schemas.microsoft.com/office/drawing/2014/main" id="{DFFD2C66-8CEC-CBBE-E0CB-7F6BB10E238A}"/>
                </a:ext>
              </a:extLst>
            </p:cNvPr>
            <p:cNvSpPr/>
            <p:nvPr/>
          </p:nvSpPr>
          <p:spPr>
            <a:xfrm>
              <a:off x="-1" y="1833070"/>
              <a:ext cx="3929291" cy="342900"/>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sp>
        <p:nvSpPr>
          <p:cNvPr id="21" name="Rectangle 20">
            <a:extLst>
              <a:ext uri="{FF2B5EF4-FFF2-40B4-BE49-F238E27FC236}">
                <a16:creationId xmlns="" xmlns:a16="http://schemas.microsoft.com/office/drawing/2014/main" id="{BA1DE567-DA1C-5C7F-36FE-182B3F68F8C3}"/>
              </a:ext>
            </a:extLst>
          </p:cNvPr>
          <p:cNvSpPr/>
          <p:nvPr/>
        </p:nvSpPr>
        <p:spPr>
          <a:xfrm>
            <a:off x="0" y="2013377"/>
            <a:ext cx="2655268" cy="400110"/>
          </a:xfrm>
          <a:prstGeom prst="rect">
            <a:avLst/>
          </a:prstGeom>
        </p:spPr>
        <p:txBody>
          <a:bodyPr wrap="square">
            <a:spAutoFit/>
          </a:bodyPr>
          <a:lstStyle/>
          <a:p>
            <a:pPr algn="ctr" eaLnBrk="0" hangingPunct="0"/>
            <a:r>
              <a:rPr lang="en-US" sz="2000" b="1" dirty="0" err="1">
                <a:solidFill>
                  <a:schemeClr val="bg1"/>
                </a:solidFill>
                <a:cs typeface="Calibri" pitchFamily="34" charset="0"/>
                <a:sym typeface="Arial" pitchFamily="34" charset="0"/>
              </a:rPr>
              <a:t>Tujuan</a:t>
            </a:r>
            <a:r>
              <a:rPr lang="en-US" sz="2000" b="1" dirty="0">
                <a:solidFill>
                  <a:schemeClr val="bg1"/>
                </a:solidFill>
                <a:cs typeface="Calibri" pitchFamily="34" charset="0"/>
                <a:sym typeface="Arial" pitchFamily="34" charset="0"/>
              </a:rPr>
              <a:t> </a:t>
            </a:r>
            <a:r>
              <a:rPr lang="en-US" sz="2000" b="1" dirty="0" err="1">
                <a:solidFill>
                  <a:schemeClr val="bg1"/>
                </a:solidFill>
                <a:cs typeface="Calibri" pitchFamily="34" charset="0"/>
                <a:sym typeface="Arial" pitchFamily="34" charset="0"/>
              </a:rPr>
              <a:t>pembelajaran</a:t>
            </a:r>
            <a:r>
              <a:rPr lang="en-US" sz="2000" b="1" dirty="0">
                <a:solidFill>
                  <a:schemeClr val="bg1"/>
                </a:solidFill>
                <a:cs typeface="Calibri" pitchFamily="34" charset="0"/>
                <a:sym typeface="Arial" pitchFamily="34" charset="0"/>
              </a:rPr>
              <a:t>:</a:t>
            </a:r>
          </a:p>
        </p:txBody>
      </p:sp>
      <p:grpSp>
        <p:nvGrpSpPr>
          <p:cNvPr id="13" name="Group 12">
            <a:extLst>
              <a:ext uri="{FF2B5EF4-FFF2-40B4-BE49-F238E27FC236}">
                <a16:creationId xmlns="" xmlns:a16="http://schemas.microsoft.com/office/drawing/2014/main" id="{8B48EAA3-157A-0143-F8A2-3FC98965C3AF}"/>
              </a:ext>
            </a:extLst>
          </p:cNvPr>
          <p:cNvGrpSpPr/>
          <p:nvPr/>
        </p:nvGrpSpPr>
        <p:grpSpPr>
          <a:xfrm>
            <a:off x="273596" y="260776"/>
            <a:ext cx="1183247" cy="1160511"/>
            <a:chOff x="4328803" y="1954100"/>
            <a:chExt cx="1440091" cy="1447246"/>
          </a:xfrm>
        </p:grpSpPr>
        <p:pic>
          <p:nvPicPr>
            <p:cNvPr id="14" name="Picture 2" descr="E:\ELISA\ERLANGGA LISA\2017\TEMPLATE PPT\SMP Penjaskes Orkes (K13N)\untuk BAB penjas.png">
              <a:extLst>
                <a:ext uri="{FF2B5EF4-FFF2-40B4-BE49-F238E27FC236}">
                  <a16:creationId xmlns="" xmlns:a16="http://schemas.microsoft.com/office/drawing/2014/main" id="{E7EA96A6-C946-16A5-46EB-FD59706E927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40143" y="1954100"/>
              <a:ext cx="1428751" cy="1447246"/>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a:extLst>
                <a:ext uri="{FF2B5EF4-FFF2-40B4-BE49-F238E27FC236}">
                  <a16:creationId xmlns="" xmlns:a16="http://schemas.microsoft.com/office/drawing/2014/main" id="{0E70A27F-D83A-079E-66D7-FF19F9EB7B3A}"/>
                </a:ext>
              </a:extLst>
            </p:cNvPr>
            <p:cNvSpPr/>
            <p:nvPr/>
          </p:nvSpPr>
          <p:spPr>
            <a:xfrm>
              <a:off x="4328803" y="2140542"/>
              <a:ext cx="1428752" cy="1036316"/>
            </a:xfrm>
            <a:prstGeom prst="rect">
              <a:avLst/>
            </a:prstGeom>
          </p:spPr>
          <p:txBody>
            <a:bodyPr wrap="square">
              <a:spAutoFit/>
            </a:bodyPr>
            <a:lstStyle/>
            <a:p>
              <a:pPr algn="ctr"/>
              <a:r>
                <a:rPr lang="en-US" sz="2400" b="1" dirty="0">
                  <a:solidFill>
                    <a:schemeClr val="bg1"/>
                  </a:solidFill>
                </a:rPr>
                <a:t>BAB </a:t>
              </a:r>
            </a:p>
            <a:p>
              <a:pPr algn="ctr"/>
              <a:r>
                <a:rPr lang="id-ID" sz="2400" b="1" dirty="0" smtClean="0">
                  <a:solidFill>
                    <a:schemeClr val="bg1"/>
                  </a:solidFill>
                </a:rPr>
                <a:t>9</a:t>
              </a:r>
              <a:endParaRPr lang="en-US" sz="2400" b="1" dirty="0">
                <a:solidFill>
                  <a:schemeClr val="bg1"/>
                </a:solidFill>
              </a:endParaRPr>
            </a:p>
          </p:txBody>
        </p:sp>
      </p:grpSp>
      <p:sp>
        <p:nvSpPr>
          <p:cNvPr id="22" name="TextBox 21">
            <a:extLst>
              <a:ext uri="{FF2B5EF4-FFF2-40B4-BE49-F238E27FC236}">
                <a16:creationId xmlns="" xmlns:a16="http://schemas.microsoft.com/office/drawing/2014/main" id="{74BE65CE-486A-79B3-C511-6110682F2D82}"/>
              </a:ext>
            </a:extLst>
          </p:cNvPr>
          <p:cNvSpPr txBox="1"/>
          <p:nvPr/>
        </p:nvSpPr>
        <p:spPr>
          <a:xfrm>
            <a:off x="1456843" y="630522"/>
            <a:ext cx="6180329" cy="708708"/>
          </a:xfrm>
          <a:prstGeom prst="rect">
            <a:avLst/>
          </a:prstGeom>
          <a:noFill/>
          <a:ln>
            <a:noFill/>
          </a:ln>
          <a:effectLst/>
        </p:spPr>
        <p:style>
          <a:lnRef idx="2">
            <a:schemeClr val="accent2"/>
          </a:lnRef>
          <a:fillRef idx="1">
            <a:schemeClr val="lt1"/>
          </a:fillRef>
          <a:effectRef idx="0">
            <a:schemeClr val="accent2"/>
          </a:effectRef>
          <a:fontRef idx="minor">
            <a:schemeClr val="dk1"/>
          </a:fontRef>
        </p:style>
        <p:txBody>
          <a:bodyPr wrap="square" lIns="214176" tIns="107087" rIns="214176" bIns="107087" rtlCol="0">
            <a:spAutoFit/>
          </a:bodyPr>
          <a:lstStyle/>
          <a:p>
            <a:r>
              <a:rPr lang="id-ID" sz="3200" b="1" dirty="0" smtClean="0">
                <a:solidFill>
                  <a:srgbClr val="7030A0"/>
                </a:solidFill>
                <a:latin typeface="Calibri" pitchFamily="34" charset="0"/>
                <a:cs typeface="Calibri" pitchFamily="34" charset="0"/>
              </a:rPr>
              <a:t>Renang Gay</a:t>
            </a:r>
            <a:r>
              <a:rPr lang="en-US" sz="3200" b="1" dirty="0" smtClean="0">
                <a:solidFill>
                  <a:srgbClr val="7030A0"/>
                </a:solidFill>
                <a:latin typeface="Calibri" pitchFamily="34" charset="0"/>
                <a:cs typeface="Calibri" pitchFamily="34" charset="0"/>
              </a:rPr>
              <a:t>a</a:t>
            </a:r>
            <a:r>
              <a:rPr lang="id-ID" sz="3200" b="1" dirty="0" smtClean="0">
                <a:solidFill>
                  <a:srgbClr val="7030A0"/>
                </a:solidFill>
                <a:latin typeface="Calibri" pitchFamily="34" charset="0"/>
                <a:cs typeface="Calibri" pitchFamily="34" charset="0"/>
              </a:rPr>
              <a:t> Beb</a:t>
            </a:r>
            <a:r>
              <a:rPr lang="en-US" sz="3200" b="1" dirty="0" smtClean="0">
                <a:solidFill>
                  <a:srgbClr val="7030A0"/>
                </a:solidFill>
                <a:latin typeface="Calibri" pitchFamily="34" charset="0"/>
                <a:cs typeface="Calibri" pitchFamily="34" charset="0"/>
              </a:rPr>
              <a:t>as</a:t>
            </a:r>
            <a:endParaRPr lang="en-US" sz="3200" b="1" dirty="0">
              <a:solidFill>
                <a:srgbClr val="7030A0"/>
              </a:solidFill>
              <a:latin typeface="Calibri" pitchFamily="34" charset="0"/>
              <a:cs typeface="Calibri" pitchFamily="34" charset="0"/>
            </a:endParaRP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95373" y="2116731"/>
            <a:ext cx="5662217" cy="377327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1162283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0"/>
            <a:ext cx="12192000" cy="6858000"/>
          </a:xfrm>
          <a:prstGeom prst="rect">
            <a:avLst/>
          </a:prstGeom>
        </p:spPr>
      </p:pic>
      <p:sp>
        <p:nvSpPr>
          <p:cNvPr id="3" name="Rectangle 2">
            <a:extLst>
              <a:ext uri="{FF2B5EF4-FFF2-40B4-BE49-F238E27FC236}">
                <a16:creationId xmlns="" xmlns:a16="http://schemas.microsoft.com/office/drawing/2014/main" id="{58C22683-9FC9-E58D-7754-E6B3F9504B77}"/>
              </a:ext>
            </a:extLst>
          </p:cNvPr>
          <p:cNvSpPr/>
          <p:nvPr/>
        </p:nvSpPr>
        <p:spPr>
          <a:xfrm>
            <a:off x="100882" y="739073"/>
            <a:ext cx="9571152" cy="523220"/>
          </a:xfrm>
          <a:prstGeom prst="rect">
            <a:avLst/>
          </a:prstGeom>
        </p:spPr>
        <p:txBody>
          <a:bodyPr wrap="square">
            <a:spAutoFit/>
          </a:bodyPr>
          <a:lstStyle/>
          <a:p>
            <a:r>
              <a:rPr lang="id-ID" sz="2800" b="1" dirty="0">
                <a:solidFill>
                  <a:srgbClr val="7030A0"/>
                </a:solidFill>
                <a:cs typeface="Arial" panose="020B0604020202020204" pitchFamily="34" charset="0"/>
              </a:rPr>
              <a:t>2. Menganalisis</a:t>
            </a:r>
            <a:r>
              <a:rPr lang="nb-NO" sz="2800" b="1" dirty="0">
                <a:solidFill>
                  <a:srgbClr val="7030A0"/>
                </a:solidFill>
                <a:cs typeface="Arial" panose="020B0604020202020204" pitchFamily="34" charset="0"/>
              </a:rPr>
              <a:t> </a:t>
            </a:r>
            <a:r>
              <a:rPr lang="id-ID" sz="2800" b="1" dirty="0" smtClean="0">
                <a:solidFill>
                  <a:srgbClr val="7030A0"/>
                </a:solidFill>
                <a:cs typeface="Arial" panose="020B0604020202020204" pitchFamily="34" charset="0"/>
              </a:rPr>
              <a:t>V</a:t>
            </a:r>
            <a:r>
              <a:rPr lang="nb-NO" sz="2800" b="1" dirty="0" smtClean="0">
                <a:solidFill>
                  <a:srgbClr val="7030A0"/>
                </a:solidFill>
                <a:cs typeface="Arial" panose="020B0604020202020204" pitchFamily="34" charset="0"/>
              </a:rPr>
              <a:t>a</a:t>
            </a:r>
            <a:r>
              <a:rPr lang="id-ID" sz="2800" b="1" dirty="0">
                <a:solidFill>
                  <a:srgbClr val="7030A0"/>
                </a:solidFill>
                <a:cs typeface="Arial" panose="020B0604020202020204" pitchFamily="34" charset="0"/>
              </a:rPr>
              <a:t>ri</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si </a:t>
            </a:r>
            <a:r>
              <a:rPr lang="nb-NO" sz="2800" b="1" dirty="0">
                <a:solidFill>
                  <a:srgbClr val="7030A0"/>
                </a:solidFill>
                <a:cs typeface="Arial" panose="020B0604020202020204" pitchFamily="34" charset="0"/>
              </a:rPr>
              <a:t>Gerak Spesifik </a:t>
            </a:r>
            <a:r>
              <a:rPr lang="en-ID" sz="2800" b="1" dirty="0">
                <a:solidFill>
                  <a:srgbClr val="7030A0"/>
                </a:solidFill>
                <a:cs typeface="Arial" panose="020B0604020202020204" pitchFamily="34" charset="0"/>
              </a:rPr>
              <a:t>P</a:t>
            </a:r>
            <a:r>
              <a:rPr lang="id-ID" sz="2800" b="1" dirty="0">
                <a:solidFill>
                  <a:srgbClr val="7030A0"/>
                </a:solidFill>
                <a:cs typeface="Arial" panose="020B0604020202020204" pitchFamily="34" charset="0"/>
              </a:rPr>
              <a:t>eng</a:t>
            </a:r>
            <a:r>
              <a:rPr lang="en-ID"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mbil</a:t>
            </a:r>
            <a:r>
              <a:rPr lang="en-ID"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n N</a:t>
            </a:r>
            <a:r>
              <a:rPr lang="en-ID"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p</a:t>
            </a:r>
            <a:r>
              <a:rPr lang="en-ID" sz="2800" b="1" dirty="0">
                <a:solidFill>
                  <a:srgbClr val="7030A0"/>
                </a:solidFill>
                <a:cs typeface="Arial" panose="020B0604020202020204" pitchFamily="34" charset="0"/>
              </a:rPr>
              <a:t>a</a:t>
            </a:r>
            <a:r>
              <a:rPr lang="id-ID" sz="2800" b="1" dirty="0" smtClean="0">
                <a:solidFill>
                  <a:srgbClr val="7030A0"/>
                </a:solidFill>
                <a:cs typeface="Arial" panose="020B0604020202020204" pitchFamily="34" charset="0"/>
              </a:rPr>
              <a:t>s</a:t>
            </a:r>
            <a:endParaRPr lang="id-ID" sz="2800" b="1" dirty="0">
              <a:solidFill>
                <a:srgbClr val="7030A0"/>
              </a:solidFill>
              <a:cs typeface="Arial" panose="020B0604020202020204" pitchFamily="34" charset="0"/>
            </a:endParaRPr>
          </a:p>
        </p:txBody>
      </p:sp>
      <p:sp>
        <p:nvSpPr>
          <p:cNvPr id="5" name="TextBox 4">
            <a:extLst>
              <a:ext uri="{FF2B5EF4-FFF2-40B4-BE49-F238E27FC236}">
                <a16:creationId xmlns="" xmlns:a16="http://schemas.microsoft.com/office/drawing/2014/main" id="{AAFC1F48-EDE1-E909-56FD-1EF50EB01D1D}"/>
              </a:ext>
            </a:extLst>
          </p:cNvPr>
          <p:cNvSpPr txBox="1"/>
          <p:nvPr/>
        </p:nvSpPr>
        <p:spPr>
          <a:xfrm>
            <a:off x="1210614" y="4362543"/>
            <a:ext cx="10886403" cy="1569660"/>
          </a:xfrm>
          <a:prstGeom prst="rect">
            <a:avLst/>
          </a:prstGeom>
          <a:noFill/>
        </p:spPr>
        <p:txBody>
          <a:bodyPr wrap="square">
            <a:spAutoFit/>
          </a:bodyPr>
          <a:lstStyle/>
          <a:p>
            <a:r>
              <a:rPr lang="id-ID" sz="2400" dirty="0"/>
              <a:t>Cara pengambilan napas pada renang gaya bebas </a:t>
            </a:r>
            <a:r>
              <a:rPr lang="id-ID" sz="2400" dirty="0" smtClean="0"/>
              <a:t>yang benar</a:t>
            </a:r>
            <a:r>
              <a:rPr lang="id-ID" sz="2400" dirty="0"/>
              <a:t> </a:t>
            </a:r>
            <a:r>
              <a:rPr lang="id-ID" sz="2400" dirty="0" smtClean="0"/>
              <a:t>adalah </a:t>
            </a:r>
            <a:r>
              <a:rPr lang="id-ID" sz="2400" dirty="0"/>
              <a:t>dilakukan dengan mulut dengan </a:t>
            </a:r>
            <a:r>
              <a:rPr lang="id-ID" sz="2400" dirty="0" smtClean="0"/>
              <a:t>menolehkan wajah ke samping</a:t>
            </a:r>
            <a:r>
              <a:rPr lang="id-ID" sz="2400" dirty="0"/>
              <a:t>. Hal ini dilakukan secara bersamaan saat </a:t>
            </a:r>
            <a:r>
              <a:rPr lang="id-ID" sz="2400" dirty="0" smtClean="0"/>
              <a:t>menggerakkan lengan </a:t>
            </a:r>
            <a:r>
              <a:rPr lang="id-ID" sz="2400" dirty="0"/>
              <a:t>keluar dari air. Pengambilan </a:t>
            </a:r>
            <a:r>
              <a:rPr lang="id-ID" sz="2400" dirty="0" smtClean="0"/>
              <a:t>napas dapat </a:t>
            </a:r>
            <a:r>
              <a:rPr lang="id-ID" sz="2400" dirty="0"/>
              <a:t>dilakukan </a:t>
            </a:r>
            <a:r>
              <a:rPr lang="id-ID" sz="2400" dirty="0" smtClean="0"/>
              <a:t>dengan menolehkan </a:t>
            </a:r>
            <a:r>
              <a:rPr lang="id-ID" sz="2400" dirty="0"/>
              <a:t>kepala ke </a:t>
            </a:r>
            <a:r>
              <a:rPr lang="id-ID" sz="2400" dirty="0" smtClean="0"/>
              <a:t>samping kanan </a:t>
            </a:r>
            <a:r>
              <a:rPr lang="id-ID" sz="2400" dirty="0"/>
              <a:t>atau kiri, </a:t>
            </a:r>
            <a:r>
              <a:rPr lang="id-ID" sz="2400" dirty="0" smtClean="0"/>
              <a:t>bergantung kenyamanan </a:t>
            </a:r>
            <a:r>
              <a:rPr lang="id-ID" sz="2400" dirty="0"/>
              <a:t>perenang</a:t>
            </a:r>
            <a:r>
              <a:rPr lang="id-ID" sz="2400" dirty="0" smtClean="0"/>
              <a:t>.</a:t>
            </a:r>
            <a:endParaRPr lang="en-ID" sz="2200" b="1"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91361" y="127386"/>
            <a:ext cx="8641098" cy="6294133"/>
          </a:xfrm>
          <a:prstGeom prst="rect">
            <a:avLst/>
          </a:prstGeom>
        </p:spPr>
      </p:pic>
    </p:spTree>
    <p:extLst>
      <p:ext uri="{BB962C8B-B14F-4D97-AF65-F5344CB8AC3E}">
        <p14:creationId xmlns:p14="http://schemas.microsoft.com/office/powerpoint/2010/main" val="31188372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0" name="Rectangle 19">
            <a:extLst>
              <a:ext uri="{FF2B5EF4-FFF2-40B4-BE49-F238E27FC236}">
                <a16:creationId xmlns="" xmlns:a16="http://schemas.microsoft.com/office/drawing/2014/main" id="{3384B60D-36C2-6F66-A1A8-72E7AA160ED0}"/>
              </a:ext>
            </a:extLst>
          </p:cNvPr>
          <p:cNvSpPr/>
          <p:nvPr/>
        </p:nvSpPr>
        <p:spPr>
          <a:xfrm>
            <a:off x="152400" y="816465"/>
            <a:ext cx="9558270" cy="523220"/>
          </a:xfrm>
          <a:prstGeom prst="rect">
            <a:avLst/>
          </a:prstGeom>
        </p:spPr>
        <p:txBody>
          <a:bodyPr wrap="square">
            <a:spAutoFit/>
          </a:bodyPr>
          <a:lstStyle/>
          <a:p>
            <a:r>
              <a:rPr lang="nb-NO" sz="2800" b="1" dirty="0" smtClean="0">
                <a:solidFill>
                  <a:srgbClr val="7030A0"/>
                </a:solidFill>
                <a:cs typeface="Arial" panose="020B0604020202020204" pitchFamily="34" charset="0"/>
              </a:rPr>
              <a:t>K</a:t>
            </a:r>
            <a:r>
              <a:rPr lang="id-ID" sz="2800" b="1" dirty="0" smtClean="0">
                <a:solidFill>
                  <a:srgbClr val="7030A0"/>
                </a:solidFill>
                <a:cs typeface="Arial" panose="020B0604020202020204" pitchFamily="34" charset="0"/>
              </a:rPr>
              <a:t>oordin</a:t>
            </a:r>
            <a:r>
              <a:rPr lang="nb-NO" sz="2800" b="1" dirty="0" smtClean="0">
                <a:solidFill>
                  <a:srgbClr val="7030A0"/>
                </a:solidFill>
                <a:cs typeface="Arial" panose="020B0604020202020204" pitchFamily="34" charset="0"/>
              </a:rPr>
              <a:t>a</a:t>
            </a:r>
            <a:r>
              <a:rPr lang="id-ID" sz="2800" b="1" dirty="0" smtClean="0">
                <a:solidFill>
                  <a:srgbClr val="7030A0"/>
                </a:solidFill>
                <a:cs typeface="Arial" panose="020B0604020202020204" pitchFamily="34" charset="0"/>
              </a:rPr>
              <a:t>si</a:t>
            </a:r>
            <a:r>
              <a:rPr lang="nb-NO" sz="2800" b="1" dirty="0" smtClean="0">
                <a:solidFill>
                  <a:srgbClr val="7030A0"/>
                </a:solidFill>
                <a:cs typeface="Arial" panose="020B0604020202020204" pitchFamily="34" charset="0"/>
              </a:rPr>
              <a:t> </a:t>
            </a:r>
            <a:r>
              <a:rPr lang="id-ID" sz="2800" b="1" dirty="0" smtClean="0">
                <a:solidFill>
                  <a:srgbClr val="7030A0"/>
                </a:solidFill>
                <a:cs typeface="Arial" panose="020B0604020202020204" pitchFamily="34" charset="0"/>
              </a:rPr>
              <a:t>Ger</a:t>
            </a:r>
            <a:r>
              <a:rPr lang="nb-NO" sz="2800" b="1" dirty="0" smtClean="0">
                <a:solidFill>
                  <a:srgbClr val="7030A0"/>
                </a:solidFill>
                <a:cs typeface="Arial" panose="020B0604020202020204" pitchFamily="34" charset="0"/>
              </a:rPr>
              <a:t>a</a:t>
            </a:r>
            <a:r>
              <a:rPr lang="id-ID" sz="2800" b="1" dirty="0" smtClean="0">
                <a:solidFill>
                  <a:srgbClr val="7030A0"/>
                </a:solidFill>
                <a:cs typeface="Arial" panose="020B0604020202020204" pitchFamily="34" charset="0"/>
              </a:rPr>
              <a:t>k Spesifik Ren</a:t>
            </a:r>
            <a:r>
              <a:rPr lang="nb-NO" sz="2800" b="1" dirty="0" smtClean="0">
                <a:solidFill>
                  <a:srgbClr val="7030A0"/>
                </a:solidFill>
                <a:cs typeface="Arial" panose="020B0604020202020204" pitchFamily="34" charset="0"/>
              </a:rPr>
              <a:t>a</a:t>
            </a:r>
            <a:r>
              <a:rPr lang="id-ID" sz="2800" b="1" dirty="0" smtClean="0">
                <a:solidFill>
                  <a:srgbClr val="7030A0"/>
                </a:solidFill>
                <a:cs typeface="Arial" panose="020B0604020202020204" pitchFamily="34" charset="0"/>
              </a:rPr>
              <a:t>ng G</a:t>
            </a:r>
            <a:r>
              <a:rPr lang="nb-NO" sz="2800" b="1" dirty="0" smtClean="0">
                <a:solidFill>
                  <a:srgbClr val="7030A0"/>
                </a:solidFill>
                <a:cs typeface="Arial" panose="020B0604020202020204" pitchFamily="34" charset="0"/>
              </a:rPr>
              <a:t>a</a:t>
            </a:r>
            <a:r>
              <a:rPr lang="id-ID" sz="2800" b="1" dirty="0" smtClean="0">
                <a:solidFill>
                  <a:srgbClr val="7030A0"/>
                </a:solidFill>
                <a:cs typeface="Arial" panose="020B0604020202020204" pitchFamily="34" charset="0"/>
              </a:rPr>
              <a:t>y</a:t>
            </a:r>
            <a:r>
              <a:rPr lang="nb-NO" sz="2800" b="1" dirty="0" smtClean="0">
                <a:solidFill>
                  <a:srgbClr val="7030A0"/>
                </a:solidFill>
                <a:cs typeface="Arial" panose="020B0604020202020204" pitchFamily="34" charset="0"/>
              </a:rPr>
              <a:t>a</a:t>
            </a:r>
            <a:r>
              <a:rPr lang="id-ID" sz="2800" b="1" dirty="0" smtClean="0">
                <a:solidFill>
                  <a:srgbClr val="7030A0"/>
                </a:solidFill>
                <a:cs typeface="Arial" panose="020B0604020202020204" pitchFamily="34" charset="0"/>
              </a:rPr>
              <a:t> Beb</a:t>
            </a:r>
            <a:r>
              <a:rPr lang="nb-NO" sz="2800" b="1" dirty="0" smtClean="0">
                <a:solidFill>
                  <a:srgbClr val="7030A0"/>
                </a:solidFill>
                <a:cs typeface="Arial" panose="020B0604020202020204" pitchFamily="34" charset="0"/>
              </a:rPr>
              <a:t>a</a:t>
            </a:r>
            <a:r>
              <a:rPr lang="id-ID" sz="2800" b="1" dirty="0" smtClean="0">
                <a:solidFill>
                  <a:srgbClr val="7030A0"/>
                </a:solidFill>
                <a:cs typeface="Arial" panose="020B0604020202020204" pitchFamily="34" charset="0"/>
              </a:rPr>
              <a:t>s</a:t>
            </a:r>
            <a:endParaRPr lang="id-ID" sz="2800" b="1" dirty="0">
              <a:solidFill>
                <a:srgbClr val="7030A0"/>
              </a:solidFill>
              <a:cs typeface="Arial" panose="020B0604020202020204" pitchFamily="34" charset="0"/>
            </a:endParaRPr>
          </a:p>
        </p:txBody>
      </p:sp>
      <p:sp>
        <p:nvSpPr>
          <p:cNvPr id="21" name="TextBox 20">
            <a:extLst>
              <a:ext uri="{FF2B5EF4-FFF2-40B4-BE49-F238E27FC236}">
                <a16:creationId xmlns="" xmlns:a16="http://schemas.microsoft.com/office/drawing/2014/main" id="{30908473-9D08-4830-0E1E-B47B0092EFBB}"/>
              </a:ext>
            </a:extLst>
          </p:cNvPr>
          <p:cNvSpPr txBox="1"/>
          <p:nvPr/>
        </p:nvSpPr>
        <p:spPr>
          <a:xfrm>
            <a:off x="152400" y="258454"/>
            <a:ext cx="3505200" cy="523220"/>
          </a:xfrm>
          <a:prstGeom prst="rect">
            <a:avLst/>
          </a:prstGeom>
          <a:noFill/>
        </p:spPr>
        <p:txBody>
          <a:bodyPr wrap="square">
            <a:spAutoFit/>
          </a:bodyPr>
          <a:lstStyle/>
          <a:p>
            <a:r>
              <a:rPr lang="en-ID" sz="2800" b="1" i="0" u="none" strike="noStrike" baseline="0" dirty="0" smtClean="0">
                <a:solidFill>
                  <a:srgbClr val="7030A0"/>
                </a:solidFill>
                <a:cs typeface="Arial" panose="020B0604020202020204" pitchFamily="34" charset="0"/>
              </a:rPr>
              <a:t>D</a:t>
            </a:r>
            <a:r>
              <a:rPr lang="id-ID" sz="2800" b="1" i="0" u="none" strike="noStrike" baseline="0" dirty="0" smtClean="0">
                <a:solidFill>
                  <a:srgbClr val="7030A0"/>
                </a:solidFill>
                <a:cs typeface="Arial" panose="020B0604020202020204" pitchFamily="34" charset="0"/>
              </a:rPr>
              <a:t>. Koordin</a:t>
            </a:r>
            <a:r>
              <a:rPr lang="nb-NO" sz="2800" b="1" dirty="0" smtClean="0">
                <a:solidFill>
                  <a:srgbClr val="7030A0"/>
                </a:solidFill>
                <a:cs typeface="Arial" panose="020B0604020202020204" pitchFamily="34" charset="0"/>
              </a:rPr>
              <a:t>a</a:t>
            </a:r>
            <a:r>
              <a:rPr lang="id-ID" sz="2800" b="1" dirty="0" smtClean="0">
                <a:solidFill>
                  <a:srgbClr val="7030A0"/>
                </a:solidFill>
                <a:cs typeface="Arial" panose="020B0604020202020204" pitchFamily="34" charset="0"/>
              </a:rPr>
              <a:t>si Ger</a:t>
            </a:r>
            <a:r>
              <a:rPr lang="nb-NO" sz="2800" b="1" dirty="0" smtClean="0">
                <a:solidFill>
                  <a:srgbClr val="7030A0"/>
                </a:solidFill>
                <a:cs typeface="Arial" panose="020B0604020202020204" pitchFamily="34" charset="0"/>
              </a:rPr>
              <a:t>a</a:t>
            </a:r>
            <a:r>
              <a:rPr lang="id-ID" sz="2800" b="1" dirty="0" smtClean="0">
                <a:solidFill>
                  <a:srgbClr val="7030A0"/>
                </a:solidFill>
                <a:cs typeface="Arial" panose="020B0604020202020204" pitchFamily="34" charset="0"/>
              </a:rPr>
              <a:t>k</a:t>
            </a:r>
            <a:r>
              <a:rPr lang="nb-NO" sz="2800" b="1" dirty="0" smtClean="0">
                <a:solidFill>
                  <a:srgbClr val="7030A0"/>
                </a:solidFill>
                <a:cs typeface="Arial" panose="020B0604020202020204" pitchFamily="34" charset="0"/>
              </a:rPr>
              <a:t>a</a:t>
            </a:r>
            <a:r>
              <a:rPr lang="id-ID" sz="2800" b="1" dirty="0" smtClean="0">
                <a:solidFill>
                  <a:srgbClr val="7030A0"/>
                </a:solidFill>
                <a:cs typeface="Arial" panose="020B0604020202020204" pitchFamily="34" charset="0"/>
              </a:rPr>
              <a:t>n </a:t>
            </a:r>
            <a:r>
              <a:rPr lang="id-ID" sz="2800" b="1" i="0" u="none" strike="noStrike" baseline="0" dirty="0" smtClean="0">
                <a:solidFill>
                  <a:srgbClr val="7030A0"/>
                </a:solidFill>
                <a:cs typeface="Arial" panose="020B0604020202020204" pitchFamily="34" charset="0"/>
              </a:rPr>
              <a:t> </a:t>
            </a:r>
            <a:endParaRPr lang="en-ID" sz="2800" dirty="0">
              <a:solidFill>
                <a:srgbClr val="7030A0"/>
              </a:solidFill>
              <a:cs typeface="Arial" panose="020B0604020202020204" pitchFamily="34" charset="0"/>
            </a:endParaRPr>
          </a:p>
        </p:txBody>
      </p:sp>
      <p:sp>
        <p:nvSpPr>
          <p:cNvPr id="22" name="TextBox 21">
            <a:extLst>
              <a:ext uri="{FF2B5EF4-FFF2-40B4-BE49-F238E27FC236}">
                <a16:creationId xmlns="" xmlns:a16="http://schemas.microsoft.com/office/drawing/2014/main" id="{F7595D3C-41EB-EC48-8C8B-F66DA5FD96DC}"/>
              </a:ext>
            </a:extLst>
          </p:cNvPr>
          <p:cNvSpPr txBox="1"/>
          <p:nvPr/>
        </p:nvSpPr>
        <p:spPr>
          <a:xfrm>
            <a:off x="1101457" y="4370072"/>
            <a:ext cx="10908405" cy="2308324"/>
          </a:xfrm>
          <a:prstGeom prst="rect">
            <a:avLst/>
          </a:prstGeom>
          <a:noFill/>
        </p:spPr>
        <p:txBody>
          <a:bodyPr wrap="square">
            <a:spAutoFit/>
          </a:bodyPr>
          <a:lstStyle/>
          <a:p>
            <a:r>
              <a:rPr lang="id-ID" sz="2400" dirty="0"/>
              <a:t>Koordinasi gerakan adalah rangkaian atau gabungan </a:t>
            </a:r>
            <a:r>
              <a:rPr lang="id-ID" sz="2400" dirty="0" smtClean="0"/>
              <a:t>dari seluruh </a:t>
            </a:r>
            <a:r>
              <a:rPr lang="id-ID" sz="2400" dirty="0"/>
              <a:t>gerakan renang gaya bebas yang dilakukan secara </a:t>
            </a:r>
            <a:r>
              <a:rPr lang="id-ID" sz="2400" dirty="0" smtClean="0"/>
              <a:t>runtut dan </a:t>
            </a:r>
            <a:r>
              <a:rPr lang="id-ID" sz="2400" dirty="0"/>
              <a:t>berkesinambungan. Koordinasi </a:t>
            </a:r>
            <a:r>
              <a:rPr lang="id-ID" sz="2400" dirty="0" smtClean="0"/>
              <a:t>tersebut melibatkan gerakan kaki </a:t>
            </a:r>
            <a:r>
              <a:rPr lang="id-ID" sz="2400" dirty="0"/>
              <a:t>di dalam air secara </a:t>
            </a:r>
            <a:r>
              <a:rPr lang="id-ID" sz="2400" dirty="0" smtClean="0"/>
              <a:t>bergantian, yaitu </a:t>
            </a:r>
            <a:r>
              <a:rPr lang="id-ID" sz="2400" dirty="0"/>
              <a:t>bergerak ke atas dan ke bawah, dipadukan dengan gerakan tangan yang mengayuh </a:t>
            </a:r>
            <a:r>
              <a:rPr lang="id-ID" sz="2400" dirty="0" smtClean="0"/>
              <a:t>ke dalam </a:t>
            </a:r>
            <a:r>
              <a:rPr lang="id-ID" sz="2400" dirty="0"/>
              <a:t>air, ke belakang, dan ke atas air, serta pengambilan </a:t>
            </a:r>
            <a:r>
              <a:rPr lang="id-ID" sz="2400" dirty="0" smtClean="0"/>
              <a:t>napas dengan menolehkan </a:t>
            </a:r>
            <a:r>
              <a:rPr lang="id-ID" sz="2400" dirty="0"/>
              <a:t>kepala ke samping kanan ataupun </a:t>
            </a:r>
            <a:r>
              <a:rPr lang="id-ID" sz="2400" dirty="0" smtClean="0"/>
              <a:t>samping kiri </a:t>
            </a:r>
            <a:r>
              <a:rPr lang="id-ID" sz="2400" dirty="0"/>
              <a:t>secara berkesinambungan</a:t>
            </a:r>
            <a:r>
              <a:rPr lang="id-ID" sz="2400" dirty="0" smtClean="0"/>
              <a:t>.</a:t>
            </a:r>
            <a:endParaRPr lang="id-ID" sz="2400"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75451" y="0"/>
            <a:ext cx="8641098" cy="6294133"/>
          </a:xfrm>
          <a:prstGeom prst="rect">
            <a:avLst/>
          </a:prstGeom>
        </p:spPr>
      </p:pic>
    </p:spTree>
    <p:extLst>
      <p:ext uri="{BB962C8B-B14F-4D97-AF65-F5344CB8AC3E}">
        <p14:creationId xmlns:p14="http://schemas.microsoft.com/office/powerpoint/2010/main" val="34834159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Rectangle 15">
            <a:extLst>
              <a:ext uri="{FF2B5EF4-FFF2-40B4-BE49-F238E27FC236}">
                <a16:creationId xmlns="" xmlns:a16="http://schemas.microsoft.com/office/drawing/2014/main" id="{5B7D0903-CF38-B38E-1343-CEB316AB5CDD}"/>
              </a:ext>
            </a:extLst>
          </p:cNvPr>
          <p:cNvSpPr/>
          <p:nvPr/>
        </p:nvSpPr>
        <p:spPr>
          <a:xfrm>
            <a:off x="10076809" y="5519377"/>
            <a:ext cx="1810303" cy="276999"/>
          </a:xfrm>
          <a:prstGeom prst="rect">
            <a:avLst/>
          </a:prstGeom>
          <a:solidFill>
            <a:schemeClr val="bg1">
              <a:alpha val="54000"/>
            </a:schemeClr>
          </a:solidFill>
        </p:spPr>
        <p:txBody>
          <a:bodyPr wrap="none">
            <a:spAutoFit/>
          </a:bodyPr>
          <a:lstStyle/>
          <a:p>
            <a:pPr algn="r"/>
            <a:r>
              <a:rPr lang="en-US" sz="1200" dirty="0" err="1">
                <a:cs typeface="Arial" pitchFamily="34" charset="0"/>
              </a:rPr>
              <a:t>Sumber</a:t>
            </a:r>
            <a:r>
              <a:rPr lang="en-US" sz="1200" dirty="0">
                <a:cs typeface="Arial" pitchFamily="34" charset="0"/>
              </a:rPr>
              <a:t>: </a:t>
            </a:r>
            <a:r>
              <a:rPr lang="id-ID" sz="1200" i="1" dirty="0">
                <a:cs typeface="Arial" pitchFamily="34" charset="0"/>
              </a:rPr>
              <a:t>shutterstock.com</a:t>
            </a:r>
            <a:endParaRPr lang="en-US" sz="1200" i="1" dirty="0">
              <a:cs typeface="Arial" pitchFamily="34" charset="0"/>
            </a:endParaRPr>
          </a:p>
        </p:txBody>
      </p:sp>
      <p:grpSp>
        <p:nvGrpSpPr>
          <p:cNvPr id="18" name="Group 17">
            <a:extLst>
              <a:ext uri="{FF2B5EF4-FFF2-40B4-BE49-F238E27FC236}">
                <a16:creationId xmlns="" xmlns:a16="http://schemas.microsoft.com/office/drawing/2014/main" id="{E3F6FAEA-0132-A009-ED46-ED113C2DB671}"/>
              </a:ext>
            </a:extLst>
          </p:cNvPr>
          <p:cNvGrpSpPr/>
          <p:nvPr/>
        </p:nvGrpSpPr>
        <p:grpSpPr>
          <a:xfrm>
            <a:off x="1" y="1660881"/>
            <a:ext cx="5922032" cy="3832483"/>
            <a:chOff x="1" y="1847850"/>
            <a:chExt cx="3970233" cy="2874365"/>
          </a:xfrm>
        </p:grpSpPr>
        <p:sp>
          <p:nvSpPr>
            <p:cNvPr id="19" name="Rectangle 18">
              <a:extLst>
                <a:ext uri="{FF2B5EF4-FFF2-40B4-BE49-F238E27FC236}">
                  <a16:creationId xmlns="" xmlns:a16="http://schemas.microsoft.com/office/drawing/2014/main" id="{6CC72A31-61D8-3361-CA1D-C13465408F0E}"/>
                </a:ext>
              </a:extLst>
            </p:cNvPr>
            <p:cNvSpPr/>
            <p:nvPr/>
          </p:nvSpPr>
          <p:spPr>
            <a:xfrm>
              <a:off x="1" y="2190750"/>
              <a:ext cx="3970233" cy="2531465"/>
            </a:xfrm>
            <a:prstGeom prst="rect">
              <a:avLst/>
            </a:prstGeom>
            <a:solidFill>
              <a:schemeClr val="accent3">
                <a:lumMod val="20000"/>
                <a:lumOff val="80000"/>
              </a:schemeClr>
            </a:solidFill>
          </p:spPr>
          <p:txBody>
            <a:bodyPr wrap="square">
              <a:spAutoFit/>
            </a:bodyPr>
            <a:lstStyle/>
            <a:p>
              <a:pPr marL="423143" indent="-423143" eaLnBrk="0" hangingPunct="0">
                <a:spcBef>
                  <a:spcPts val="800"/>
                </a:spcBef>
                <a:buFont typeface="Wingdings" pitchFamily="2" charset="2"/>
                <a:buChar char="§"/>
              </a:pPr>
              <a:r>
                <a:rPr lang="id-ID" sz="2000" dirty="0" smtClean="0"/>
                <a:t>Menganalisis </a:t>
              </a:r>
              <a:r>
                <a:rPr lang="id-ID" sz="2000" dirty="0"/>
                <a:t>fakta, konsep, dan prosedur dalam melakukan keterampilan gerak spesifik gerakan lengan pada renang gaya bebas dengan </a:t>
              </a:r>
              <a:r>
                <a:rPr lang="id-ID" sz="2000" dirty="0" smtClean="0"/>
                <a:t>benar.</a:t>
              </a:r>
            </a:p>
            <a:p>
              <a:pPr marL="423143" indent="-423143" eaLnBrk="0" hangingPunct="0">
                <a:spcBef>
                  <a:spcPts val="800"/>
                </a:spcBef>
                <a:buFont typeface="Wingdings" pitchFamily="2" charset="2"/>
                <a:buChar char="§"/>
              </a:pPr>
              <a:r>
                <a:rPr lang="id-ID" sz="2000" dirty="0" smtClean="0"/>
                <a:t>Menunjukkan </a:t>
              </a:r>
              <a:r>
                <a:rPr lang="id-ID" sz="2000" dirty="0"/>
                <a:t>kemampuan dalam mempraktikkan keterampilan gerak spesifik gerakan pengambilan napas pada renang gaya bebas dengan </a:t>
              </a:r>
              <a:r>
                <a:rPr lang="id-ID" sz="2000" dirty="0" smtClean="0"/>
                <a:t>benar.</a:t>
              </a:r>
            </a:p>
            <a:p>
              <a:pPr marL="423143" indent="-423143" eaLnBrk="0" hangingPunct="0">
                <a:spcBef>
                  <a:spcPts val="800"/>
                </a:spcBef>
                <a:buFont typeface="Wingdings" pitchFamily="2" charset="2"/>
                <a:buChar char="§"/>
              </a:pPr>
              <a:r>
                <a:rPr lang="id-ID" sz="2000" dirty="0"/>
                <a:t>Menganalisis fakta, konsep, dan prosedur dalam melakukan keterampilan gerak spesifik gerakan pengambilan napas pada renang gaya bebas dengan </a:t>
              </a:r>
              <a:r>
                <a:rPr lang="id-ID" sz="2000" dirty="0" smtClean="0"/>
                <a:t>benar.</a:t>
              </a:r>
            </a:p>
          </p:txBody>
        </p:sp>
        <p:sp>
          <p:nvSpPr>
            <p:cNvPr id="20" name="Rectangle 19">
              <a:extLst>
                <a:ext uri="{FF2B5EF4-FFF2-40B4-BE49-F238E27FC236}">
                  <a16:creationId xmlns="" xmlns:a16="http://schemas.microsoft.com/office/drawing/2014/main" id="{DFFD2C66-8CEC-CBBE-E0CB-7F6BB10E238A}"/>
                </a:ext>
              </a:extLst>
            </p:cNvPr>
            <p:cNvSpPr/>
            <p:nvPr/>
          </p:nvSpPr>
          <p:spPr>
            <a:xfrm>
              <a:off x="1" y="1847850"/>
              <a:ext cx="3970233" cy="342900"/>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sp>
        <p:nvSpPr>
          <p:cNvPr id="21" name="Rectangle 20">
            <a:extLst>
              <a:ext uri="{FF2B5EF4-FFF2-40B4-BE49-F238E27FC236}">
                <a16:creationId xmlns="" xmlns:a16="http://schemas.microsoft.com/office/drawing/2014/main" id="{BA1DE567-DA1C-5C7F-36FE-182B3F68F8C3}"/>
              </a:ext>
            </a:extLst>
          </p:cNvPr>
          <p:cNvSpPr/>
          <p:nvPr/>
        </p:nvSpPr>
        <p:spPr>
          <a:xfrm>
            <a:off x="202911" y="1651065"/>
            <a:ext cx="2655268" cy="400110"/>
          </a:xfrm>
          <a:prstGeom prst="rect">
            <a:avLst/>
          </a:prstGeom>
        </p:spPr>
        <p:txBody>
          <a:bodyPr wrap="square">
            <a:spAutoFit/>
          </a:bodyPr>
          <a:lstStyle/>
          <a:p>
            <a:pPr algn="ctr" eaLnBrk="0" hangingPunct="0"/>
            <a:r>
              <a:rPr lang="en-US" sz="2000" b="1" dirty="0" err="1">
                <a:solidFill>
                  <a:schemeClr val="bg1"/>
                </a:solidFill>
                <a:cs typeface="Calibri" pitchFamily="34" charset="0"/>
                <a:sym typeface="Arial" pitchFamily="34" charset="0"/>
              </a:rPr>
              <a:t>Tujuan</a:t>
            </a:r>
            <a:r>
              <a:rPr lang="en-US" sz="2000" b="1" dirty="0">
                <a:solidFill>
                  <a:schemeClr val="bg1"/>
                </a:solidFill>
                <a:cs typeface="Calibri" pitchFamily="34" charset="0"/>
                <a:sym typeface="Arial" pitchFamily="34" charset="0"/>
              </a:rPr>
              <a:t> </a:t>
            </a:r>
            <a:r>
              <a:rPr lang="en-US" sz="2000" b="1" dirty="0" err="1">
                <a:solidFill>
                  <a:schemeClr val="bg1"/>
                </a:solidFill>
                <a:cs typeface="Calibri" pitchFamily="34" charset="0"/>
                <a:sym typeface="Arial" pitchFamily="34" charset="0"/>
              </a:rPr>
              <a:t>pembelajaran</a:t>
            </a:r>
            <a:r>
              <a:rPr lang="en-US" sz="2000" b="1" dirty="0">
                <a:solidFill>
                  <a:schemeClr val="bg1"/>
                </a:solidFill>
                <a:cs typeface="Calibri" pitchFamily="34" charset="0"/>
                <a:sym typeface="Arial" pitchFamily="34" charset="0"/>
              </a:rPr>
              <a:t>:</a:t>
            </a:r>
          </a:p>
        </p:txBody>
      </p:sp>
      <p:grpSp>
        <p:nvGrpSpPr>
          <p:cNvPr id="13" name="Group 12">
            <a:extLst>
              <a:ext uri="{FF2B5EF4-FFF2-40B4-BE49-F238E27FC236}">
                <a16:creationId xmlns="" xmlns:a16="http://schemas.microsoft.com/office/drawing/2014/main" id="{8B48EAA3-157A-0143-F8A2-3FC98965C3AF}"/>
              </a:ext>
            </a:extLst>
          </p:cNvPr>
          <p:cNvGrpSpPr/>
          <p:nvPr/>
        </p:nvGrpSpPr>
        <p:grpSpPr>
          <a:xfrm>
            <a:off x="273596" y="260776"/>
            <a:ext cx="1183247" cy="1160511"/>
            <a:chOff x="4328803" y="1954100"/>
            <a:chExt cx="1440091" cy="1447246"/>
          </a:xfrm>
        </p:grpSpPr>
        <p:pic>
          <p:nvPicPr>
            <p:cNvPr id="14" name="Picture 2" descr="E:\ELISA\ERLANGGA LISA\2017\TEMPLATE PPT\SMP Penjaskes Orkes (K13N)\untuk BAB penjas.png">
              <a:extLst>
                <a:ext uri="{FF2B5EF4-FFF2-40B4-BE49-F238E27FC236}">
                  <a16:creationId xmlns="" xmlns:a16="http://schemas.microsoft.com/office/drawing/2014/main" id="{E7EA96A6-C946-16A5-46EB-FD59706E927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40143" y="1954100"/>
              <a:ext cx="1428751" cy="1447246"/>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a:extLst>
                <a:ext uri="{FF2B5EF4-FFF2-40B4-BE49-F238E27FC236}">
                  <a16:creationId xmlns="" xmlns:a16="http://schemas.microsoft.com/office/drawing/2014/main" id="{0E70A27F-D83A-079E-66D7-FF19F9EB7B3A}"/>
                </a:ext>
              </a:extLst>
            </p:cNvPr>
            <p:cNvSpPr/>
            <p:nvPr/>
          </p:nvSpPr>
          <p:spPr>
            <a:xfrm>
              <a:off x="4328803" y="2140542"/>
              <a:ext cx="1428752" cy="1036316"/>
            </a:xfrm>
            <a:prstGeom prst="rect">
              <a:avLst/>
            </a:prstGeom>
          </p:spPr>
          <p:txBody>
            <a:bodyPr wrap="square">
              <a:spAutoFit/>
            </a:bodyPr>
            <a:lstStyle/>
            <a:p>
              <a:pPr algn="ctr"/>
              <a:r>
                <a:rPr lang="en-US" sz="2400" b="1" dirty="0">
                  <a:solidFill>
                    <a:schemeClr val="bg1"/>
                  </a:solidFill>
                </a:rPr>
                <a:t>BAB </a:t>
              </a:r>
            </a:p>
            <a:p>
              <a:pPr algn="ctr"/>
              <a:r>
                <a:rPr lang="id-ID" sz="2400" b="1" dirty="0" smtClean="0">
                  <a:solidFill>
                    <a:schemeClr val="bg1"/>
                  </a:solidFill>
                </a:rPr>
                <a:t>9</a:t>
              </a:r>
              <a:endParaRPr lang="en-US" sz="2400" b="1" dirty="0">
                <a:solidFill>
                  <a:schemeClr val="bg1"/>
                </a:solidFill>
              </a:endParaRPr>
            </a:p>
          </p:txBody>
        </p:sp>
      </p:grpSp>
      <p:sp>
        <p:nvSpPr>
          <p:cNvPr id="22" name="TextBox 21">
            <a:extLst>
              <a:ext uri="{FF2B5EF4-FFF2-40B4-BE49-F238E27FC236}">
                <a16:creationId xmlns="" xmlns:a16="http://schemas.microsoft.com/office/drawing/2014/main" id="{74BE65CE-486A-79B3-C511-6110682F2D82}"/>
              </a:ext>
            </a:extLst>
          </p:cNvPr>
          <p:cNvSpPr txBox="1"/>
          <p:nvPr/>
        </p:nvSpPr>
        <p:spPr>
          <a:xfrm>
            <a:off x="1466160" y="630523"/>
            <a:ext cx="6180329" cy="708708"/>
          </a:xfrm>
          <a:prstGeom prst="rect">
            <a:avLst/>
          </a:prstGeom>
          <a:noFill/>
          <a:ln>
            <a:noFill/>
          </a:ln>
          <a:effectLst/>
        </p:spPr>
        <p:style>
          <a:lnRef idx="2">
            <a:schemeClr val="accent2"/>
          </a:lnRef>
          <a:fillRef idx="1">
            <a:schemeClr val="lt1"/>
          </a:fillRef>
          <a:effectRef idx="0">
            <a:schemeClr val="accent2"/>
          </a:effectRef>
          <a:fontRef idx="minor">
            <a:schemeClr val="dk1"/>
          </a:fontRef>
        </p:style>
        <p:txBody>
          <a:bodyPr wrap="square" lIns="214176" tIns="107087" rIns="214176" bIns="107087" rtlCol="0">
            <a:spAutoFit/>
          </a:bodyPr>
          <a:lstStyle/>
          <a:p>
            <a:r>
              <a:rPr lang="id-ID" sz="3200" b="1" dirty="0" smtClean="0">
                <a:solidFill>
                  <a:srgbClr val="7030A0"/>
                </a:solidFill>
                <a:latin typeface="Calibri" pitchFamily="34" charset="0"/>
                <a:cs typeface="Calibri" pitchFamily="34" charset="0"/>
              </a:rPr>
              <a:t>Renang Gay</a:t>
            </a:r>
            <a:r>
              <a:rPr lang="en-US" sz="3200" b="1" dirty="0" smtClean="0">
                <a:solidFill>
                  <a:srgbClr val="7030A0"/>
                </a:solidFill>
                <a:latin typeface="Calibri" pitchFamily="34" charset="0"/>
                <a:cs typeface="Calibri" pitchFamily="34" charset="0"/>
              </a:rPr>
              <a:t>a</a:t>
            </a:r>
            <a:r>
              <a:rPr lang="id-ID" sz="3200" b="1" dirty="0" smtClean="0">
                <a:solidFill>
                  <a:srgbClr val="7030A0"/>
                </a:solidFill>
                <a:latin typeface="Calibri" pitchFamily="34" charset="0"/>
                <a:cs typeface="Calibri" pitchFamily="34" charset="0"/>
              </a:rPr>
              <a:t> Beb</a:t>
            </a:r>
            <a:r>
              <a:rPr lang="en-US" sz="3200" b="1" dirty="0" smtClean="0">
                <a:solidFill>
                  <a:srgbClr val="7030A0"/>
                </a:solidFill>
                <a:latin typeface="Calibri" pitchFamily="34" charset="0"/>
                <a:cs typeface="Calibri" pitchFamily="34" charset="0"/>
              </a:rPr>
              <a:t>as</a:t>
            </a:r>
            <a:endParaRPr lang="en-US" sz="3200" b="1" dirty="0">
              <a:solidFill>
                <a:srgbClr val="7030A0"/>
              </a:solidFill>
              <a:latin typeface="Calibri" pitchFamily="34" charset="0"/>
              <a:cs typeface="Calibri" pitchFamily="34" charset="0"/>
            </a:endParaRP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26920" y="1651065"/>
            <a:ext cx="5660192" cy="377192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2137541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Rectangle 15">
            <a:extLst>
              <a:ext uri="{FF2B5EF4-FFF2-40B4-BE49-F238E27FC236}">
                <a16:creationId xmlns="" xmlns:a16="http://schemas.microsoft.com/office/drawing/2014/main" id="{5B7D0903-CF38-B38E-1343-CEB316AB5CDD}"/>
              </a:ext>
            </a:extLst>
          </p:cNvPr>
          <p:cNvSpPr/>
          <p:nvPr/>
        </p:nvSpPr>
        <p:spPr>
          <a:xfrm>
            <a:off x="10090088" y="5685441"/>
            <a:ext cx="1970411" cy="276999"/>
          </a:xfrm>
          <a:prstGeom prst="rect">
            <a:avLst/>
          </a:prstGeom>
          <a:solidFill>
            <a:schemeClr val="bg1">
              <a:alpha val="54000"/>
            </a:schemeClr>
          </a:solidFill>
        </p:spPr>
        <p:txBody>
          <a:bodyPr wrap="none">
            <a:spAutoFit/>
          </a:bodyPr>
          <a:lstStyle/>
          <a:p>
            <a:pPr algn="r"/>
            <a:r>
              <a:rPr lang="en-US" sz="1200" dirty="0" err="1">
                <a:latin typeface="Arial" pitchFamily="34" charset="0"/>
                <a:cs typeface="Arial" pitchFamily="34" charset="0"/>
              </a:rPr>
              <a:t>Sumber</a:t>
            </a:r>
            <a:r>
              <a:rPr lang="en-US" sz="1200" dirty="0">
                <a:latin typeface="Arial" pitchFamily="34" charset="0"/>
                <a:cs typeface="Arial" pitchFamily="34" charset="0"/>
              </a:rPr>
              <a:t>: </a:t>
            </a:r>
            <a:r>
              <a:rPr lang="id-ID" sz="1200" i="1" dirty="0">
                <a:latin typeface="Arial" pitchFamily="34" charset="0"/>
                <a:cs typeface="Arial" pitchFamily="34" charset="0"/>
              </a:rPr>
              <a:t>shutterstock.com</a:t>
            </a:r>
            <a:endParaRPr lang="en-US" sz="1200" i="1" dirty="0">
              <a:latin typeface="Arial" pitchFamily="34" charset="0"/>
              <a:cs typeface="Arial" pitchFamily="34" charset="0"/>
            </a:endParaRPr>
          </a:p>
        </p:txBody>
      </p:sp>
      <p:grpSp>
        <p:nvGrpSpPr>
          <p:cNvPr id="18" name="Group 17">
            <a:extLst>
              <a:ext uri="{FF2B5EF4-FFF2-40B4-BE49-F238E27FC236}">
                <a16:creationId xmlns="" xmlns:a16="http://schemas.microsoft.com/office/drawing/2014/main" id="{E3F6FAEA-0132-A009-ED46-ED113C2DB671}"/>
              </a:ext>
            </a:extLst>
          </p:cNvPr>
          <p:cNvGrpSpPr/>
          <p:nvPr/>
        </p:nvGrpSpPr>
        <p:grpSpPr>
          <a:xfrm>
            <a:off x="1" y="1723370"/>
            <a:ext cx="6185364" cy="4140259"/>
            <a:chOff x="1" y="1847850"/>
            <a:chExt cx="3975932" cy="3105197"/>
          </a:xfrm>
        </p:grpSpPr>
        <p:sp>
          <p:nvSpPr>
            <p:cNvPr id="19" name="Rectangle 18">
              <a:extLst>
                <a:ext uri="{FF2B5EF4-FFF2-40B4-BE49-F238E27FC236}">
                  <a16:creationId xmlns="" xmlns:a16="http://schemas.microsoft.com/office/drawing/2014/main" id="{6CC72A31-61D8-3361-CA1D-C13465408F0E}"/>
                </a:ext>
              </a:extLst>
            </p:cNvPr>
            <p:cNvSpPr/>
            <p:nvPr/>
          </p:nvSpPr>
          <p:spPr>
            <a:xfrm>
              <a:off x="1" y="2190750"/>
              <a:ext cx="3975932" cy="2762297"/>
            </a:xfrm>
            <a:prstGeom prst="rect">
              <a:avLst/>
            </a:prstGeom>
            <a:solidFill>
              <a:schemeClr val="accent3">
                <a:lumMod val="20000"/>
                <a:lumOff val="80000"/>
              </a:schemeClr>
            </a:solidFill>
          </p:spPr>
          <p:txBody>
            <a:bodyPr wrap="square">
              <a:spAutoFit/>
            </a:bodyPr>
            <a:lstStyle/>
            <a:p>
              <a:pPr marL="423143" indent="-423143" eaLnBrk="0" hangingPunct="0">
                <a:spcBef>
                  <a:spcPts val="800"/>
                </a:spcBef>
                <a:buFont typeface="Wingdings" pitchFamily="2" charset="2"/>
                <a:buChar char="§"/>
              </a:pPr>
              <a:r>
                <a:rPr lang="id-ID" sz="2000" dirty="0" smtClean="0"/>
                <a:t>Menunjukkan </a:t>
              </a:r>
              <a:r>
                <a:rPr lang="id-ID" sz="2000" dirty="0"/>
                <a:t>kemampuan dalam mempraktikkan keterampilan gerak koordinasi gerakan renang gaya bebas serta bentuk keselamatan penyelamatan dan keselamatan di air dengan koordinasi yang </a:t>
              </a:r>
              <a:r>
                <a:rPr lang="id-ID" sz="2000" dirty="0" smtClean="0"/>
                <a:t>baik.</a:t>
              </a:r>
            </a:p>
            <a:p>
              <a:pPr marL="423143" indent="-423143" eaLnBrk="0" hangingPunct="0">
                <a:spcBef>
                  <a:spcPts val="800"/>
                </a:spcBef>
                <a:buFont typeface="Wingdings" pitchFamily="2" charset="2"/>
                <a:buChar char="§"/>
              </a:pPr>
              <a:r>
                <a:rPr lang="id-ID" sz="2000" dirty="0" smtClean="0"/>
                <a:t>Menganalisis </a:t>
              </a:r>
              <a:r>
                <a:rPr lang="id-ID" sz="2000" dirty="0"/>
                <a:t>fakta, konsep, dan prosedur dalam melakukan keterampilan gerak koordinasi gerakan renang gaya bebas serta bentuk-bentuk keselamatan penyelamatan dan keselamatan di air dengan koordinasi yang </a:t>
              </a:r>
              <a:r>
                <a:rPr lang="id-ID" sz="2000" dirty="0" smtClean="0"/>
                <a:t>baik.</a:t>
              </a:r>
            </a:p>
            <a:p>
              <a:pPr marL="423143" indent="-423143" eaLnBrk="0" hangingPunct="0">
                <a:spcBef>
                  <a:spcPts val="800"/>
                </a:spcBef>
                <a:buFont typeface="Wingdings" pitchFamily="2" charset="2"/>
                <a:buChar char="§"/>
              </a:pPr>
              <a:r>
                <a:rPr lang="id-ID" sz="2000" dirty="0" smtClean="0"/>
                <a:t>Melakukan </a:t>
              </a:r>
              <a:r>
                <a:rPr lang="id-ID" sz="2000" dirty="0"/>
                <a:t>lomba renang gaya bebas dengan jarak 15–25 m.</a:t>
              </a:r>
              <a:endParaRPr lang="id-ID" sz="2000" dirty="0" smtClean="0"/>
            </a:p>
          </p:txBody>
        </p:sp>
        <p:sp>
          <p:nvSpPr>
            <p:cNvPr id="20" name="Rectangle 19">
              <a:extLst>
                <a:ext uri="{FF2B5EF4-FFF2-40B4-BE49-F238E27FC236}">
                  <a16:creationId xmlns="" xmlns:a16="http://schemas.microsoft.com/office/drawing/2014/main" id="{DFFD2C66-8CEC-CBBE-E0CB-7F6BB10E238A}"/>
                </a:ext>
              </a:extLst>
            </p:cNvPr>
            <p:cNvSpPr/>
            <p:nvPr/>
          </p:nvSpPr>
          <p:spPr>
            <a:xfrm>
              <a:off x="1" y="1847850"/>
              <a:ext cx="3975932" cy="342900"/>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sp>
        <p:nvSpPr>
          <p:cNvPr id="21" name="Rectangle 20">
            <a:extLst>
              <a:ext uri="{FF2B5EF4-FFF2-40B4-BE49-F238E27FC236}">
                <a16:creationId xmlns="" xmlns:a16="http://schemas.microsoft.com/office/drawing/2014/main" id="{BA1DE567-DA1C-5C7F-36FE-182B3F68F8C3}"/>
              </a:ext>
            </a:extLst>
          </p:cNvPr>
          <p:cNvSpPr/>
          <p:nvPr/>
        </p:nvSpPr>
        <p:spPr>
          <a:xfrm>
            <a:off x="202909" y="1723370"/>
            <a:ext cx="2507867" cy="400110"/>
          </a:xfrm>
          <a:prstGeom prst="rect">
            <a:avLst/>
          </a:prstGeom>
        </p:spPr>
        <p:txBody>
          <a:bodyPr wrap="none">
            <a:spAutoFit/>
          </a:bodyPr>
          <a:lstStyle/>
          <a:p>
            <a:pPr algn="ctr" eaLnBrk="0" hangingPunct="0"/>
            <a:r>
              <a:rPr lang="en-US" sz="2000" b="1" dirty="0" err="1">
                <a:solidFill>
                  <a:schemeClr val="bg1"/>
                </a:solidFill>
                <a:cs typeface="Calibri" pitchFamily="34" charset="0"/>
                <a:sym typeface="Arial" pitchFamily="34" charset="0"/>
              </a:rPr>
              <a:t>Tujuan</a:t>
            </a:r>
            <a:r>
              <a:rPr lang="en-US" sz="2000" b="1" dirty="0">
                <a:solidFill>
                  <a:schemeClr val="bg1"/>
                </a:solidFill>
                <a:cs typeface="Calibri" pitchFamily="34" charset="0"/>
                <a:sym typeface="Arial" pitchFamily="34" charset="0"/>
              </a:rPr>
              <a:t> </a:t>
            </a:r>
            <a:r>
              <a:rPr lang="en-US" sz="2000" b="1" dirty="0" err="1">
                <a:solidFill>
                  <a:schemeClr val="bg1"/>
                </a:solidFill>
                <a:cs typeface="Calibri" pitchFamily="34" charset="0"/>
                <a:sym typeface="Arial" pitchFamily="34" charset="0"/>
              </a:rPr>
              <a:t>pembelajaran</a:t>
            </a:r>
            <a:r>
              <a:rPr lang="en-US" sz="2000" b="1" dirty="0">
                <a:solidFill>
                  <a:schemeClr val="bg1"/>
                </a:solidFill>
                <a:cs typeface="Calibri" pitchFamily="34" charset="0"/>
                <a:sym typeface="Arial" pitchFamily="34" charset="0"/>
              </a:rPr>
              <a:t>:</a:t>
            </a:r>
          </a:p>
        </p:txBody>
      </p:sp>
      <p:grpSp>
        <p:nvGrpSpPr>
          <p:cNvPr id="13" name="Group 12">
            <a:extLst>
              <a:ext uri="{FF2B5EF4-FFF2-40B4-BE49-F238E27FC236}">
                <a16:creationId xmlns="" xmlns:a16="http://schemas.microsoft.com/office/drawing/2014/main" id="{8B48EAA3-157A-0143-F8A2-3FC98965C3AF}"/>
              </a:ext>
            </a:extLst>
          </p:cNvPr>
          <p:cNvGrpSpPr/>
          <p:nvPr/>
        </p:nvGrpSpPr>
        <p:grpSpPr>
          <a:xfrm>
            <a:off x="273596" y="260776"/>
            <a:ext cx="1183247" cy="1160511"/>
            <a:chOff x="4328803" y="1954100"/>
            <a:chExt cx="1440091" cy="1447246"/>
          </a:xfrm>
        </p:grpSpPr>
        <p:pic>
          <p:nvPicPr>
            <p:cNvPr id="14" name="Picture 2" descr="E:\ELISA\ERLANGGA LISA\2017\TEMPLATE PPT\SMP Penjaskes Orkes (K13N)\untuk BAB penjas.png">
              <a:extLst>
                <a:ext uri="{FF2B5EF4-FFF2-40B4-BE49-F238E27FC236}">
                  <a16:creationId xmlns="" xmlns:a16="http://schemas.microsoft.com/office/drawing/2014/main" id="{E7EA96A6-C946-16A5-46EB-FD59706E927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40143" y="1954100"/>
              <a:ext cx="1428751" cy="1447246"/>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a:extLst>
                <a:ext uri="{FF2B5EF4-FFF2-40B4-BE49-F238E27FC236}">
                  <a16:creationId xmlns="" xmlns:a16="http://schemas.microsoft.com/office/drawing/2014/main" id="{0E70A27F-D83A-079E-66D7-FF19F9EB7B3A}"/>
                </a:ext>
              </a:extLst>
            </p:cNvPr>
            <p:cNvSpPr/>
            <p:nvPr/>
          </p:nvSpPr>
          <p:spPr>
            <a:xfrm>
              <a:off x="4328803" y="2140542"/>
              <a:ext cx="1428752" cy="1036316"/>
            </a:xfrm>
            <a:prstGeom prst="rect">
              <a:avLst/>
            </a:prstGeom>
          </p:spPr>
          <p:txBody>
            <a:bodyPr wrap="square">
              <a:spAutoFit/>
            </a:bodyPr>
            <a:lstStyle/>
            <a:p>
              <a:pPr algn="ctr"/>
              <a:r>
                <a:rPr lang="en-US" sz="2400" b="1" dirty="0">
                  <a:solidFill>
                    <a:schemeClr val="bg1"/>
                  </a:solidFill>
                </a:rPr>
                <a:t>BAB </a:t>
              </a:r>
            </a:p>
            <a:p>
              <a:pPr algn="ctr"/>
              <a:r>
                <a:rPr lang="id-ID" sz="2400" b="1" dirty="0" smtClean="0">
                  <a:solidFill>
                    <a:schemeClr val="bg1"/>
                  </a:solidFill>
                </a:rPr>
                <a:t>9</a:t>
              </a:r>
              <a:endParaRPr lang="en-US" sz="2400" b="1" dirty="0">
                <a:solidFill>
                  <a:schemeClr val="bg1"/>
                </a:solidFill>
              </a:endParaRPr>
            </a:p>
          </p:txBody>
        </p:sp>
      </p:grpSp>
      <p:sp>
        <p:nvSpPr>
          <p:cNvPr id="22" name="TextBox 21">
            <a:extLst>
              <a:ext uri="{FF2B5EF4-FFF2-40B4-BE49-F238E27FC236}">
                <a16:creationId xmlns="" xmlns:a16="http://schemas.microsoft.com/office/drawing/2014/main" id="{74BE65CE-486A-79B3-C511-6110682F2D82}"/>
              </a:ext>
            </a:extLst>
          </p:cNvPr>
          <p:cNvSpPr txBox="1"/>
          <p:nvPr/>
        </p:nvSpPr>
        <p:spPr>
          <a:xfrm>
            <a:off x="1456842" y="511593"/>
            <a:ext cx="6180329" cy="708708"/>
          </a:xfrm>
          <a:prstGeom prst="rect">
            <a:avLst/>
          </a:prstGeom>
          <a:noFill/>
          <a:ln>
            <a:noFill/>
          </a:ln>
          <a:effectLst/>
        </p:spPr>
        <p:style>
          <a:lnRef idx="2">
            <a:schemeClr val="accent2"/>
          </a:lnRef>
          <a:fillRef idx="1">
            <a:schemeClr val="lt1"/>
          </a:fillRef>
          <a:effectRef idx="0">
            <a:schemeClr val="accent2"/>
          </a:effectRef>
          <a:fontRef idx="minor">
            <a:schemeClr val="dk1"/>
          </a:fontRef>
        </p:style>
        <p:txBody>
          <a:bodyPr wrap="square" lIns="214176" tIns="107087" rIns="214176" bIns="107087" rtlCol="0">
            <a:spAutoFit/>
          </a:bodyPr>
          <a:lstStyle/>
          <a:p>
            <a:r>
              <a:rPr lang="id-ID" sz="3200" b="1" dirty="0" smtClean="0">
                <a:solidFill>
                  <a:srgbClr val="7030A0"/>
                </a:solidFill>
                <a:latin typeface="Calibri" pitchFamily="34" charset="0"/>
                <a:cs typeface="Calibri" pitchFamily="34" charset="0"/>
              </a:rPr>
              <a:t>Renang Gay</a:t>
            </a:r>
            <a:r>
              <a:rPr lang="en-US" sz="3200" b="1" dirty="0" smtClean="0">
                <a:solidFill>
                  <a:srgbClr val="7030A0"/>
                </a:solidFill>
                <a:latin typeface="Calibri" pitchFamily="34" charset="0"/>
                <a:cs typeface="Calibri" pitchFamily="34" charset="0"/>
              </a:rPr>
              <a:t>a</a:t>
            </a:r>
            <a:r>
              <a:rPr lang="id-ID" sz="3200" b="1" dirty="0" smtClean="0">
                <a:solidFill>
                  <a:srgbClr val="7030A0"/>
                </a:solidFill>
                <a:latin typeface="Calibri" pitchFamily="34" charset="0"/>
                <a:cs typeface="Calibri" pitchFamily="34" charset="0"/>
              </a:rPr>
              <a:t> Beb</a:t>
            </a:r>
            <a:r>
              <a:rPr lang="en-US" sz="3200" b="1" dirty="0" smtClean="0">
                <a:solidFill>
                  <a:srgbClr val="7030A0"/>
                </a:solidFill>
                <a:latin typeface="Calibri" pitchFamily="34" charset="0"/>
                <a:cs typeface="Calibri" pitchFamily="34" charset="0"/>
              </a:rPr>
              <a:t>as</a:t>
            </a:r>
            <a:endParaRPr lang="en-US" sz="3200" b="1" dirty="0">
              <a:solidFill>
                <a:srgbClr val="7030A0"/>
              </a:solidFill>
              <a:latin typeface="Calibri" pitchFamily="34" charset="0"/>
              <a:cs typeface="Calibri" pitchFamily="34" charset="0"/>
            </a:endParaRP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85765" y="1854557"/>
            <a:ext cx="5574734" cy="371497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2562044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9" name="Group 18">
            <a:extLst>
              <a:ext uri="{FF2B5EF4-FFF2-40B4-BE49-F238E27FC236}">
                <a16:creationId xmlns="" xmlns:a16="http://schemas.microsoft.com/office/drawing/2014/main" id="{FCEABBF4-5BB8-AEE1-E03D-5EA5284D3407}"/>
              </a:ext>
            </a:extLst>
          </p:cNvPr>
          <p:cNvGrpSpPr/>
          <p:nvPr/>
        </p:nvGrpSpPr>
        <p:grpSpPr>
          <a:xfrm>
            <a:off x="519447" y="1468549"/>
            <a:ext cx="10714616" cy="4704517"/>
            <a:chOff x="0" y="1847850"/>
            <a:chExt cx="4038600" cy="3528387"/>
          </a:xfrm>
        </p:grpSpPr>
        <p:sp>
          <p:nvSpPr>
            <p:cNvPr id="20" name="Rectangle 19">
              <a:extLst>
                <a:ext uri="{FF2B5EF4-FFF2-40B4-BE49-F238E27FC236}">
                  <a16:creationId xmlns="" xmlns:a16="http://schemas.microsoft.com/office/drawing/2014/main" id="{52552547-371E-D0BB-3BFD-9FFA8F4A29B7}"/>
                </a:ext>
              </a:extLst>
            </p:cNvPr>
            <p:cNvSpPr/>
            <p:nvPr/>
          </p:nvSpPr>
          <p:spPr>
            <a:xfrm>
              <a:off x="0" y="2190750"/>
              <a:ext cx="4038600" cy="3185487"/>
            </a:xfrm>
            <a:prstGeom prst="rect">
              <a:avLst/>
            </a:prstGeom>
            <a:solidFill>
              <a:schemeClr val="accent3">
                <a:lumMod val="20000"/>
                <a:lumOff val="80000"/>
              </a:schemeClr>
            </a:solidFill>
          </p:spPr>
          <p:txBody>
            <a:bodyPr wrap="square">
              <a:spAutoFit/>
            </a:bodyPr>
            <a:lstStyle/>
            <a:p>
              <a:pPr eaLnBrk="0" hangingPunct="0">
                <a:spcBef>
                  <a:spcPts val="600"/>
                </a:spcBef>
              </a:pPr>
              <a:r>
                <a:rPr lang="en-US" sz="2000" b="1" dirty="0" err="1">
                  <a:cs typeface="Calibri" pitchFamily="34" charset="0"/>
                </a:rPr>
                <a:t>Mandiri</a:t>
              </a:r>
              <a:r>
                <a:rPr lang="en-US" sz="2000" b="1" dirty="0">
                  <a:cs typeface="Calibri" pitchFamily="34" charset="0"/>
                </a:rPr>
                <a:t>:</a:t>
              </a:r>
            </a:p>
            <a:p>
              <a:pPr marL="317365" indent="-317365" eaLnBrk="0" hangingPunct="0">
                <a:spcBef>
                  <a:spcPts val="600"/>
                </a:spcBef>
                <a:buFont typeface="Wingdings" pitchFamily="2" charset="2"/>
                <a:buChar char="§"/>
              </a:pPr>
              <a:r>
                <a:rPr lang="en-US" sz="2000" dirty="0" err="1">
                  <a:cs typeface="Calibri" pitchFamily="34" charset="0"/>
                </a:rPr>
                <a:t>Kesadaran</a:t>
              </a:r>
              <a:r>
                <a:rPr lang="en-US" sz="2000" dirty="0">
                  <a:cs typeface="Calibri" pitchFamily="34" charset="0"/>
                </a:rPr>
                <a:t> </a:t>
              </a:r>
              <a:r>
                <a:rPr lang="en-US" sz="2000" dirty="0" err="1">
                  <a:cs typeface="Calibri" pitchFamily="34" charset="0"/>
                </a:rPr>
                <a:t>akan</a:t>
              </a:r>
              <a:r>
                <a:rPr lang="en-US" sz="2000" dirty="0">
                  <a:cs typeface="Calibri" pitchFamily="34" charset="0"/>
                </a:rPr>
                <a:t> </a:t>
              </a:r>
              <a:r>
                <a:rPr lang="en-US" sz="2000" dirty="0" err="1">
                  <a:cs typeface="Calibri" pitchFamily="34" charset="0"/>
                </a:rPr>
                <a:t>diri</a:t>
              </a:r>
              <a:r>
                <a:rPr lang="en-US" sz="2000" dirty="0">
                  <a:cs typeface="Calibri" pitchFamily="34" charset="0"/>
                </a:rPr>
                <a:t> dan </a:t>
              </a:r>
              <a:r>
                <a:rPr lang="en-US" sz="2000" dirty="0" err="1">
                  <a:cs typeface="Calibri" pitchFamily="34" charset="0"/>
                </a:rPr>
                <a:t>situasi</a:t>
              </a:r>
              <a:r>
                <a:rPr lang="en-US" sz="2000" dirty="0">
                  <a:cs typeface="Calibri" pitchFamily="34" charset="0"/>
                </a:rPr>
                <a:t> yang </a:t>
              </a:r>
              <a:r>
                <a:rPr lang="en-US" sz="2000" dirty="0" err="1">
                  <a:cs typeface="Calibri" pitchFamily="34" charset="0"/>
                </a:rPr>
                <a:t>dihadapi</a:t>
              </a:r>
              <a:r>
                <a:rPr lang="en-US" sz="2000" dirty="0">
                  <a:cs typeface="Calibri" pitchFamily="34" charset="0"/>
                </a:rPr>
                <a:t> (</a:t>
              </a:r>
              <a:r>
                <a:rPr lang="en-US" sz="2000" dirty="0" err="1">
                  <a:cs typeface="Calibri" pitchFamily="34" charset="0"/>
                </a:rPr>
                <a:t>mengendalikan</a:t>
              </a:r>
              <a:r>
                <a:rPr lang="en-US" sz="2000" dirty="0">
                  <a:cs typeface="Calibri" pitchFamily="34" charset="0"/>
                </a:rPr>
                <a:t> </a:t>
              </a:r>
              <a:r>
                <a:rPr lang="en-US" sz="2000" dirty="0" err="1">
                  <a:cs typeface="Calibri" pitchFamily="34" charset="0"/>
                </a:rPr>
                <a:t>emosi</a:t>
              </a:r>
              <a:r>
                <a:rPr lang="en-US" sz="2000" dirty="0">
                  <a:cs typeface="Calibri" pitchFamily="34" charset="0"/>
                </a:rPr>
                <a:t> </a:t>
              </a:r>
              <a:r>
                <a:rPr lang="en-US" sz="2000" dirty="0" err="1">
                  <a:cs typeface="Calibri" pitchFamily="34" charset="0"/>
                </a:rPr>
                <a:t>saat</a:t>
              </a:r>
              <a:r>
                <a:rPr lang="en-US" sz="2000" dirty="0">
                  <a:cs typeface="Calibri" pitchFamily="34" charset="0"/>
                </a:rPr>
                <a:t> </a:t>
              </a:r>
              <a:r>
                <a:rPr lang="en-US" sz="2000" dirty="0" err="1" smtClean="0">
                  <a:cs typeface="Calibri" pitchFamily="34" charset="0"/>
                </a:rPr>
                <a:t>ber</a:t>
              </a:r>
              <a:r>
                <a:rPr lang="id-ID" sz="2000" dirty="0" smtClean="0">
                  <a:cs typeface="Calibri" pitchFamily="34" charset="0"/>
                </a:rPr>
                <a:t>l</a:t>
              </a:r>
              <a:r>
                <a:rPr lang="en-US" sz="2000" dirty="0" smtClean="0">
                  <a:cs typeface="Calibri" pitchFamily="34" charset="0"/>
                </a:rPr>
                <a:t>a</a:t>
              </a:r>
              <a:r>
                <a:rPr lang="id-ID" sz="2000" dirty="0" smtClean="0">
                  <a:cs typeface="Calibri" pitchFamily="34" charset="0"/>
                </a:rPr>
                <a:t>t</a:t>
              </a:r>
              <a:r>
                <a:rPr lang="en-US" sz="2000" dirty="0" err="1" smtClean="0">
                  <a:cs typeface="Calibri" pitchFamily="34" charset="0"/>
                </a:rPr>
                <a:t>i</a:t>
              </a:r>
              <a:r>
                <a:rPr lang="id-ID" sz="2000" dirty="0" smtClean="0">
                  <a:cs typeface="Calibri" pitchFamily="34" charset="0"/>
                </a:rPr>
                <a:t>h</a:t>
              </a:r>
              <a:r>
                <a:rPr lang="en-US" sz="2000" dirty="0" smtClean="0">
                  <a:cs typeface="Calibri" pitchFamily="34" charset="0"/>
                </a:rPr>
                <a:t> </a:t>
              </a:r>
              <a:r>
                <a:rPr lang="en-US" sz="2000" dirty="0" err="1">
                  <a:cs typeface="Calibri" pitchFamily="34" charset="0"/>
                </a:rPr>
                <a:t>dan</a:t>
              </a:r>
              <a:r>
                <a:rPr lang="id-ID" sz="2000" dirty="0">
                  <a:cs typeface="Calibri" pitchFamily="34" charset="0"/>
                </a:rPr>
                <a:t> </a:t>
              </a:r>
              <a:r>
                <a:rPr lang="en-US" sz="2000" dirty="0" err="1" smtClean="0">
                  <a:cs typeface="Calibri" pitchFamily="34" charset="0"/>
                </a:rPr>
                <a:t>berolahraga</a:t>
              </a:r>
              <a:r>
                <a:rPr lang="en-US" sz="2000" dirty="0" smtClean="0">
                  <a:cs typeface="Calibri" pitchFamily="34" charset="0"/>
                </a:rPr>
                <a:t>).</a:t>
              </a:r>
              <a:endParaRPr lang="en-US" sz="2000" dirty="0">
                <a:cs typeface="Calibri" pitchFamily="34" charset="0"/>
              </a:endParaRPr>
            </a:p>
            <a:p>
              <a:pPr marL="317365" indent="-317365" eaLnBrk="0" hangingPunct="0">
                <a:spcBef>
                  <a:spcPts val="600"/>
                </a:spcBef>
                <a:buFont typeface="Wingdings" pitchFamily="2" charset="2"/>
                <a:buChar char="§"/>
              </a:pPr>
              <a:r>
                <a:rPr lang="en-US" sz="2000" dirty="0" err="1">
                  <a:cs typeface="Calibri" pitchFamily="34" charset="0"/>
                </a:rPr>
                <a:t>Pengaturan</a:t>
              </a:r>
              <a:r>
                <a:rPr lang="en-US" sz="2000" dirty="0">
                  <a:cs typeface="Calibri" pitchFamily="34" charset="0"/>
                </a:rPr>
                <a:t> </a:t>
              </a:r>
              <a:r>
                <a:rPr lang="en-US" sz="2000" dirty="0" err="1">
                  <a:cs typeface="Calibri" pitchFamily="34" charset="0"/>
                </a:rPr>
                <a:t>diri</a:t>
              </a:r>
              <a:r>
                <a:rPr lang="en-US" sz="2000" dirty="0">
                  <a:cs typeface="Calibri" pitchFamily="34" charset="0"/>
                </a:rPr>
                <a:t>, </a:t>
              </a:r>
              <a:r>
                <a:rPr lang="en-US" sz="2000" dirty="0" err="1">
                  <a:cs typeface="Calibri" pitchFamily="34" charset="0"/>
                </a:rPr>
                <a:t>yaitu</a:t>
              </a:r>
              <a:r>
                <a:rPr lang="en-US" sz="2000" dirty="0">
                  <a:cs typeface="Calibri" pitchFamily="34" charset="0"/>
                </a:rPr>
                <a:t> </a:t>
              </a:r>
              <a:r>
                <a:rPr lang="en-US" sz="2000" dirty="0" err="1">
                  <a:cs typeface="Calibri" pitchFamily="34" charset="0"/>
                </a:rPr>
                <a:t>mengatur</a:t>
              </a:r>
              <a:r>
                <a:rPr lang="en-US" sz="2000" dirty="0">
                  <a:cs typeface="Calibri" pitchFamily="34" charset="0"/>
                </a:rPr>
                <a:t> </a:t>
              </a:r>
              <a:r>
                <a:rPr lang="en-US" sz="2000" dirty="0" err="1">
                  <a:cs typeface="Calibri" pitchFamily="34" charset="0"/>
                </a:rPr>
                <a:t>kegiatan</a:t>
              </a:r>
              <a:r>
                <a:rPr lang="en-US" sz="2000" dirty="0">
                  <a:cs typeface="Calibri" pitchFamily="34" charset="0"/>
                </a:rPr>
                <a:t> dan </a:t>
              </a:r>
              <a:r>
                <a:rPr lang="en-US" sz="2000" dirty="0" err="1">
                  <a:cs typeface="Calibri" pitchFamily="34" charset="0"/>
                </a:rPr>
                <a:t>beristirahat</a:t>
              </a:r>
              <a:r>
                <a:rPr lang="en-US" sz="2000" dirty="0">
                  <a:cs typeface="Calibri" pitchFamily="34" charset="0"/>
                </a:rPr>
                <a:t> </a:t>
              </a:r>
              <a:r>
                <a:rPr lang="en-US" sz="2000" dirty="0" err="1">
                  <a:cs typeface="Calibri" pitchFamily="34" charset="0"/>
                </a:rPr>
                <a:t>serta</a:t>
              </a:r>
              <a:r>
                <a:rPr lang="en-US" sz="2000" dirty="0">
                  <a:cs typeface="Calibri" pitchFamily="34" charset="0"/>
                </a:rPr>
                <a:t> </a:t>
              </a:r>
              <a:r>
                <a:rPr lang="en-US" sz="2000" dirty="0" err="1">
                  <a:cs typeface="Calibri" pitchFamily="34" charset="0"/>
                </a:rPr>
                <a:t>membuat</a:t>
              </a:r>
              <a:r>
                <a:rPr lang="en-US" sz="2000" dirty="0">
                  <a:cs typeface="Calibri" pitchFamily="34" charset="0"/>
                </a:rPr>
                <a:t> </a:t>
              </a:r>
              <a:r>
                <a:rPr lang="en-US" sz="2000" dirty="0" err="1">
                  <a:cs typeface="Calibri" pitchFamily="34" charset="0"/>
                </a:rPr>
                <a:t>jadwal</a:t>
              </a:r>
              <a:r>
                <a:rPr lang="id-ID" sz="2000" dirty="0">
                  <a:cs typeface="Calibri" pitchFamily="34" charset="0"/>
                </a:rPr>
                <a:t> kegiatan sehari-hari</a:t>
              </a:r>
              <a:r>
                <a:rPr lang="en-US" sz="2000" dirty="0">
                  <a:cs typeface="Calibri" pitchFamily="34" charset="0"/>
                </a:rPr>
                <a:t>.</a:t>
              </a:r>
            </a:p>
            <a:p>
              <a:pPr eaLnBrk="0" hangingPunct="0">
                <a:spcBef>
                  <a:spcPts val="600"/>
                </a:spcBef>
              </a:pPr>
              <a:r>
                <a:rPr lang="en-US" sz="2000" b="1" dirty="0">
                  <a:cs typeface="Calibri" pitchFamily="34" charset="0"/>
                </a:rPr>
                <a:t>Gotong Royong:</a:t>
              </a:r>
            </a:p>
            <a:p>
              <a:pPr marL="317365" indent="-317365" eaLnBrk="0" hangingPunct="0">
                <a:spcBef>
                  <a:spcPts val="600"/>
                </a:spcBef>
                <a:buFont typeface="Wingdings" pitchFamily="2" charset="2"/>
                <a:buChar char="§"/>
              </a:pPr>
              <a:r>
                <a:rPr lang="en-US" sz="2000" dirty="0" err="1">
                  <a:cs typeface="Calibri" pitchFamily="34" charset="0"/>
                </a:rPr>
                <a:t>Berkolaborasi</a:t>
              </a:r>
              <a:r>
                <a:rPr lang="en-US" sz="2000" dirty="0">
                  <a:cs typeface="Calibri" pitchFamily="34" charset="0"/>
                </a:rPr>
                <a:t> </a:t>
              </a:r>
              <a:r>
                <a:rPr lang="en-US" sz="2000" dirty="0" err="1">
                  <a:cs typeface="Calibri" pitchFamily="34" charset="0"/>
                </a:rPr>
                <a:t>dengan</a:t>
              </a:r>
              <a:r>
                <a:rPr lang="en-US" sz="2000" dirty="0">
                  <a:cs typeface="Calibri" pitchFamily="34" charset="0"/>
                </a:rPr>
                <a:t> </a:t>
              </a:r>
              <a:r>
                <a:rPr lang="en-US" sz="2000" dirty="0" err="1">
                  <a:cs typeface="Calibri" pitchFamily="34" charset="0"/>
                </a:rPr>
                <a:t>baik</a:t>
              </a:r>
              <a:r>
                <a:rPr lang="en-US" sz="2000" dirty="0">
                  <a:cs typeface="Calibri" pitchFamily="34" charset="0"/>
                </a:rPr>
                <a:t>, </a:t>
              </a:r>
              <a:r>
                <a:rPr lang="en-US" sz="2000" dirty="0" err="1">
                  <a:cs typeface="Calibri" pitchFamily="34" charset="0"/>
                </a:rPr>
                <a:t>seperti</a:t>
              </a:r>
              <a:r>
                <a:rPr lang="en-US" sz="2000" dirty="0">
                  <a:cs typeface="Calibri" pitchFamily="34" charset="0"/>
                </a:rPr>
                <a:t> </a:t>
              </a:r>
              <a:r>
                <a:rPr lang="en-US" sz="2000" dirty="0" err="1">
                  <a:cs typeface="Calibri" pitchFamily="34" charset="0"/>
                </a:rPr>
                <a:t>bekerja</a:t>
              </a:r>
              <a:r>
                <a:rPr lang="en-US" sz="2000" dirty="0">
                  <a:cs typeface="Calibri" pitchFamily="34" charset="0"/>
                </a:rPr>
                <a:t> </a:t>
              </a:r>
              <a:r>
                <a:rPr lang="en-US" sz="2000" dirty="0" err="1">
                  <a:cs typeface="Calibri" pitchFamily="34" charset="0"/>
                </a:rPr>
                <a:t>bersama</a:t>
              </a:r>
              <a:r>
                <a:rPr lang="en-US" sz="2000" dirty="0">
                  <a:cs typeface="Calibri" pitchFamily="34" charset="0"/>
                </a:rPr>
                <a:t> </a:t>
              </a:r>
              <a:r>
                <a:rPr lang="en-US" sz="2000" dirty="0" err="1">
                  <a:cs typeface="Calibri" pitchFamily="34" charset="0"/>
                </a:rPr>
                <a:t>dengan</a:t>
              </a:r>
              <a:r>
                <a:rPr lang="en-US" sz="2000" dirty="0">
                  <a:cs typeface="Calibri" pitchFamily="34" charset="0"/>
                </a:rPr>
                <a:t> </a:t>
              </a:r>
              <a:r>
                <a:rPr lang="en-US" sz="2000" dirty="0" err="1">
                  <a:cs typeface="Calibri" pitchFamily="34" charset="0"/>
                </a:rPr>
                <a:t>kelompok</a:t>
              </a:r>
              <a:r>
                <a:rPr lang="en-US" sz="2000" dirty="0">
                  <a:cs typeface="Calibri" pitchFamily="34" charset="0"/>
                </a:rPr>
                <a:t> </a:t>
              </a:r>
              <a:r>
                <a:rPr lang="en-US" sz="2000" dirty="0" err="1">
                  <a:cs typeface="Calibri" pitchFamily="34" charset="0"/>
                </a:rPr>
                <a:t>saat</a:t>
              </a:r>
              <a:r>
                <a:rPr lang="en-US" sz="2000" dirty="0">
                  <a:cs typeface="Calibri" pitchFamily="34" charset="0"/>
                </a:rPr>
                <a:t> </a:t>
              </a:r>
              <a:r>
                <a:rPr lang="en-US" sz="2000" dirty="0" err="1">
                  <a:cs typeface="Calibri" pitchFamily="34" charset="0"/>
                </a:rPr>
                <a:t>pembelajaran</a:t>
              </a:r>
              <a:r>
                <a:rPr lang="id-ID" sz="2000" dirty="0">
                  <a:cs typeface="Calibri" pitchFamily="34" charset="0"/>
                </a:rPr>
                <a:t> </a:t>
              </a:r>
              <a:r>
                <a:rPr lang="en-US" sz="2000" dirty="0" err="1">
                  <a:cs typeface="Calibri" pitchFamily="34" charset="0"/>
                </a:rPr>
                <a:t>atau</a:t>
              </a:r>
              <a:r>
                <a:rPr lang="en-US" sz="2000" dirty="0">
                  <a:cs typeface="Calibri" pitchFamily="34" charset="0"/>
                </a:rPr>
                <a:t> </a:t>
              </a:r>
              <a:r>
                <a:rPr lang="en-US" sz="2000" dirty="0" err="1" smtClean="0">
                  <a:cs typeface="Calibri" pitchFamily="34" charset="0"/>
                </a:rPr>
                <a:t>ber</a:t>
              </a:r>
              <a:r>
                <a:rPr lang="id-ID" sz="2000" dirty="0" smtClean="0">
                  <a:cs typeface="Calibri" pitchFamily="34" charset="0"/>
                </a:rPr>
                <a:t>l</a:t>
              </a:r>
              <a:r>
                <a:rPr lang="en-US" sz="2000" dirty="0" smtClean="0">
                  <a:cs typeface="Calibri" pitchFamily="34" charset="0"/>
                </a:rPr>
                <a:t>a</a:t>
              </a:r>
              <a:r>
                <a:rPr lang="id-ID" sz="2000" dirty="0" smtClean="0">
                  <a:cs typeface="Calibri" pitchFamily="34" charset="0"/>
                </a:rPr>
                <a:t>t</a:t>
              </a:r>
              <a:r>
                <a:rPr lang="en-US" sz="2000" dirty="0" err="1" smtClean="0">
                  <a:cs typeface="Calibri" pitchFamily="34" charset="0"/>
                </a:rPr>
                <a:t>i</a:t>
              </a:r>
              <a:r>
                <a:rPr lang="id-ID" sz="2000" dirty="0" smtClean="0">
                  <a:cs typeface="Calibri" pitchFamily="34" charset="0"/>
                </a:rPr>
                <a:t>h</a:t>
              </a:r>
              <a:r>
                <a:rPr lang="en-US" sz="2000" dirty="0" smtClean="0">
                  <a:cs typeface="Calibri" pitchFamily="34" charset="0"/>
                </a:rPr>
                <a:t>.</a:t>
              </a:r>
              <a:endParaRPr lang="id-ID" sz="2000" dirty="0" smtClean="0">
                <a:cs typeface="Calibri" pitchFamily="34" charset="0"/>
              </a:endParaRPr>
            </a:p>
            <a:p>
              <a:pPr marL="317365" indent="-317365" eaLnBrk="0" hangingPunct="0">
                <a:spcBef>
                  <a:spcPts val="600"/>
                </a:spcBef>
                <a:buFont typeface="Wingdings" pitchFamily="2" charset="2"/>
                <a:buChar char="§"/>
              </a:pPr>
              <a:r>
                <a:rPr lang="id-ID" sz="2000" dirty="0"/>
                <a:t>Kepedulian yang baik, seperti memerhatikan dan bertindak proaktif terhadap kondisi</a:t>
              </a:r>
              <a:br>
                <a:rPr lang="id-ID" sz="2000" dirty="0"/>
              </a:br>
              <a:r>
                <a:rPr lang="id-ID" sz="2000" dirty="0"/>
                <a:t>atau keadaan di lingkungan </a:t>
              </a:r>
              <a:r>
                <a:rPr lang="id-ID" sz="2000" dirty="0" smtClean="0"/>
                <a:t>sosial.</a:t>
              </a:r>
              <a:endParaRPr lang="en-US" sz="2000" dirty="0">
                <a:cs typeface="Calibri" pitchFamily="34" charset="0"/>
              </a:endParaRPr>
            </a:p>
            <a:p>
              <a:pPr marL="317365" indent="-317365" eaLnBrk="0" hangingPunct="0">
                <a:spcBef>
                  <a:spcPts val="600"/>
                </a:spcBef>
                <a:buFont typeface="Wingdings" pitchFamily="2" charset="2"/>
                <a:buChar char="§"/>
              </a:pPr>
              <a:r>
                <a:rPr lang="en-US" sz="2000" dirty="0" err="1">
                  <a:cs typeface="Calibri" pitchFamily="34" charset="0"/>
                </a:rPr>
                <a:t>Berbagi</a:t>
              </a:r>
              <a:r>
                <a:rPr lang="en-US" sz="2000" dirty="0">
                  <a:cs typeface="Calibri" pitchFamily="34" charset="0"/>
                </a:rPr>
                <a:t> </a:t>
              </a:r>
              <a:r>
                <a:rPr lang="en-US" sz="2000" dirty="0" err="1">
                  <a:cs typeface="Calibri" pitchFamily="34" charset="0"/>
                </a:rPr>
                <a:t>dengan</a:t>
              </a:r>
              <a:r>
                <a:rPr lang="en-US" sz="2000" dirty="0">
                  <a:cs typeface="Calibri" pitchFamily="34" charset="0"/>
                </a:rPr>
                <a:t> </a:t>
              </a:r>
              <a:r>
                <a:rPr lang="en-US" sz="2000" dirty="0" err="1">
                  <a:cs typeface="Calibri" pitchFamily="34" charset="0"/>
                </a:rPr>
                <a:t>baik</a:t>
              </a:r>
              <a:r>
                <a:rPr lang="en-US" sz="2000" dirty="0">
                  <a:cs typeface="Calibri" pitchFamily="34" charset="0"/>
                </a:rPr>
                <a:t> dan </a:t>
              </a:r>
              <a:r>
                <a:rPr lang="en-US" sz="2000" dirty="0" err="1">
                  <a:cs typeface="Calibri" pitchFamily="34" charset="0"/>
                </a:rPr>
                <a:t>dapat</a:t>
              </a:r>
              <a:r>
                <a:rPr lang="en-US" sz="2000" dirty="0">
                  <a:cs typeface="Calibri" pitchFamily="34" charset="0"/>
                </a:rPr>
                <a:t> </a:t>
              </a:r>
              <a:r>
                <a:rPr lang="en-US" sz="2000" dirty="0" err="1">
                  <a:cs typeface="Calibri" pitchFamily="34" charset="0"/>
                </a:rPr>
                <a:t>menerapkannya</a:t>
              </a:r>
              <a:r>
                <a:rPr lang="en-US" sz="2000" dirty="0">
                  <a:cs typeface="Calibri" pitchFamily="34" charset="0"/>
                </a:rPr>
                <a:t>, </a:t>
              </a:r>
              <a:r>
                <a:rPr lang="en-US" sz="2000" dirty="0" err="1">
                  <a:cs typeface="Calibri" pitchFamily="34" charset="0"/>
                </a:rPr>
                <a:t>seperti</a:t>
              </a:r>
              <a:r>
                <a:rPr lang="en-US" sz="2000" dirty="0">
                  <a:cs typeface="Calibri" pitchFamily="34" charset="0"/>
                </a:rPr>
                <a:t> </a:t>
              </a:r>
              <a:r>
                <a:rPr lang="en-US" sz="2000" dirty="0" err="1">
                  <a:cs typeface="Calibri" pitchFamily="34" charset="0"/>
                </a:rPr>
                <a:t>menggunakan</a:t>
              </a:r>
              <a:r>
                <a:rPr lang="en-US" sz="2000" dirty="0">
                  <a:cs typeface="Calibri" pitchFamily="34" charset="0"/>
                </a:rPr>
                <a:t> </a:t>
              </a:r>
              <a:r>
                <a:rPr lang="en-US" sz="2000" dirty="0" err="1">
                  <a:cs typeface="Calibri" pitchFamily="34" charset="0"/>
                </a:rPr>
                <a:t>peralatan</a:t>
              </a:r>
              <a:r>
                <a:rPr lang="en-US" sz="2000" dirty="0">
                  <a:cs typeface="Calibri" pitchFamily="34" charset="0"/>
                </a:rPr>
                <a:t> </a:t>
              </a:r>
              <a:r>
                <a:rPr lang="en-US" sz="2000" dirty="0" err="1">
                  <a:cs typeface="Calibri" pitchFamily="34" charset="0"/>
                </a:rPr>
                <a:t>secara</a:t>
              </a:r>
              <a:r>
                <a:rPr lang="id-ID" sz="2000" dirty="0">
                  <a:cs typeface="Calibri" pitchFamily="34" charset="0"/>
                </a:rPr>
                <a:t> </a:t>
              </a:r>
              <a:r>
                <a:rPr lang="en-US" sz="2000" dirty="0" err="1">
                  <a:cs typeface="Calibri" pitchFamily="34" charset="0"/>
                </a:rPr>
                <a:t>bergantian</a:t>
              </a:r>
              <a:r>
                <a:rPr lang="en-US" sz="2000" dirty="0">
                  <a:cs typeface="Calibri" pitchFamily="34" charset="0"/>
                </a:rPr>
                <a:t> dan </a:t>
              </a:r>
              <a:r>
                <a:rPr lang="en-US" sz="2000" dirty="0" err="1">
                  <a:cs typeface="Calibri" pitchFamily="34" charset="0"/>
                </a:rPr>
                <a:t>berbagi</a:t>
              </a:r>
              <a:r>
                <a:rPr lang="en-US" sz="2000" dirty="0">
                  <a:cs typeface="Calibri" pitchFamily="34" charset="0"/>
                </a:rPr>
                <a:t> area </a:t>
              </a:r>
              <a:r>
                <a:rPr lang="en-US" sz="2000" dirty="0" err="1" smtClean="0">
                  <a:cs typeface="Calibri" pitchFamily="34" charset="0"/>
                </a:rPr>
                <a:t>berlatih</a:t>
              </a:r>
              <a:r>
                <a:rPr lang="id-ID" sz="2000" dirty="0">
                  <a:cs typeface="Calibri" pitchFamily="34" charset="0"/>
                </a:rPr>
                <a:t>.</a:t>
              </a:r>
              <a:endParaRPr lang="en-US" sz="2000" dirty="0">
                <a:cs typeface="Calibri" pitchFamily="34" charset="0"/>
              </a:endParaRPr>
            </a:p>
          </p:txBody>
        </p:sp>
        <p:sp>
          <p:nvSpPr>
            <p:cNvPr id="21" name="Rectangle 20">
              <a:extLst>
                <a:ext uri="{FF2B5EF4-FFF2-40B4-BE49-F238E27FC236}">
                  <a16:creationId xmlns="" xmlns:a16="http://schemas.microsoft.com/office/drawing/2014/main" id="{3286B400-5A89-38C7-0E0E-E7D55F339586}"/>
                </a:ext>
              </a:extLst>
            </p:cNvPr>
            <p:cNvSpPr/>
            <p:nvPr/>
          </p:nvSpPr>
          <p:spPr>
            <a:xfrm>
              <a:off x="0" y="1847850"/>
              <a:ext cx="4038600" cy="342900"/>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sp>
        <p:nvSpPr>
          <p:cNvPr id="22" name="Rectangle 21">
            <a:extLst>
              <a:ext uri="{FF2B5EF4-FFF2-40B4-BE49-F238E27FC236}">
                <a16:creationId xmlns="" xmlns:a16="http://schemas.microsoft.com/office/drawing/2014/main" id="{2791322E-DF5B-DE52-3130-4B9C8AEF8AD6}"/>
              </a:ext>
            </a:extLst>
          </p:cNvPr>
          <p:cNvSpPr/>
          <p:nvPr/>
        </p:nvSpPr>
        <p:spPr>
          <a:xfrm>
            <a:off x="610206" y="1468549"/>
            <a:ext cx="4536035" cy="400110"/>
          </a:xfrm>
          <a:prstGeom prst="rect">
            <a:avLst/>
          </a:prstGeom>
        </p:spPr>
        <p:txBody>
          <a:bodyPr wrap="square">
            <a:spAutoFit/>
          </a:bodyPr>
          <a:lstStyle/>
          <a:p>
            <a:pPr eaLnBrk="0" hangingPunct="0"/>
            <a:r>
              <a:rPr lang="id-ID" sz="2000" b="1" dirty="0">
                <a:solidFill>
                  <a:schemeClr val="bg1"/>
                </a:solidFill>
                <a:cs typeface="Calibri" pitchFamily="34" charset="0"/>
                <a:sym typeface="Arial" pitchFamily="34" charset="0"/>
              </a:rPr>
              <a:t>Profil Pelajar Pancasila</a:t>
            </a:r>
            <a:r>
              <a:rPr lang="en-US" sz="2000" b="1" dirty="0">
                <a:solidFill>
                  <a:schemeClr val="bg1"/>
                </a:solidFill>
                <a:cs typeface="Calibri" pitchFamily="34" charset="0"/>
                <a:sym typeface="Arial" pitchFamily="34" charset="0"/>
              </a:rPr>
              <a:t>:</a:t>
            </a:r>
          </a:p>
        </p:txBody>
      </p:sp>
    </p:spTree>
    <p:extLst>
      <p:ext uri="{BB962C8B-B14F-4D97-AF65-F5344CB8AC3E}">
        <p14:creationId xmlns:p14="http://schemas.microsoft.com/office/powerpoint/2010/main" val="19166689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Rectangle 6">
            <a:extLst>
              <a:ext uri="{FF2B5EF4-FFF2-40B4-BE49-F238E27FC236}">
                <a16:creationId xmlns="" xmlns:a16="http://schemas.microsoft.com/office/drawing/2014/main" id="{6ADE0438-290C-9A7D-E881-80029E6AB97C}"/>
              </a:ext>
            </a:extLst>
          </p:cNvPr>
          <p:cNvSpPr/>
          <p:nvPr/>
        </p:nvSpPr>
        <p:spPr>
          <a:xfrm>
            <a:off x="286465" y="575992"/>
            <a:ext cx="5568476" cy="523220"/>
          </a:xfrm>
          <a:prstGeom prst="rect">
            <a:avLst/>
          </a:prstGeom>
          <a:noFill/>
        </p:spPr>
        <p:txBody>
          <a:bodyPr wrap="square">
            <a:spAutoFit/>
          </a:bodyPr>
          <a:lstStyle/>
          <a:p>
            <a:r>
              <a:rPr lang="id-ID" sz="2800" b="1" dirty="0">
                <a:solidFill>
                  <a:srgbClr val="7030A0"/>
                </a:solidFill>
                <a:cs typeface="Arial" panose="020B0604020202020204" pitchFamily="34" charset="0"/>
              </a:rPr>
              <a:t>Mencari dan Menemukan Gerak</a:t>
            </a:r>
            <a:endParaRPr lang="en-US" sz="2800" b="1" dirty="0">
              <a:solidFill>
                <a:srgbClr val="7030A0"/>
              </a:solidFill>
              <a:cs typeface="Arial" panose="020B0604020202020204" pitchFamily="34" charset="0"/>
            </a:endParaRPr>
          </a:p>
        </p:txBody>
      </p:sp>
      <p:sp>
        <p:nvSpPr>
          <p:cNvPr id="8" name="Rectangle 7">
            <a:extLst>
              <a:ext uri="{FF2B5EF4-FFF2-40B4-BE49-F238E27FC236}">
                <a16:creationId xmlns="" xmlns:a16="http://schemas.microsoft.com/office/drawing/2014/main" id="{7CC12F8C-B650-D869-FCE2-4D8049AB15CD}"/>
              </a:ext>
            </a:extLst>
          </p:cNvPr>
          <p:cNvSpPr/>
          <p:nvPr/>
        </p:nvSpPr>
        <p:spPr>
          <a:xfrm>
            <a:off x="286465" y="1130973"/>
            <a:ext cx="10375009" cy="830997"/>
          </a:xfrm>
          <a:prstGeom prst="rect">
            <a:avLst/>
          </a:prstGeom>
          <a:noFill/>
        </p:spPr>
        <p:txBody>
          <a:bodyPr wrap="square">
            <a:spAutoFit/>
          </a:bodyPr>
          <a:lstStyle/>
          <a:p>
            <a:r>
              <a:rPr lang="en-US" sz="2400" dirty="0">
                <a:cs typeface="Arial" pitchFamily="34" charset="0"/>
              </a:rPr>
              <a:t>Mari </a:t>
            </a:r>
            <a:r>
              <a:rPr lang="en-US" sz="2400" dirty="0" err="1">
                <a:cs typeface="Arial" pitchFamily="34" charset="0"/>
              </a:rPr>
              <a:t>kita</a:t>
            </a:r>
            <a:r>
              <a:rPr lang="en-US" sz="2400" dirty="0">
                <a:cs typeface="Arial" pitchFamily="34" charset="0"/>
              </a:rPr>
              <a:t> </a:t>
            </a:r>
            <a:r>
              <a:rPr lang="en-US" sz="2400" dirty="0" err="1">
                <a:cs typeface="Arial" pitchFamily="34" charset="0"/>
              </a:rPr>
              <a:t>awali</a:t>
            </a:r>
            <a:r>
              <a:rPr lang="en-US" sz="2400" dirty="0">
                <a:cs typeface="Arial" pitchFamily="34" charset="0"/>
              </a:rPr>
              <a:t> </a:t>
            </a:r>
            <a:r>
              <a:rPr lang="en-US" sz="2400" dirty="0" err="1">
                <a:cs typeface="Arial" pitchFamily="34" charset="0"/>
              </a:rPr>
              <a:t>dengan</a:t>
            </a:r>
            <a:r>
              <a:rPr lang="en-US" sz="2400" dirty="0">
                <a:cs typeface="Arial" pitchFamily="34" charset="0"/>
              </a:rPr>
              <a:t> </a:t>
            </a:r>
            <a:r>
              <a:rPr lang="en-US" sz="2400" dirty="0" err="1">
                <a:cs typeface="Arial" pitchFamily="34" charset="0"/>
              </a:rPr>
              <a:t>kegiatan</a:t>
            </a:r>
            <a:r>
              <a:rPr lang="en-US" sz="2400" dirty="0">
                <a:cs typeface="Arial" pitchFamily="34" charset="0"/>
              </a:rPr>
              <a:t> </a:t>
            </a:r>
            <a:r>
              <a:rPr lang="en-US" sz="2400" dirty="0" err="1">
                <a:cs typeface="Arial" pitchFamily="34" charset="0"/>
              </a:rPr>
              <a:t>mencari</a:t>
            </a:r>
            <a:r>
              <a:rPr lang="en-US" sz="2400" dirty="0">
                <a:cs typeface="Arial" pitchFamily="34" charset="0"/>
              </a:rPr>
              <a:t> dan </a:t>
            </a:r>
            <a:r>
              <a:rPr lang="en-US" sz="2400" dirty="0" err="1">
                <a:cs typeface="Arial" pitchFamily="34" charset="0"/>
              </a:rPr>
              <a:t>menemukan</a:t>
            </a:r>
            <a:r>
              <a:rPr lang="en-US" sz="2400" dirty="0">
                <a:cs typeface="Arial" pitchFamily="34" charset="0"/>
              </a:rPr>
              <a:t> </a:t>
            </a:r>
            <a:r>
              <a:rPr lang="en-US" sz="2400" dirty="0" err="1">
                <a:cs typeface="Arial" pitchFamily="34" charset="0"/>
              </a:rPr>
              <a:t>gerak</a:t>
            </a:r>
            <a:r>
              <a:rPr lang="en-US" sz="2400" dirty="0">
                <a:cs typeface="Arial" pitchFamily="34" charset="0"/>
              </a:rPr>
              <a:t> yang </a:t>
            </a:r>
            <a:r>
              <a:rPr lang="en-US" sz="2400" dirty="0" err="1">
                <a:cs typeface="Arial" pitchFamily="34" charset="0"/>
              </a:rPr>
              <a:t>ada</a:t>
            </a:r>
            <a:r>
              <a:rPr lang="id-ID" sz="2400" dirty="0">
                <a:cs typeface="Arial" pitchFamily="34" charset="0"/>
              </a:rPr>
              <a:t> </a:t>
            </a:r>
            <a:r>
              <a:rPr lang="en-US" sz="2400" dirty="0" err="1">
                <a:cs typeface="Arial" pitchFamily="34" charset="0"/>
              </a:rPr>
              <a:t>dalam</a:t>
            </a:r>
            <a:r>
              <a:rPr lang="en-US" sz="2400" dirty="0">
                <a:cs typeface="Arial" pitchFamily="34" charset="0"/>
              </a:rPr>
              <a:t> </a:t>
            </a:r>
            <a:r>
              <a:rPr lang="id-ID" sz="2400" dirty="0" smtClean="0">
                <a:cs typeface="Arial" pitchFamily="34" charset="0"/>
              </a:rPr>
              <a:t>ren</a:t>
            </a:r>
            <a:r>
              <a:rPr lang="en-US" sz="2400" dirty="0" smtClean="0">
                <a:cs typeface="Arial" pitchFamily="34" charset="0"/>
              </a:rPr>
              <a:t>a</a:t>
            </a:r>
            <a:r>
              <a:rPr lang="id-ID" sz="2400" dirty="0" smtClean="0">
                <a:cs typeface="Arial" pitchFamily="34" charset="0"/>
              </a:rPr>
              <a:t>ng g</a:t>
            </a:r>
            <a:r>
              <a:rPr lang="en-US" sz="2400" dirty="0" smtClean="0">
                <a:cs typeface="Arial" pitchFamily="34" charset="0"/>
              </a:rPr>
              <a:t>a</a:t>
            </a:r>
            <a:r>
              <a:rPr lang="id-ID" sz="2400" dirty="0" smtClean="0">
                <a:cs typeface="Arial" pitchFamily="34" charset="0"/>
              </a:rPr>
              <a:t>y</a:t>
            </a:r>
            <a:r>
              <a:rPr lang="en-US" sz="2400" dirty="0" smtClean="0">
                <a:cs typeface="Arial" pitchFamily="34" charset="0"/>
              </a:rPr>
              <a:t>a</a:t>
            </a:r>
            <a:r>
              <a:rPr lang="id-ID" sz="2400" dirty="0" smtClean="0">
                <a:cs typeface="Arial" pitchFamily="34" charset="0"/>
              </a:rPr>
              <a:t> beb</a:t>
            </a:r>
            <a:r>
              <a:rPr lang="en-US" sz="2400" dirty="0" smtClean="0">
                <a:cs typeface="Arial" pitchFamily="34" charset="0"/>
              </a:rPr>
              <a:t>a</a:t>
            </a:r>
            <a:r>
              <a:rPr lang="id-ID" sz="2400" dirty="0" smtClean="0">
                <a:cs typeface="Arial" pitchFamily="34" charset="0"/>
              </a:rPr>
              <a:t>s</a:t>
            </a:r>
            <a:r>
              <a:rPr lang="en-US" sz="2400" dirty="0" smtClean="0">
                <a:cs typeface="Arial" pitchFamily="34" charset="0"/>
              </a:rPr>
              <a:t>. </a:t>
            </a:r>
            <a:r>
              <a:rPr lang="en-US" sz="2400" dirty="0">
                <a:cs typeface="Arial" pitchFamily="34" charset="0"/>
              </a:rPr>
              <a:t>Amati </a:t>
            </a:r>
            <a:r>
              <a:rPr lang="en-US" sz="2400" dirty="0" err="1">
                <a:cs typeface="Arial" pitchFamily="34" charset="0"/>
              </a:rPr>
              <a:t>gambar-gambar</a:t>
            </a:r>
            <a:r>
              <a:rPr lang="en-US" sz="2400" dirty="0">
                <a:cs typeface="Arial" pitchFamily="34" charset="0"/>
              </a:rPr>
              <a:t> </a:t>
            </a:r>
            <a:r>
              <a:rPr lang="en-US" sz="2400" dirty="0" err="1">
                <a:cs typeface="Arial" pitchFamily="34" charset="0"/>
              </a:rPr>
              <a:t>berikut</a:t>
            </a:r>
            <a:r>
              <a:rPr lang="en-US" sz="2400" dirty="0">
                <a:cs typeface="Arial" pitchFamily="34" charset="0"/>
              </a:rPr>
              <a:t>.</a:t>
            </a:r>
          </a:p>
        </p:txBody>
      </p:sp>
      <p:sp>
        <p:nvSpPr>
          <p:cNvPr id="9" name="TextBox 8">
            <a:extLst>
              <a:ext uri="{FF2B5EF4-FFF2-40B4-BE49-F238E27FC236}">
                <a16:creationId xmlns="" xmlns:a16="http://schemas.microsoft.com/office/drawing/2014/main" id="{7C001442-02A9-B6B5-5119-2E50ED93DEFC}"/>
              </a:ext>
            </a:extLst>
          </p:cNvPr>
          <p:cNvSpPr txBox="1"/>
          <p:nvPr/>
        </p:nvSpPr>
        <p:spPr>
          <a:xfrm>
            <a:off x="1094273" y="5225671"/>
            <a:ext cx="10853027" cy="830997"/>
          </a:xfrm>
          <a:prstGeom prst="rect">
            <a:avLst/>
          </a:prstGeom>
          <a:noFill/>
        </p:spPr>
        <p:txBody>
          <a:bodyPr wrap="square">
            <a:spAutoFit/>
          </a:bodyPr>
          <a:lstStyle/>
          <a:p>
            <a:r>
              <a:rPr lang="en-ID" sz="2400" dirty="0">
                <a:cs typeface="Arial" panose="020B0604020202020204" pitchFamily="34" charset="0"/>
              </a:rPr>
              <a:t>Lalu, </a:t>
            </a:r>
            <a:r>
              <a:rPr lang="en-ID" sz="2400" dirty="0" err="1">
                <a:cs typeface="Arial" panose="020B0604020202020204" pitchFamily="34" charset="0"/>
              </a:rPr>
              <a:t>tulislah</a:t>
            </a:r>
            <a:r>
              <a:rPr lang="en-ID" sz="2400" dirty="0">
                <a:cs typeface="Arial" panose="020B0604020202020204" pitchFamily="34" charset="0"/>
              </a:rPr>
              <a:t> </a:t>
            </a:r>
            <a:r>
              <a:rPr lang="en-ID" sz="2400" dirty="0" err="1">
                <a:cs typeface="Arial" panose="020B0604020202020204" pitchFamily="34" charset="0"/>
              </a:rPr>
              <a:t>gerakan</a:t>
            </a:r>
            <a:r>
              <a:rPr lang="en-ID" sz="2400" dirty="0">
                <a:cs typeface="Arial" panose="020B0604020202020204" pitchFamily="34" charset="0"/>
              </a:rPr>
              <a:t> yang </a:t>
            </a:r>
            <a:r>
              <a:rPr lang="en-ID" sz="2400" dirty="0" err="1">
                <a:cs typeface="Arial" panose="020B0604020202020204" pitchFamily="34" charset="0"/>
              </a:rPr>
              <a:t>ada</a:t>
            </a:r>
            <a:r>
              <a:rPr lang="en-ID" sz="2400" dirty="0">
                <a:cs typeface="Arial" panose="020B0604020202020204" pitchFamily="34" charset="0"/>
              </a:rPr>
              <a:t> pada </a:t>
            </a:r>
            <a:r>
              <a:rPr lang="en-ID" sz="2400" dirty="0" err="1">
                <a:cs typeface="Arial" panose="020B0604020202020204" pitchFamily="34" charset="0"/>
              </a:rPr>
              <a:t>gambar</a:t>
            </a:r>
            <a:r>
              <a:rPr lang="en-ID" sz="2400" dirty="0">
                <a:cs typeface="Arial" panose="020B0604020202020204" pitchFamily="34" charset="0"/>
              </a:rPr>
              <a:t> </a:t>
            </a:r>
            <a:r>
              <a:rPr lang="en-ID" sz="2400" dirty="0" err="1">
                <a:cs typeface="Arial" panose="020B0604020202020204" pitchFamily="34" charset="0"/>
              </a:rPr>
              <a:t>tersebut</a:t>
            </a:r>
            <a:r>
              <a:rPr lang="en-ID" sz="2400" dirty="0">
                <a:cs typeface="Arial" panose="020B0604020202020204" pitchFamily="34" charset="0"/>
              </a:rPr>
              <a:t> dan </a:t>
            </a:r>
            <a:r>
              <a:rPr lang="en-ID" sz="2400" dirty="0" err="1">
                <a:cs typeface="Arial" panose="020B0604020202020204" pitchFamily="34" charset="0"/>
              </a:rPr>
              <a:t>identifikasi</a:t>
            </a:r>
            <a:r>
              <a:rPr lang="id-ID" sz="2400" dirty="0">
                <a:cs typeface="Arial" panose="020B0604020202020204" pitchFamily="34" charset="0"/>
              </a:rPr>
              <a:t> </a:t>
            </a:r>
            <a:r>
              <a:rPr lang="en-ID" sz="2400" dirty="0" err="1">
                <a:cs typeface="Arial" panose="020B0604020202020204" pitchFamily="34" charset="0"/>
              </a:rPr>
              <a:t>jenis</a:t>
            </a:r>
            <a:r>
              <a:rPr lang="en-ID" sz="2400" dirty="0">
                <a:cs typeface="Arial" panose="020B0604020202020204" pitchFamily="34" charset="0"/>
              </a:rPr>
              <a:t> </a:t>
            </a:r>
            <a:r>
              <a:rPr lang="en-ID" sz="2400" dirty="0" err="1">
                <a:cs typeface="Arial" panose="020B0604020202020204" pitchFamily="34" charset="0"/>
              </a:rPr>
              <a:t>gerak</a:t>
            </a:r>
            <a:r>
              <a:rPr lang="en-ID" sz="2400" dirty="0">
                <a:cs typeface="Arial" panose="020B0604020202020204" pitchFamily="34" charset="0"/>
              </a:rPr>
              <a:t> dan </a:t>
            </a:r>
            <a:r>
              <a:rPr lang="en-ID" sz="2400" dirty="0" err="1">
                <a:cs typeface="Arial" panose="020B0604020202020204" pitchFamily="34" charset="0"/>
              </a:rPr>
              <a:t>bagian</a:t>
            </a:r>
            <a:r>
              <a:rPr lang="en-ID" sz="2400" dirty="0">
                <a:cs typeface="Arial" panose="020B0604020202020204" pitchFamily="34" charset="0"/>
              </a:rPr>
              <a:t> </a:t>
            </a:r>
            <a:r>
              <a:rPr lang="en-ID" sz="2400" dirty="0" err="1">
                <a:cs typeface="Arial" panose="020B0604020202020204" pitchFamily="34" charset="0"/>
              </a:rPr>
              <a:t>tubuh</a:t>
            </a:r>
            <a:r>
              <a:rPr lang="en-ID" sz="2400" dirty="0">
                <a:cs typeface="Arial" panose="020B0604020202020204" pitchFamily="34" charset="0"/>
              </a:rPr>
              <a:t> yang </a:t>
            </a:r>
            <a:r>
              <a:rPr lang="en-ID" sz="2400" dirty="0" err="1">
                <a:cs typeface="Arial" panose="020B0604020202020204" pitchFamily="34" charset="0"/>
              </a:rPr>
              <a:t>digunakan</a:t>
            </a:r>
            <a:r>
              <a:rPr lang="en-ID" sz="2400" dirty="0">
                <a:cs typeface="Arial" panose="020B0604020202020204" pitchFamily="34" charset="0"/>
              </a:rPr>
              <a:t>. </a:t>
            </a:r>
            <a:r>
              <a:rPr lang="en-ID" sz="2400" dirty="0" err="1">
                <a:cs typeface="Arial" panose="020B0604020202020204" pitchFamily="34" charset="0"/>
              </a:rPr>
              <a:t>Kemudian</a:t>
            </a:r>
            <a:r>
              <a:rPr lang="en-ID" sz="2400" dirty="0">
                <a:cs typeface="Arial" panose="020B0604020202020204" pitchFamily="34" charset="0"/>
              </a:rPr>
              <a:t>, </a:t>
            </a:r>
            <a:r>
              <a:rPr lang="en-ID" sz="2400" dirty="0" err="1">
                <a:cs typeface="Arial" panose="020B0604020202020204" pitchFamily="34" charset="0"/>
              </a:rPr>
              <a:t>tulis</a:t>
            </a:r>
            <a:r>
              <a:rPr lang="en-ID" sz="2400" dirty="0">
                <a:cs typeface="Arial" panose="020B0604020202020204" pitchFamily="34" charset="0"/>
              </a:rPr>
              <a:t> pada </a:t>
            </a:r>
            <a:r>
              <a:rPr lang="en-ID" sz="2400" dirty="0" err="1">
                <a:cs typeface="Arial" panose="020B0604020202020204" pitchFamily="34" charset="0"/>
              </a:rPr>
              <a:t>buku</a:t>
            </a:r>
            <a:r>
              <a:rPr lang="id-ID" sz="2400" dirty="0">
                <a:cs typeface="Arial" panose="020B0604020202020204" pitchFamily="34" charset="0"/>
              </a:rPr>
              <a:t> </a:t>
            </a:r>
            <a:r>
              <a:rPr lang="en-ID" sz="2400" dirty="0" err="1">
                <a:cs typeface="Arial" panose="020B0604020202020204" pitchFamily="34" charset="0"/>
              </a:rPr>
              <a:t>tugasmu</a:t>
            </a:r>
            <a:r>
              <a:rPr lang="id-ID" sz="2400" dirty="0">
                <a:cs typeface="Arial" panose="020B0604020202020204" pitchFamily="34" charset="0"/>
              </a:rPr>
              <a:t>.</a:t>
            </a:r>
            <a:endParaRPr lang="en-ID" sz="2400" dirty="0">
              <a:cs typeface="Arial" panose="020B0604020202020204" pitchFamily="34" charset="0"/>
            </a:endParaRPr>
          </a:p>
        </p:txBody>
      </p:sp>
      <p:sp>
        <p:nvSpPr>
          <p:cNvPr id="17" name="Rectangle 16">
            <a:extLst>
              <a:ext uri="{FF2B5EF4-FFF2-40B4-BE49-F238E27FC236}">
                <a16:creationId xmlns="" xmlns:a16="http://schemas.microsoft.com/office/drawing/2014/main" id="{5B7D0903-CF38-B38E-1343-CEB316AB5CDD}"/>
              </a:ext>
            </a:extLst>
          </p:cNvPr>
          <p:cNvSpPr/>
          <p:nvPr/>
        </p:nvSpPr>
        <p:spPr>
          <a:xfrm>
            <a:off x="9469640" y="4783300"/>
            <a:ext cx="1880450" cy="276999"/>
          </a:xfrm>
          <a:prstGeom prst="rect">
            <a:avLst/>
          </a:prstGeom>
          <a:solidFill>
            <a:schemeClr val="bg1">
              <a:alpha val="54000"/>
            </a:schemeClr>
          </a:solidFill>
        </p:spPr>
        <p:txBody>
          <a:bodyPr wrap="none">
            <a:spAutoFit/>
          </a:bodyPr>
          <a:lstStyle/>
          <a:p>
            <a:pPr algn="r"/>
            <a:r>
              <a:rPr lang="en-US" sz="1200" dirty="0" err="1">
                <a:cs typeface="Arial" pitchFamily="34" charset="0"/>
              </a:rPr>
              <a:t>Sumber</a:t>
            </a:r>
            <a:r>
              <a:rPr lang="en-US" sz="1200" dirty="0">
                <a:cs typeface="Arial" pitchFamily="34" charset="0"/>
              </a:rPr>
              <a:t>: </a:t>
            </a:r>
            <a:r>
              <a:rPr lang="id-ID" sz="1200" i="1" dirty="0" smtClean="0">
                <a:cs typeface="Arial" pitchFamily="34" charset="0"/>
              </a:rPr>
              <a:t>dokumen penerbit</a:t>
            </a:r>
            <a:endParaRPr lang="en-US" sz="1200" i="1" dirty="0">
              <a:cs typeface="Arial" pitchFamily="34"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670" y="2122336"/>
            <a:ext cx="3564678" cy="2596494"/>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70704" y="2322380"/>
            <a:ext cx="3470804" cy="2697066"/>
          </a:xfrm>
          <a:prstGeom prst="rect">
            <a:avLst/>
          </a:prstGeom>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58851" y="2736394"/>
            <a:ext cx="3160140" cy="1920195"/>
          </a:xfrm>
          <a:prstGeom prst="rect">
            <a:avLst/>
          </a:prstGeom>
        </p:spPr>
      </p:pic>
      <p:pic>
        <p:nvPicPr>
          <p:cNvPr id="12" name="Picture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966496" y="2515243"/>
            <a:ext cx="2886737" cy="2102685"/>
          </a:xfrm>
          <a:prstGeom prst="rect">
            <a:avLst/>
          </a:prstGeom>
        </p:spPr>
      </p:pic>
      <p:sp>
        <p:nvSpPr>
          <p:cNvPr id="11" name="Oval 10"/>
          <p:cNvSpPr/>
          <p:nvPr/>
        </p:nvSpPr>
        <p:spPr>
          <a:xfrm>
            <a:off x="817376" y="2322380"/>
            <a:ext cx="553793" cy="501970"/>
          </a:xfrm>
          <a:prstGeom prst="ellipse">
            <a:avLst/>
          </a:prstGeom>
          <a:ln>
            <a:solidFill>
              <a:srgbClr val="0070C0"/>
            </a:solidFill>
          </a:ln>
        </p:spPr>
        <p:style>
          <a:lnRef idx="3">
            <a:schemeClr val="lt1"/>
          </a:lnRef>
          <a:fillRef idx="1">
            <a:schemeClr val="accent5"/>
          </a:fillRef>
          <a:effectRef idx="1">
            <a:schemeClr val="accent5"/>
          </a:effectRef>
          <a:fontRef idx="minor">
            <a:schemeClr val="lt1"/>
          </a:fontRef>
        </p:style>
        <p:txBody>
          <a:bodyPr rtlCol="0" anchor="ctr"/>
          <a:lstStyle/>
          <a:p>
            <a:pPr algn="ctr"/>
            <a:r>
              <a:rPr lang="en-US" sz="2400" dirty="0" smtClean="0"/>
              <a:t>1</a:t>
            </a:r>
            <a:endParaRPr lang="en-US" sz="2400" dirty="0"/>
          </a:p>
        </p:txBody>
      </p:sp>
      <p:sp>
        <p:nvSpPr>
          <p:cNvPr id="13" name="Oval 12"/>
          <p:cNvSpPr/>
          <p:nvPr/>
        </p:nvSpPr>
        <p:spPr>
          <a:xfrm>
            <a:off x="4050851" y="2234424"/>
            <a:ext cx="553793" cy="501970"/>
          </a:xfrm>
          <a:prstGeom prst="ellipse">
            <a:avLst/>
          </a:prstGeom>
          <a:ln>
            <a:solidFill>
              <a:srgbClr val="0070C0"/>
            </a:solidFill>
          </a:ln>
        </p:spPr>
        <p:style>
          <a:lnRef idx="3">
            <a:schemeClr val="lt1"/>
          </a:lnRef>
          <a:fillRef idx="1">
            <a:schemeClr val="accent5"/>
          </a:fillRef>
          <a:effectRef idx="1">
            <a:schemeClr val="accent5"/>
          </a:effectRef>
          <a:fontRef idx="minor">
            <a:schemeClr val="lt1"/>
          </a:fontRef>
        </p:style>
        <p:txBody>
          <a:bodyPr rtlCol="0" anchor="ctr"/>
          <a:lstStyle/>
          <a:p>
            <a:pPr algn="ctr"/>
            <a:r>
              <a:rPr lang="en-US" sz="2400" dirty="0" smtClean="0"/>
              <a:t>2</a:t>
            </a:r>
            <a:endParaRPr lang="en-US" sz="2400" dirty="0"/>
          </a:p>
        </p:txBody>
      </p:sp>
      <p:sp>
        <p:nvSpPr>
          <p:cNvPr id="14" name="Oval 13"/>
          <p:cNvSpPr/>
          <p:nvPr/>
        </p:nvSpPr>
        <p:spPr>
          <a:xfrm>
            <a:off x="7237925" y="2403871"/>
            <a:ext cx="553793" cy="501970"/>
          </a:xfrm>
          <a:prstGeom prst="ellipse">
            <a:avLst/>
          </a:prstGeom>
          <a:ln>
            <a:solidFill>
              <a:srgbClr val="0070C0"/>
            </a:solidFill>
          </a:ln>
        </p:spPr>
        <p:style>
          <a:lnRef idx="3">
            <a:schemeClr val="lt1"/>
          </a:lnRef>
          <a:fillRef idx="1">
            <a:schemeClr val="accent5"/>
          </a:fillRef>
          <a:effectRef idx="1">
            <a:schemeClr val="accent5"/>
          </a:effectRef>
          <a:fontRef idx="minor">
            <a:schemeClr val="lt1"/>
          </a:fontRef>
        </p:style>
        <p:txBody>
          <a:bodyPr rtlCol="0" anchor="ctr"/>
          <a:lstStyle/>
          <a:p>
            <a:pPr algn="ctr"/>
            <a:r>
              <a:rPr lang="en-US" sz="2400" dirty="0" smtClean="0"/>
              <a:t>3</a:t>
            </a:r>
            <a:endParaRPr lang="en-US" sz="2400" dirty="0"/>
          </a:p>
        </p:txBody>
      </p:sp>
      <p:sp>
        <p:nvSpPr>
          <p:cNvPr id="15" name="Oval 14"/>
          <p:cNvSpPr/>
          <p:nvPr/>
        </p:nvSpPr>
        <p:spPr>
          <a:xfrm>
            <a:off x="10158764" y="2234377"/>
            <a:ext cx="553793" cy="501970"/>
          </a:xfrm>
          <a:prstGeom prst="ellipse">
            <a:avLst/>
          </a:prstGeom>
          <a:ln>
            <a:solidFill>
              <a:srgbClr val="0070C0"/>
            </a:solidFill>
          </a:ln>
        </p:spPr>
        <p:style>
          <a:lnRef idx="3">
            <a:schemeClr val="lt1"/>
          </a:lnRef>
          <a:fillRef idx="1">
            <a:schemeClr val="accent5"/>
          </a:fillRef>
          <a:effectRef idx="1">
            <a:schemeClr val="accent5"/>
          </a:effectRef>
          <a:fontRef idx="minor">
            <a:schemeClr val="lt1"/>
          </a:fontRef>
        </p:style>
        <p:txBody>
          <a:bodyPr rtlCol="0" anchor="ctr"/>
          <a:lstStyle/>
          <a:p>
            <a:pPr algn="ctr"/>
            <a:r>
              <a:rPr lang="en-US" sz="2400" dirty="0" smtClean="0"/>
              <a:t>4</a:t>
            </a:r>
            <a:endParaRPr lang="en-US" sz="2400" dirty="0"/>
          </a:p>
        </p:txBody>
      </p:sp>
    </p:spTree>
    <p:extLst>
      <p:ext uri="{BB962C8B-B14F-4D97-AF65-F5344CB8AC3E}">
        <p14:creationId xmlns:p14="http://schemas.microsoft.com/office/powerpoint/2010/main" val="5216977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0" name="Rectangle 19">
            <a:extLst>
              <a:ext uri="{FF2B5EF4-FFF2-40B4-BE49-F238E27FC236}">
                <a16:creationId xmlns="" xmlns:a16="http://schemas.microsoft.com/office/drawing/2014/main" id="{3384B60D-36C2-6F66-A1A8-72E7AA160ED0}"/>
              </a:ext>
            </a:extLst>
          </p:cNvPr>
          <p:cNvSpPr/>
          <p:nvPr/>
        </p:nvSpPr>
        <p:spPr>
          <a:xfrm>
            <a:off x="152400" y="809295"/>
            <a:ext cx="9223420" cy="523220"/>
          </a:xfrm>
          <a:prstGeom prst="rect">
            <a:avLst/>
          </a:prstGeom>
        </p:spPr>
        <p:txBody>
          <a:bodyPr wrap="square">
            <a:spAutoFit/>
          </a:bodyPr>
          <a:lstStyle/>
          <a:p>
            <a:r>
              <a:rPr lang="id-ID" sz="2800" b="1" dirty="0">
                <a:solidFill>
                  <a:srgbClr val="7030A0"/>
                </a:solidFill>
                <a:cs typeface="Arial" panose="020B0604020202020204" pitchFamily="34" charset="0"/>
              </a:rPr>
              <a:t>1. </a:t>
            </a:r>
            <a:r>
              <a:rPr lang="nb-NO" sz="2800" b="1" dirty="0">
                <a:solidFill>
                  <a:srgbClr val="7030A0"/>
                </a:solidFill>
                <a:cs typeface="Arial" panose="020B0604020202020204" pitchFamily="34" charset="0"/>
              </a:rPr>
              <a:t>Keterampilan </a:t>
            </a:r>
            <a:r>
              <a:rPr lang="nb-NO" sz="2800" b="1" dirty="0" smtClean="0">
                <a:solidFill>
                  <a:srgbClr val="7030A0"/>
                </a:solidFill>
                <a:cs typeface="Arial" panose="020B0604020202020204" pitchFamily="34" charset="0"/>
              </a:rPr>
              <a:t>Gerak </a:t>
            </a:r>
            <a:r>
              <a:rPr lang="nb-NO" sz="2800" b="1" dirty="0">
                <a:solidFill>
                  <a:srgbClr val="7030A0"/>
                </a:solidFill>
                <a:cs typeface="Arial" panose="020B0604020202020204" pitchFamily="34" charset="0"/>
              </a:rPr>
              <a:t>Spesifik </a:t>
            </a:r>
            <a:r>
              <a:rPr lang="nb-NO" sz="2800" b="1" dirty="0" smtClean="0">
                <a:solidFill>
                  <a:srgbClr val="7030A0"/>
                </a:solidFill>
                <a:cs typeface="Arial" panose="020B0604020202020204" pitchFamily="34" charset="0"/>
              </a:rPr>
              <a:t>G</a:t>
            </a:r>
            <a:r>
              <a:rPr lang="id-ID" sz="2800" b="1" dirty="0" smtClean="0">
                <a:solidFill>
                  <a:srgbClr val="7030A0"/>
                </a:solidFill>
                <a:cs typeface="Arial" panose="020B0604020202020204" pitchFamily="34" charset="0"/>
              </a:rPr>
              <a:t>er</a:t>
            </a:r>
            <a:r>
              <a:rPr lang="nb-NO" sz="2800" b="1" dirty="0" smtClean="0">
                <a:solidFill>
                  <a:srgbClr val="7030A0"/>
                </a:solidFill>
                <a:cs typeface="Arial" panose="020B0604020202020204" pitchFamily="34" charset="0"/>
              </a:rPr>
              <a:t>a</a:t>
            </a:r>
            <a:r>
              <a:rPr lang="id-ID" sz="2800" b="1" dirty="0" smtClean="0">
                <a:solidFill>
                  <a:srgbClr val="7030A0"/>
                </a:solidFill>
                <a:cs typeface="Arial" panose="020B0604020202020204" pitchFamily="34" charset="0"/>
              </a:rPr>
              <a:t>k</a:t>
            </a:r>
            <a:r>
              <a:rPr lang="nb-NO" sz="2800" b="1" dirty="0" smtClean="0">
                <a:solidFill>
                  <a:srgbClr val="7030A0"/>
                </a:solidFill>
                <a:cs typeface="Arial" panose="020B0604020202020204" pitchFamily="34" charset="0"/>
              </a:rPr>
              <a:t>a</a:t>
            </a:r>
            <a:r>
              <a:rPr lang="id-ID" sz="2800" b="1" dirty="0" smtClean="0">
                <a:solidFill>
                  <a:srgbClr val="7030A0"/>
                </a:solidFill>
                <a:cs typeface="Arial" panose="020B0604020202020204" pitchFamily="34" charset="0"/>
              </a:rPr>
              <a:t>n K</a:t>
            </a:r>
            <a:r>
              <a:rPr lang="nb-NO" sz="2800" b="1" dirty="0" smtClean="0">
                <a:solidFill>
                  <a:srgbClr val="7030A0"/>
                </a:solidFill>
                <a:cs typeface="Arial" panose="020B0604020202020204" pitchFamily="34" charset="0"/>
              </a:rPr>
              <a:t>a</a:t>
            </a:r>
            <a:r>
              <a:rPr lang="id-ID" sz="2800" b="1" dirty="0" smtClean="0">
                <a:solidFill>
                  <a:srgbClr val="7030A0"/>
                </a:solidFill>
                <a:cs typeface="Arial" panose="020B0604020202020204" pitchFamily="34" charset="0"/>
              </a:rPr>
              <a:t>ki</a:t>
            </a:r>
            <a:endParaRPr lang="id-ID" sz="2800" b="1" dirty="0">
              <a:solidFill>
                <a:srgbClr val="7030A0"/>
              </a:solidFill>
              <a:cs typeface="Arial" panose="020B0604020202020204" pitchFamily="34" charset="0"/>
            </a:endParaRPr>
          </a:p>
        </p:txBody>
      </p:sp>
      <p:sp>
        <p:nvSpPr>
          <p:cNvPr id="21" name="TextBox 20">
            <a:extLst>
              <a:ext uri="{FF2B5EF4-FFF2-40B4-BE49-F238E27FC236}">
                <a16:creationId xmlns="" xmlns:a16="http://schemas.microsoft.com/office/drawing/2014/main" id="{30908473-9D08-4830-0E1E-B47B0092EFBB}"/>
              </a:ext>
            </a:extLst>
          </p:cNvPr>
          <p:cNvSpPr txBox="1"/>
          <p:nvPr/>
        </p:nvSpPr>
        <p:spPr>
          <a:xfrm>
            <a:off x="152400" y="258454"/>
            <a:ext cx="4572000" cy="523220"/>
          </a:xfrm>
          <a:prstGeom prst="rect">
            <a:avLst/>
          </a:prstGeom>
          <a:noFill/>
        </p:spPr>
        <p:txBody>
          <a:bodyPr wrap="square">
            <a:spAutoFit/>
          </a:bodyPr>
          <a:lstStyle/>
          <a:p>
            <a:r>
              <a:rPr lang="en-ID" sz="2800" b="1" i="0" u="none" strike="noStrike" baseline="0" dirty="0" smtClean="0">
                <a:solidFill>
                  <a:srgbClr val="7030A0"/>
                </a:solidFill>
                <a:ea typeface="Tahoma" panose="020B0604030504040204" pitchFamily="34" charset="0"/>
                <a:cs typeface="Arial" panose="020B0604020202020204" pitchFamily="34" charset="0"/>
              </a:rPr>
              <a:t>A</a:t>
            </a:r>
            <a:r>
              <a:rPr lang="id-ID" sz="2800" b="1" i="0" u="none" strike="noStrike" baseline="0" dirty="0" smtClean="0">
                <a:solidFill>
                  <a:srgbClr val="7030A0"/>
                </a:solidFill>
                <a:ea typeface="Tahoma" panose="020B0604030504040204" pitchFamily="34" charset="0"/>
                <a:cs typeface="Arial" panose="020B0604020202020204" pitchFamily="34" charset="0"/>
              </a:rPr>
              <a:t>. </a:t>
            </a:r>
            <a:r>
              <a:rPr lang="id-ID" sz="2800" b="1" i="0" u="none" strike="noStrike" baseline="0" dirty="0" smtClean="0">
                <a:solidFill>
                  <a:srgbClr val="7030A0"/>
                </a:solidFill>
                <a:cs typeface="Arial" panose="020B0604020202020204" pitchFamily="34" charset="0"/>
              </a:rPr>
              <a:t>Ger</a:t>
            </a:r>
            <a:r>
              <a:rPr lang="en-ID" sz="2800" b="1" dirty="0" smtClean="0">
                <a:solidFill>
                  <a:srgbClr val="7030A0"/>
                </a:solidFill>
                <a:cs typeface="Arial" panose="020B0604020202020204" pitchFamily="34" charset="0"/>
              </a:rPr>
              <a:t>a</a:t>
            </a:r>
            <a:r>
              <a:rPr lang="id-ID" sz="2800" b="1" dirty="0" smtClean="0">
                <a:solidFill>
                  <a:srgbClr val="7030A0"/>
                </a:solidFill>
                <a:cs typeface="Arial" panose="020B0604020202020204" pitchFamily="34" charset="0"/>
              </a:rPr>
              <a:t>k</a:t>
            </a:r>
            <a:r>
              <a:rPr lang="en-ID" sz="2800" b="1" dirty="0" smtClean="0">
                <a:solidFill>
                  <a:srgbClr val="7030A0"/>
                </a:solidFill>
                <a:cs typeface="Arial" panose="020B0604020202020204" pitchFamily="34" charset="0"/>
              </a:rPr>
              <a:t>a</a:t>
            </a:r>
            <a:r>
              <a:rPr lang="id-ID" sz="2800" b="1" dirty="0" smtClean="0">
                <a:solidFill>
                  <a:srgbClr val="7030A0"/>
                </a:solidFill>
                <a:cs typeface="Arial" panose="020B0604020202020204" pitchFamily="34" charset="0"/>
              </a:rPr>
              <a:t>n K</a:t>
            </a:r>
            <a:r>
              <a:rPr lang="en-ID" sz="2800" b="1" dirty="0" smtClean="0">
                <a:solidFill>
                  <a:srgbClr val="7030A0"/>
                </a:solidFill>
                <a:cs typeface="Arial" panose="020B0604020202020204" pitchFamily="34" charset="0"/>
              </a:rPr>
              <a:t>a</a:t>
            </a:r>
            <a:r>
              <a:rPr lang="id-ID" sz="2800" b="1" dirty="0" smtClean="0">
                <a:solidFill>
                  <a:srgbClr val="7030A0"/>
                </a:solidFill>
                <a:cs typeface="Arial" panose="020B0604020202020204" pitchFamily="34" charset="0"/>
              </a:rPr>
              <a:t>ki</a:t>
            </a:r>
            <a:r>
              <a:rPr lang="en-ID" sz="2800" b="1" dirty="0" smtClean="0">
                <a:solidFill>
                  <a:srgbClr val="7030A0"/>
                </a:solidFill>
                <a:cs typeface="Arial" panose="020B0604020202020204" pitchFamily="34" charset="0"/>
              </a:rPr>
              <a:t> </a:t>
            </a:r>
            <a:endParaRPr lang="en-ID" sz="2800" dirty="0">
              <a:solidFill>
                <a:srgbClr val="7030A0"/>
              </a:solidFill>
              <a:cs typeface="Arial" panose="020B0604020202020204" pitchFamily="34" charset="0"/>
            </a:endParaRPr>
          </a:p>
        </p:txBody>
      </p:sp>
      <p:sp>
        <p:nvSpPr>
          <p:cNvPr id="18" name="TextBox 17">
            <a:extLst>
              <a:ext uri="{FF2B5EF4-FFF2-40B4-BE49-F238E27FC236}">
                <a16:creationId xmlns="" xmlns:a16="http://schemas.microsoft.com/office/drawing/2014/main" id="{8E2DF8D4-6FCC-8F00-A7A0-8520CD4133E9}"/>
              </a:ext>
            </a:extLst>
          </p:cNvPr>
          <p:cNvSpPr txBox="1"/>
          <p:nvPr/>
        </p:nvSpPr>
        <p:spPr>
          <a:xfrm>
            <a:off x="1164672" y="4846625"/>
            <a:ext cx="10786921" cy="1569660"/>
          </a:xfrm>
          <a:prstGeom prst="rect">
            <a:avLst/>
          </a:prstGeom>
          <a:noFill/>
        </p:spPr>
        <p:txBody>
          <a:bodyPr wrap="square">
            <a:spAutoFit/>
          </a:bodyPr>
          <a:lstStyle/>
          <a:p>
            <a:r>
              <a:rPr lang="id-ID" sz="2400" dirty="0">
                <a:cs typeface="Arial" panose="020B0604020202020204" pitchFamily="34" charset="0"/>
              </a:rPr>
              <a:t>Pada renang gaya bebas, fungsi kaki yang utama </a:t>
            </a:r>
            <a:r>
              <a:rPr lang="id-ID" sz="2400" dirty="0" smtClean="0">
                <a:cs typeface="Arial" panose="020B0604020202020204" pitchFamily="34" charset="0"/>
              </a:rPr>
              <a:t>sebagai stabilisator </a:t>
            </a:r>
            <a:r>
              <a:rPr lang="id-ID" sz="2400" dirty="0">
                <a:cs typeface="Arial" panose="020B0604020202020204" pitchFamily="34" charset="0"/>
              </a:rPr>
              <a:t>agar posisi kaki tetap tinggi dalam posisi </a:t>
            </a:r>
            <a:r>
              <a:rPr lang="id-ID" sz="2400" i="1" dirty="0">
                <a:cs typeface="Arial" panose="020B0604020202020204" pitchFamily="34" charset="0"/>
              </a:rPr>
              <a:t>stream </a:t>
            </a:r>
            <a:r>
              <a:rPr lang="id-ID" sz="2400" i="1" dirty="0" smtClean="0">
                <a:cs typeface="Arial" panose="020B0604020202020204" pitchFamily="34" charset="0"/>
              </a:rPr>
              <a:t>line </a:t>
            </a:r>
            <a:r>
              <a:rPr lang="id-ID" sz="2400" dirty="0" smtClean="0">
                <a:cs typeface="Arial" panose="020B0604020202020204" pitchFamily="34" charset="0"/>
              </a:rPr>
              <a:t>sehingga </a:t>
            </a:r>
            <a:r>
              <a:rPr lang="id-ID" sz="2400" dirty="0">
                <a:cs typeface="Arial" panose="020B0604020202020204" pitchFamily="34" charset="0"/>
              </a:rPr>
              <a:t>tahanan air menjadi minimum. Gerakan kaki </a:t>
            </a:r>
            <a:r>
              <a:rPr lang="id-ID" sz="2400" dirty="0" smtClean="0">
                <a:cs typeface="Arial" panose="020B0604020202020204" pitchFamily="34" charset="0"/>
              </a:rPr>
              <a:t>berporos pada </a:t>
            </a:r>
            <a:r>
              <a:rPr lang="id-ID" sz="2400" dirty="0">
                <a:cs typeface="Arial" panose="020B0604020202020204" pitchFamily="34" charset="0"/>
              </a:rPr>
              <a:t>pangkal paha, sedangkan telapak kaki bergerak </a:t>
            </a:r>
            <a:r>
              <a:rPr lang="id-ID" sz="2400" dirty="0" smtClean="0">
                <a:cs typeface="Arial" panose="020B0604020202020204" pitchFamily="34" charset="0"/>
              </a:rPr>
              <a:t>dengan rileks </a:t>
            </a:r>
            <a:r>
              <a:rPr lang="id-ID" sz="2400" dirty="0">
                <a:cs typeface="Arial" panose="020B0604020202020204" pitchFamily="34" charset="0"/>
              </a:rPr>
              <a:t>sehingga menghasilkan dorongan tubuh secara </a:t>
            </a:r>
            <a:r>
              <a:rPr lang="id-ID" sz="2400" dirty="0" smtClean="0">
                <a:cs typeface="Arial" panose="020B0604020202020204" pitchFamily="34" charset="0"/>
              </a:rPr>
              <a:t>maksimal.</a:t>
            </a:r>
            <a:endParaRPr lang="en-US" sz="2400" dirty="0">
              <a:cs typeface="Arial" pitchFamily="34"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5625" y="1480863"/>
            <a:ext cx="5032216" cy="3665441"/>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45161" y="1562430"/>
            <a:ext cx="3946839" cy="2971795"/>
          </a:xfrm>
          <a:prstGeom prst="rect">
            <a:avLst/>
          </a:prstGeom>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44462" y="1360136"/>
            <a:ext cx="4469630" cy="3255656"/>
          </a:xfrm>
          <a:prstGeom prst="rect">
            <a:avLst/>
          </a:prstGeom>
        </p:spPr>
      </p:pic>
    </p:spTree>
    <p:extLst>
      <p:ext uri="{BB962C8B-B14F-4D97-AF65-F5344CB8AC3E}">
        <p14:creationId xmlns:p14="http://schemas.microsoft.com/office/powerpoint/2010/main" val="26983144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0"/>
            <a:ext cx="12192000" cy="6858000"/>
          </a:xfrm>
          <a:prstGeom prst="rect">
            <a:avLst/>
          </a:prstGeom>
        </p:spPr>
      </p:pic>
      <p:sp>
        <p:nvSpPr>
          <p:cNvPr id="3" name="Rectangle 2">
            <a:extLst>
              <a:ext uri="{FF2B5EF4-FFF2-40B4-BE49-F238E27FC236}">
                <a16:creationId xmlns="" xmlns:a16="http://schemas.microsoft.com/office/drawing/2014/main" id="{58C22683-9FC9-E58D-7754-E6B3F9504B77}"/>
              </a:ext>
            </a:extLst>
          </p:cNvPr>
          <p:cNvSpPr/>
          <p:nvPr/>
        </p:nvSpPr>
        <p:spPr>
          <a:xfrm>
            <a:off x="332703" y="667539"/>
            <a:ext cx="8566598" cy="523220"/>
          </a:xfrm>
          <a:prstGeom prst="rect">
            <a:avLst/>
          </a:prstGeom>
        </p:spPr>
        <p:txBody>
          <a:bodyPr wrap="square">
            <a:spAutoFit/>
          </a:bodyPr>
          <a:lstStyle/>
          <a:p>
            <a:r>
              <a:rPr lang="id-ID" sz="2800" b="1" dirty="0">
                <a:solidFill>
                  <a:srgbClr val="7030A0"/>
                </a:solidFill>
                <a:cs typeface="Arial" panose="020B0604020202020204" pitchFamily="34" charset="0"/>
              </a:rPr>
              <a:t>2. Menganalisis</a:t>
            </a:r>
            <a:r>
              <a:rPr lang="nb-NO" sz="2800" b="1" dirty="0">
                <a:solidFill>
                  <a:srgbClr val="7030A0"/>
                </a:solidFill>
                <a:cs typeface="Arial" panose="020B0604020202020204" pitchFamily="34" charset="0"/>
              </a:rPr>
              <a:t> </a:t>
            </a:r>
            <a:r>
              <a:rPr lang="id-ID" sz="2800" b="1" dirty="0" smtClean="0">
                <a:solidFill>
                  <a:srgbClr val="7030A0"/>
                </a:solidFill>
                <a:cs typeface="Arial" panose="020B0604020202020204" pitchFamily="34" charset="0"/>
              </a:rPr>
              <a:t>V</a:t>
            </a:r>
            <a:r>
              <a:rPr lang="nb-NO" sz="2800" b="1" dirty="0" smtClean="0">
                <a:solidFill>
                  <a:srgbClr val="7030A0"/>
                </a:solidFill>
                <a:cs typeface="Arial" panose="020B0604020202020204" pitchFamily="34" charset="0"/>
              </a:rPr>
              <a:t>a</a:t>
            </a:r>
            <a:r>
              <a:rPr lang="id-ID" sz="2800" b="1" dirty="0">
                <a:solidFill>
                  <a:srgbClr val="7030A0"/>
                </a:solidFill>
                <a:cs typeface="Arial" panose="020B0604020202020204" pitchFamily="34" charset="0"/>
              </a:rPr>
              <a:t>ri</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si </a:t>
            </a:r>
            <a:r>
              <a:rPr lang="nb-NO" sz="2800" b="1" dirty="0">
                <a:solidFill>
                  <a:srgbClr val="7030A0"/>
                </a:solidFill>
                <a:cs typeface="Arial" panose="020B0604020202020204" pitchFamily="34" charset="0"/>
              </a:rPr>
              <a:t>Gerak Spesifik G</a:t>
            </a:r>
            <a:r>
              <a:rPr lang="id-ID" sz="2800" b="1" dirty="0">
                <a:solidFill>
                  <a:srgbClr val="7030A0"/>
                </a:solidFill>
                <a:cs typeface="Arial" panose="020B0604020202020204" pitchFamily="34" charset="0"/>
              </a:rPr>
              <a:t>er</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k</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n K</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ki</a:t>
            </a:r>
          </a:p>
        </p:txBody>
      </p:sp>
      <p:sp>
        <p:nvSpPr>
          <p:cNvPr id="5" name="TextBox 4">
            <a:extLst>
              <a:ext uri="{FF2B5EF4-FFF2-40B4-BE49-F238E27FC236}">
                <a16:creationId xmlns="" xmlns:a16="http://schemas.microsoft.com/office/drawing/2014/main" id="{AAFC1F48-EDE1-E909-56FD-1EF50EB01D1D}"/>
              </a:ext>
            </a:extLst>
          </p:cNvPr>
          <p:cNvSpPr txBox="1"/>
          <p:nvPr/>
        </p:nvSpPr>
        <p:spPr>
          <a:xfrm>
            <a:off x="4995928" y="2184509"/>
            <a:ext cx="6792535" cy="3046988"/>
          </a:xfrm>
          <a:prstGeom prst="rect">
            <a:avLst/>
          </a:prstGeom>
          <a:noFill/>
        </p:spPr>
        <p:txBody>
          <a:bodyPr wrap="square">
            <a:spAutoFit/>
          </a:bodyPr>
          <a:lstStyle/>
          <a:p>
            <a:r>
              <a:rPr lang="id-ID" sz="2400" dirty="0"/>
              <a:t>Cara </a:t>
            </a:r>
            <a:r>
              <a:rPr lang="id-ID" sz="2400" dirty="0" smtClean="0"/>
              <a:t>melakukan gerakan </a:t>
            </a:r>
            <a:r>
              <a:rPr lang="id-ID" sz="2400" dirty="0"/>
              <a:t>pertama keterampilan gerak spesifik gerakan </a:t>
            </a:r>
            <a:r>
              <a:rPr lang="id-ID" sz="2400" dirty="0" smtClean="0"/>
              <a:t>kaki:</a:t>
            </a:r>
            <a:endParaRPr lang="id-ID" sz="2400" dirty="0"/>
          </a:p>
          <a:p>
            <a:pPr marL="285750" indent="-285750">
              <a:buFont typeface="Arial" panose="020B0604020202020204" pitchFamily="34" charset="0"/>
              <a:buChar char="•"/>
            </a:pPr>
            <a:r>
              <a:rPr lang="id-ID" sz="2400" dirty="0"/>
              <a:t>Posisi kaki kiri berada paling dalam </a:t>
            </a:r>
            <a:r>
              <a:rPr lang="id-ID" sz="2400" dirty="0" smtClean="0"/>
              <a:t>atau rendah pada bagian </a:t>
            </a:r>
            <a:r>
              <a:rPr lang="id-ID" sz="2400" dirty="0"/>
              <a:t>akhir dari tendangan ke </a:t>
            </a:r>
            <a:r>
              <a:rPr lang="id-ID" sz="2400" dirty="0" smtClean="0"/>
              <a:t>bawah.</a:t>
            </a:r>
            <a:endParaRPr lang="id-ID" sz="2400" dirty="0"/>
          </a:p>
          <a:p>
            <a:pPr marL="285750" indent="-285750">
              <a:buFont typeface="Arial" panose="020B0604020202020204" pitchFamily="34" charset="0"/>
              <a:buChar char="•"/>
            </a:pPr>
            <a:r>
              <a:rPr lang="id-ID" sz="2400" dirty="0" smtClean="0"/>
              <a:t>Paha </a:t>
            </a:r>
            <a:r>
              <a:rPr lang="id-ID" sz="2400" dirty="0"/>
              <a:t>dan betis diposisikan menjadi satu </a:t>
            </a:r>
            <a:r>
              <a:rPr lang="id-ID" sz="2400" dirty="0" smtClean="0"/>
              <a:t>garis lurus.</a:t>
            </a:r>
            <a:endParaRPr lang="id-ID" sz="2400" dirty="0"/>
          </a:p>
          <a:p>
            <a:pPr marL="285750" indent="-285750">
              <a:buFont typeface="Arial" panose="020B0604020202020204" pitchFamily="34" charset="0"/>
              <a:buChar char="•"/>
            </a:pPr>
            <a:r>
              <a:rPr lang="id-ID" sz="2400" dirty="0" smtClean="0"/>
              <a:t>Sikap </a:t>
            </a:r>
            <a:r>
              <a:rPr lang="id-ID" sz="2400" dirty="0"/>
              <a:t>kaki lurus dan digerakkan sampai </a:t>
            </a:r>
            <a:r>
              <a:rPr lang="id-ID" sz="2400" dirty="0" smtClean="0"/>
              <a:t>ujung jari.</a:t>
            </a:r>
            <a:endParaRPr lang="id-ID" sz="2400" dirty="0"/>
          </a:p>
          <a:p>
            <a:pPr marL="285750" indent="-285750">
              <a:buFont typeface="Arial" panose="020B0604020202020204" pitchFamily="34" charset="0"/>
              <a:buChar char="•"/>
            </a:pPr>
            <a:r>
              <a:rPr lang="id-ID" sz="2400" dirty="0" smtClean="0"/>
              <a:t>Tendangkan </a:t>
            </a:r>
            <a:r>
              <a:rPr lang="id-ID" sz="2400" dirty="0"/>
              <a:t>kaki ke bawah, lutut </a:t>
            </a:r>
            <a:r>
              <a:rPr lang="id-ID" sz="2400" dirty="0" smtClean="0"/>
              <a:t>mulai diturunkan dengan gerakan </a:t>
            </a:r>
            <a:r>
              <a:rPr lang="id-ID" sz="2400" dirty="0"/>
              <a:t>yang dimulai dari pangkal </a:t>
            </a:r>
            <a:r>
              <a:rPr lang="id-ID" sz="2400" dirty="0" smtClean="0"/>
              <a:t>paha.</a:t>
            </a:r>
            <a:endParaRPr lang="en-ID" sz="2400"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844" y="2114395"/>
            <a:ext cx="5537613" cy="3187215"/>
          </a:xfrm>
          <a:prstGeom prst="rect">
            <a:avLst/>
          </a:prstGeom>
        </p:spPr>
      </p:pic>
    </p:spTree>
    <p:extLst>
      <p:ext uri="{BB962C8B-B14F-4D97-AF65-F5344CB8AC3E}">
        <p14:creationId xmlns:p14="http://schemas.microsoft.com/office/powerpoint/2010/main" val="29894789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0"/>
            <a:ext cx="12192000" cy="6858000"/>
          </a:xfrm>
          <a:prstGeom prst="rect">
            <a:avLst/>
          </a:prstGeom>
        </p:spPr>
      </p:pic>
      <p:sp>
        <p:nvSpPr>
          <p:cNvPr id="3" name="Rectangle 2">
            <a:extLst>
              <a:ext uri="{FF2B5EF4-FFF2-40B4-BE49-F238E27FC236}">
                <a16:creationId xmlns="" xmlns:a16="http://schemas.microsoft.com/office/drawing/2014/main" id="{58C22683-9FC9-E58D-7754-E6B3F9504B77}"/>
              </a:ext>
            </a:extLst>
          </p:cNvPr>
          <p:cNvSpPr/>
          <p:nvPr/>
        </p:nvSpPr>
        <p:spPr>
          <a:xfrm>
            <a:off x="332703" y="667539"/>
            <a:ext cx="8566598" cy="523220"/>
          </a:xfrm>
          <a:prstGeom prst="rect">
            <a:avLst/>
          </a:prstGeom>
        </p:spPr>
        <p:txBody>
          <a:bodyPr wrap="square">
            <a:spAutoFit/>
          </a:bodyPr>
          <a:lstStyle/>
          <a:p>
            <a:r>
              <a:rPr lang="id-ID" sz="2800" b="1" dirty="0">
                <a:solidFill>
                  <a:srgbClr val="7030A0"/>
                </a:solidFill>
                <a:cs typeface="Arial" panose="020B0604020202020204" pitchFamily="34" charset="0"/>
              </a:rPr>
              <a:t>2. Menganalisis</a:t>
            </a:r>
            <a:r>
              <a:rPr lang="nb-NO" sz="2800" b="1" dirty="0">
                <a:solidFill>
                  <a:srgbClr val="7030A0"/>
                </a:solidFill>
                <a:cs typeface="Arial" panose="020B0604020202020204" pitchFamily="34" charset="0"/>
              </a:rPr>
              <a:t> </a:t>
            </a:r>
            <a:r>
              <a:rPr lang="id-ID" sz="2800" b="1" dirty="0" smtClean="0">
                <a:solidFill>
                  <a:srgbClr val="7030A0"/>
                </a:solidFill>
                <a:cs typeface="Arial" panose="020B0604020202020204" pitchFamily="34" charset="0"/>
              </a:rPr>
              <a:t>V</a:t>
            </a:r>
            <a:r>
              <a:rPr lang="nb-NO" sz="2800" b="1" dirty="0" smtClean="0">
                <a:solidFill>
                  <a:srgbClr val="7030A0"/>
                </a:solidFill>
                <a:cs typeface="Arial" panose="020B0604020202020204" pitchFamily="34" charset="0"/>
              </a:rPr>
              <a:t>a</a:t>
            </a:r>
            <a:r>
              <a:rPr lang="id-ID" sz="2800" b="1" dirty="0">
                <a:solidFill>
                  <a:srgbClr val="7030A0"/>
                </a:solidFill>
                <a:cs typeface="Arial" panose="020B0604020202020204" pitchFamily="34" charset="0"/>
              </a:rPr>
              <a:t>ri</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si </a:t>
            </a:r>
            <a:r>
              <a:rPr lang="nb-NO" sz="2800" b="1" dirty="0">
                <a:solidFill>
                  <a:srgbClr val="7030A0"/>
                </a:solidFill>
                <a:cs typeface="Arial" panose="020B0604020202020204" pitchFamily="34" charset="0"/>
              </a:rPr>
              <a:t>Gerak Spesifik G</a:t>
            </a:r>
            <a:r>
              <a:rPr lang="id-ID" sz="2800" b="1" dirty="0">
                <a:solidFill>
                  <a:srgbClr val="7030A0"/>
                </a:solidFill>
                <a:cs typeface="Arial" panose="020B0604020202020204" pitchFamily="34" charset="0"/>
              </a:rPr>
              <a:t>er</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k</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n K</a:t>
            </a:r>
            <a:r>
              <a:rPr lang="nb-NO" sz="2800" b="1" dirty="0">
                <a:solidFill>
                  <a:srgbClr val="7030A0"/>
                </a:solidFill>
                <a:cs typeface="Arial" panose="020B0604020202020204" pitchFamily="34" charset="0"/>
              </a:rPr>
              <a:t>a</a:t>
            </a:r>
            <a:r>
              <a:rPr lang="id-ID" sz="2800" b="1" dirty="0">
                <a:solidFill>
                  <a:srgbClr val="7030A0"/>
                </a:solidFill>
                <a:cs typeface="Arial" panose="020B0604020202020204" pitchFamily="34" charset="0"/>
              </a:rPr>
              <a:t>ki</a:t>
            </a:r>
          </a:p>
        </p:txBody>
      </p:sp>
      <p:sp>
        <p:nvSpPr>
          <p:cNvPr id="5" name="TextBox 4">
            <a:extLst>
              <a:ext uri="{FF2B5EF4-FFF2-40B4-BE49-F238E27FC236}">
                <a16:creationId xmlns="" xmlns:a16="http://schemas.microsoft.com/office/drawing/2014/main" id="{AAFC1F48-EDE1-E909-56FD-1EF50EB01D1D}"/>
              </a:ext>
            </a:extLst>
          </p:cNvPr>
          <p:cNvSpPr txBox="1"/>
          <p:nvPr/>
        </p:nvSpPr>
        <p:spPr>
          <a:xfrm>
            <a:off x="5007732" y="2145872"/>
            <a:ext cx="6792535" cy="3046988"/>
          </a:xfrm>
          <a:prstGeom prst="rect">
            <a:avLst/>
          </a:prstGeom>
          <a:noFill/>
        </p:spPr>
        <p:txBody>
          <a:bodyPr wrap="square">
            <a:spAutoFit/>
          </a:bodyPr>
          <a:lstStyle/>
          <a:p>
            <a:r>
              <a:rPr lang="id-ID" sz="2400" dirty="0"/>
              <a:t>Cara </a:t>
            </a:r>
            <a:r>
              <a:rPr lang="id-ID" sz="2400" dirty="0" smtClean="0"/>
              <a:t>melakukan gerakan kedua </a:t>
            </a:r>
            <a:r>
              <a:rPr lang="id-ID" sz="2400" dirty="0"/>
              <a:t>keterampilan gerak spesifik gerakan </a:t>
            </a:r>
            <a:r>
              <a:rPr lang="id-ID" sz="2400" dirty="0" smtClean="0"/>
              <a:t>kaki:</a:t>
            </a:r>
            <a:endParaRPr lang="id-ID" sz="2400" dirty="0"/>
          </a:p>
          <a:p>
            <a:pPr marL="285750" indent="-285750">
              <a:buFont typeface="Arial" panose="020B0604020202020204" pitchFamily="34" charset="0"/>
              <a:buChar char="•"/>
            </a:pPr>
            <a:r>
              <a:rPr lang="id-ID" sz="2400" dirty="0"/>
              <a:t>Kaki kiri mulai dinaikkan secara lurus ke </a:t>
            </a:r>
            <a:r>
              <a:rPr lang="id-ID" sz="2400" dirty="0" smtClean="0"/>
              <a:t>atas. Gerakan ini dimulai </a:t>
            </a:r>
            <a:r>
              <a:rPr lang="id-ID" sz="2400" dirty="0"/>
              <a:t>dari pangkal paha yang </a:t>
            </a:r>
            <a:r>
              <a:rPr lang="id-ID" sz="2400" dirty="0" smtClean="0"/>
              <a:t>diikuti dengan gerakan yang rileks.</a:t>
            </a:r>
            <a:endParaRPr lang="id-ID" sz="2400" dirty="0"/>
          </a:p>
          <a:p>
            <a:pPr marL="285750" indent="-285750">
              <a:buFont typeface="Arial" panose="020B0604020202020204" pitchFamily="34" charset="0"/>
              <a:buChar char="•"/>
            </a:pPr>
            <a:r>
              <a:rPr lang="id-ID" sz="2400" dirty="0" smtClean="0"/>
              <a:t>Kaki </a:t>
            </a:r>
            <a:r>
              <a:rPr lang="id-ID" sz="2400" dirty="0"/>
              <a:t>kanan menendang ke arah bawah </a:t>
            </a:r>
            <a:r>
              <a:rPr lang="id-ID" sz="2400" dirty="0" smtClean="0"/>
              <a:t>dengan keras</a:t>
            </a:r>
            <a:r>
              <a:rPr lang="id-ID" sz="2400" dirty="0"/>
              <a:t>, </a:t>
            </a:r>
            <a:r>
              <a:rPr lang="id-ID" sz="2400" dirty="0" smtClean="0"/>
              <a:t>diikuti dengan </a:t>
            </a:r>
            <a:r>
              <a:rPr lang="id-ID" sz="2400" dirty="0"/>
              <a:t>memperluas gerakan </a:t>
            </a:r>
            <a:r>
              <a:rPr lang="id-ID" sz="2400" dirty="0" smtClean="0"/>
              <a:t>lekukan pada </a:t>
            </a:r>
            <a:r>
              <a:rPr lang="id-ID" sz="2400" dirty="0"/>
              <a:t>pangkal </a:t>
            </a:r>
            <a:r>
              <a:rPr lang="id-ID" sz="2400" dirty="0" smtClean="0"/>
              <a:t>paha.</a:t>
            </a:r>
            <a:endParaRPr lang="en-ID" sz="24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292439"/>
            <a:ext cx="5394056" cy="3453054"/>
          </a:xfrm>
          <a:prstGeom prst="rect">
            <a:avLst/>
          </a:prstGeom>
        </p:spPr>
      </p:pic>
    </p:spTree>
    <p:extLst>
      <p:ext uri="{BB962C8B-B14F-4D97-AF65-F5344CB8AC3E}">
        <p14:creationId xmlns:p14="http://schemas.microsoft.com/office/powerpoint/2010/main" val="12807004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1119</TotalTime>
  <Words>1478</Words>
  <Application>Microsoft Office PowerPoint</Application>
  <PresentationFormat>Custom</PresentationFormat>
  <Paragraphs>105</Paragraphs>
  <Slides>21</Slides>
  <Notes>0</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Muhammad Baihaqi</dc:creator>
  <cp:lastModifiedBy>Rifki Kurniawan</cp:lastModifiedBy>
  <cp:revision>61</cp:revision>
  <dcterms:created xsi:type="dcterms:W3CDTF">2022-05-10T01:11:12Z</dcterms:created>
  <dcterms:modified xsi:type="dcterms:W3CDTF">2023-01-25T09:12:42Z</dcterms:modified>
</cp:coreProperties>
</file>