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03_B62AE2BD.xml" ContentType="application/vnd.ms-powerpoint.comments+xml"/>
  <Override PartName="/ppt/comments/modernComment_132_89BD4DC5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60" r:id="rId2"/>
    <p:sldId id="259" r:id="rId3"/>
    <p:sldId id="261" r:id="rId4"/>
    <p:sldId id="265" r:id="rId5"/>
    <p:sldId id="264" r:id="rId6"/>
    <p:sldId id="285" r:id="rId7"/>
    <p:sldId id="280" r:id="rId8"/>
    <p:sldId id="287" r:id="rId9"/>
    <p:sldId id="263" r:id="rId10"/>
    <p:sldId id="266" r:id="rId11"/>
    <p:sldId id="267" r:id="rId12"/>
    <p:sldId id="286" r:id="rId13"/>
    <p:sldId id="305" r:id="rId14"/>
    <p:sldId id="306" r:id="rId15"/>
    <p:sldId id="268" r:id="rId16"/>
    <p:sldId id="288" r:id="rId17"/>
    <p:sldId id="281" r:id="rId18"/>
    <p:sldId id="269" r:id="rId19"/>
    <p:sldId id="270" r:id="rId20"/>
    <p:sldId id="289" r:id="rId21"/>
    <p:sldId id="290" r:id="rId22"/>
    <p:sldId id="291" r:id="rId23"/>
    <p:sldId id="27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F219206-A1CD-A356-E767-FC6E356A4008}" name="Riadhotul Firda Iskandar" initials="RI" userId="4bdcfaf2c9794e5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1A86D0"/>
    <a:srgbClr val="0077D0"/>
    <a:srgbClr val="2EA085"/>
    <a:srgbClr val="2C987E"/>
    <a:srgbClr val="09C7C2"/>
    <a:srgbClr val="1777B9"/>
    <a:srgbClr val="D78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7" autoAdjust="0"/>
    <p:restoredTop sz="92396" autoAdjust="0"/>
  </p:normalViewPr>
  <p:slideViewPr>
    <p:cSldViewPr>
      <p:cViewPr varScale="1">
        <p:scale>
          <a:sx n="111" d="100"/>
          <a:sy n="111" d="100"/>
        </p:scale>
        <p:origin x="954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omments/modernComment_103_B62AE2B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D06D8EA-84E0-E74E-A841-F5137B0151E7}" authorId="{6F219206-A1CD-A356-E767-FC6E356A4008}" created="2023-05-30T08:11:05.40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056263869" sldId="259"/>
      <ac:picMk id="4" creationId="{34E9DEF8-9080-970E-822F-C6B8F96516A8}"/>
    </ac:deMkLst>
    <p188:txBody>
      <a:bodyPr/>
      <a:lstStyle/>
      <a:p>
        <a:r>
          <a:rPr lang="id-ID"/>
          <a:t>Gambar hal 123</a:t>
        </a:r>
      </a:p>
    </p188:txBody>
  </p188:cm>
</p188:cmLst>
</file>

<file path=ppt/comments/modernComment_132_89BD4DC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1142C2D-0E39-6B48-9614-7BDCC9B1C6AC}" authorId="{6F219206-A1CD-A356-E767-FC6E356A4008}" created="2023-05-30T08:47:13.34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310884805" sldId="306"/>
      <ac:spMk id="17" creationId="{44405B73-3B62-3536-6C3A-DA065947C576}"/>
    </ac:deMkLst>
    <p188:txBody>
      <a:bodyPr/>
      <a:lstStyle/>
      <a:p>
        <a:r>
          <a:rPr lang="id-ID"/>
          <a:t>Penambahan gambar kurva hal 143</a:t>
        </a:r>
      </a:p>
    </p188:txBody>
  </p188:cm>
</p188:cmLst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12" Type="http://schemas.openxmlformats.org/officeDocument/2006/relationships/image" Target="../media/image32.svg"/><Relationship Id="rId2" Type="http://schemas.openxmlformats.org/officeDocument/2006/relationships/image" Target="../media/image22.svg"/><Relationship Id="rId1" Type="http://schemas.openxmlformats.org/officeDocument/2006/relationships/image" Target="../media/image20.png"/><Relationship Id="rId6" Type="http://schemas.openxmlformats.org/officeDocument/2006/relationships/image" Target="../media/image26.svg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4.pn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12" Type="http://schemas.openxmlformats.org/officeDocument/2006/relationships/image" Target="../media/image32.svg"/><Relationship Id="rId2" Type="http://schemas.openxmlformats.org/officeDocument/2006/relationships/image" Target="../media/image22.svg"/><Relationship Id="rId1" Type="http://schemas.openxmlformats.org/officeDocument/2006/relationships/image" Target="../media/image20.png"/><Relationship Id="rId6" Type="http://schemas.openxmlformats.org/officeDocument/2006/relationships/image" Target="../media/image26.svg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D0BE5A-95C0-4BE1-AF01-6DEF072976E6}" type="doc">
      <dgm:prSet loTypeId="urn:microsoft.com/office/officeart/2005/8/layout/hierarchy4" loCatId="hierarchy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ID"/>
        </a:p>
      </dgm:t>
    </dgm:pt>
    <dgm:pt modelId="{CEBBD84A-DA71-4F35-82B1-B1F4AD1F5D82}">
      <dgm:prSet custT="1"/>
      <dgm:spPr>
        <a:solidFill>
          <a:schemeClr val="accent3">
            <a:alpha val="80000"/>
          </a:schemeClr>
        </a:solidFill>
        <a:ln>
          <a:noFill/>
        </a:ln>
      </dgm:spPr>
      <dgm:t>
        <a:bodyPr/>
        <a:lstStyle/>
        <a:p>
          <a:r>
            <a:rPr lang="en-ID" sz="1600" b="1" dirty="0" err="1"/>
            <a:t>Konsep</a:t>
          </a:r>
          <a:r>
            <a:rPr lang="en-ID" sz="1600" b="1" dirty="0"/>
            <a:t> </a:t>
          </a:r>
          <a:r>
            <a:rPr lang="en-ID" sz="1600" b="1" dirty="0" err="1"/>
            <a:t>Permintaan</a:t>
          </a:r>
          <a:endParaRPr lang="en-ID" sz="1600" b="1" dirty="0"/>
        </a:p>
      </dgm:t>
    </dgm:pt>
    <dgm:pt modelId="{E8014FAE-24F8-4803-BE6C-A9310FE38044}" type="parTrans" cxnId="{F5658707-643C-4287-BFDF-B459354E8E4A}">
      <dgm:prSet/>
      <dgm:spPr/>
      <dgm:t>
        <a:bodyPr/>
        <a:lstStyle/>
        <a:p>
          <a:endParaRPr lang="en-ID" sz="1600"/>
        </a:p>
      </dgm:t>
    </dgm:pt>
    <dgm:pt modelId="{EC170381-0B7E-4106-8D5E-1FFE74B407C9}" type="sibTrans" cxnId="{F5658707-643C-4287-BFDF-B459354E8E4A}">
      <dgm:prSet/>
      <dgm:spPr/>
      <dgm:t>
        <a:bodyPr/>
        <a:lstStyle/>
        <a:p>
          <a:endParaRPr lang="en-ID" sz="1600"/>
        </a:p>
      </dgm:t>
    </dgm:pt>
    <dgm:pt modelId="{C281959E-1107-4A05-ABC5-50D35D6B94C5}" type="pres">
      <dgm:prSet presAssocID="{B9D0BE5A-95C0-4BE1-AF01-6DEF072976E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56087CE-3D49-4234-AB43-71D47329DC42}" type="pres">
      <dgm:prSet presAssocID="{CEBBD84A-DA71-4F35-82B1-B1F4AD1F5D82}" presName="vertOne" presStyleCnt="0"/>
      <dgm:spPr/>
    </dgm:pt>
    <dgm:pt modelId="{D46C9D5D-C18C-4A5B-8911-F006EF7B82A9}" type="pres">
      <dgm:prSet presAssocID="{CEBBD84A-DA71-4F35-82B1-B1F4AD1F5D82}" presName="txOne" presStyleLbl="node0" presStyleIdx="0" presStyleCnt="1" custLinFactNeighborX="5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A1BFDC-E577-4821-A443-9DBC26CAD1FF}" type="pres">
      <dgm:prSet presAssocID="{CEBBD84A-DA71-4F35-82B1-B1F4AD1F5D82}" presName="horzOne" presStyleCnt="0"/>
      <dgm:spPr/>
    </dgm:pt>
  </dgm:ptLst>
  <dgm:cxnLst>
    <dgm:cxn modelId="{F5658707-643C-4287-BFDF-B459354E8E4A}" srcId="{B9D0BE5A-95C0-4BE1-AF01-6DEF072976E6}" destId="{CEBBD84A-DA71-4F35-82B1-B1F4AD1F5D82}" srcOrd="0" destOrd="0" parTransId="{E8014FAE-24F8-4803-BE6C-A9310FE38044}" sibTransId="{EC170381-0B7E-4106-8D5E-1FFE74B407C9}"/>
    <dgm:cxn modelId="{E63EA677-7183-4F9F-AC21-7FB90D81FB5B}" type="presOf" srcId="{B9D0BE5A-95C0-4BE1-AF01-6DEF072976E6}" destId="{C281959E-1107-4A05-ABC5-50D35D6B94C5}" srcOrd="0" destOrd="0" presId="urn:microsoft.com/office/officeart/2005/8/layout/hierarchy4"/>
    <dgm:cxn modelId="{8B01CF81-915C-4625-BA92-2C20239B93BF}" type="presOf" srcId="{CEBBD84A-DA71-4F35-82B1-B1F4AD1F5D82}" destId="{D46C9D5D-C18C-4A5B-8911-F006EF7B82A9}" srcOrd="0" destOrd="0" presId="urn:microsoft.com/office/officeart/2005/8/layout/hierarchy4"/>
    <dgm:cxn modelId="{5CB337B3-F9A9-466A-B4A6-56A7BAFE340E}" type="presParOf" srcId="{C281959E-1107-4A05-ABC5-50D35D6B94C5}" destId="{056087CE-3D49-4234-AB43-71D47329DC42}" srcOrd="0" destOrd="0" presId="urn:microsoft.com/office/officeart/2005/8/layout/hierarchy4"/>
    <dgm:cxn modelId="{F02FEF9F-1610-4D31-9943-25E4BAD83EFD}" type="presParOf" srcId="{056087CE-3D49-4234-AB43-71D47329DC42}" destId="{D46C9D5D-C18C-4A5B-8911-F006EF7B82A9}" srcOrd="0" destOrd="0" presId="urn:microsoft.com/office/officeart/2005/8/layout/hierarchy4"/>
    <dgm:cxn modelId="{445B11E2-C027-46FF-A0FF-8262F6066282}" type="presParOf" srcId="{056087CE-3D49-4234-AB43-71D47329DC42}" destId="{C1A1BFDC-E577-4821-A443-9DBC26CAD1F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201714-EA62-4133-91AC-B121A7BF7778}" type="doc">
      <dgm:prSet loTypeId="urn:microsoft.com/office/officeart/2005/8/layout/hierarchy4" loCatId="hierarchy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ID"/>
        </a:p>
      </dgm:t>
    </dgm:pt>
    <dgm:pt modelId="{D2DD86BB-7384-480B-919A-1AD583596DA3}">
      <dgm:prSet custT="1"/>
      <dgm:spPr/>
      <dgm:t>
        <a:bodyPr/>
        <a:lstStyle/>
        <a:p>
          <a:r>
            <a:rPr lang="en-ID" sz="1600" dirty="0" err="1"/>
            <a:t>Kuantitas</a:t>
          </a:r>
          <a:r>
            <a:rPr lang="en-ID" sz="1600" dirty="0"/>
            <a:t> yang </a:t>
          </a:r>
          <a:r>
            <a:rPr lang="en-ID" sz="1600" dirty="0" err="1"/>
            <a:t>diminta</a:t>
          </a:r>
          <a:r>
            <a:rPr lang="en-ID" sz="1600" dirty="0"/>
            <a:t> </a:t>
          </a:r>
          <a:r>
            <a:rPr lang="en-ID" sz="1600" dirty="0" err="1"/>
            <a:t>merupakan</a:t>
          </a:r>
          <a:r>
            <a:rPr lang="en-ID" sz="1600" dirty="0"/>
            <a:t> </a:t>
          </a:r>
          <a:r>
            <a:rPr lang="en-ID" sz="1600" dirty="0" err="1"/>
            <a:t>kuantitas</a:t>
          </a:r>
          <a:r>
            <a:rPr lang="en-ID" sz="1600" dirty="0"/>
            <a:t>  yang </a:t>
          </a:r>
          <a:r>
            <a:rPr lang="en-ID" sz="1600" dirty="0" err="1"/>
            <a:t>diinginkan</a:t>
          </a:r>
          <a:r>
            <a:rPr lang="en-ID" sz="1600" dirty="0"/>
            <a:t>.</a:t>
          </a:r>
        </a:p>
      </dgm:t>
    </dgm:pt>
    <dgm:pt modelId="{3F673EF4-5546-4CB3-89AD-A4EE688E39E9}" type="parTrans" cxnId="{C310FFF9-5F4F-46AF-A7ED-00FFF1C2CBB7}">
      <dgm:prSet/>
      <dgm:spPr/>
      <dgm:t>
        <a:bodyPr/>
        <a:lstStyle/>
        <a:p>
          <a:endParaRPr lang="en-ID"/>
        </a:p>
      </dgm:t>
    </dgm:pt>
    <dgm:pt modelId="{B3A9C74E-06D5-43C7-B8C4-4BE39809609F}" type="sibTrans" cxnId="{C310FFF9-5F4F-46AF-A7ED-00FFF1C2CBB7}">
      <dgm:prSet/>
      <dgm:spPr/>
      <dgm:t>
        <a:bodyPr/>
        <a:lstStyle/>
        <a:p>
          <a:endParaRPr lang="en-ID"/>
        </a:p>
      </dgm:t>
    </dgm:pt>
    <dgm:pt modelId="{93960F84-5AB8-4EEB-A7BB-2A5010797E69}">
      <dgm:prSet custT="1"/>
      <dgm:spPr/>
      <dgm:t>
        <a:bodyPr/>
        <a:lstStyle/>
        <a:p>
          <a:r>
            <a:rPr lang="en-ID" sz="1600" dirty="0" err="1"/>
            <a:t>Keinginan</a:t>
          </a:r>
          <a:r>
            <a:rPr lang="en-ID" sz="1600" dirty="0"/>
            <a:t> </a:t>
          </a:r>
          <a:r>
            <a:rPr lang="en-ID" sz="1600" dirty="0" err="1"/>
            <a:t>konsumen</a:t>
          </a:r>
          <a:r>
            <a:rPr lang="en-ID" sz="1600" dirty="0"/>
            <a:t> </a:t>
          </a:r>
          <a:r>
            <a:rPr lang="en-ID" sz="1600" dirty="0" err="1"/>
            <a:t>tersebut</a:t>
          </a:r>
          <a:r>
            <a:rPr lang="en-ID" sz="1600" dirty="0"/>
            <a:t> </a:t>
          </a:r>
          <a:r>
            <a:rPr lang="en-ID" sz="1600" dirty="0" err="1"/>
            <a:t>disertai</a:t>
          </a:r>
          <a:r>
            <a:rPr lang="en-ID" sz="1600" dirty="0"/>
            <a:t> oleh </a:t>
          </a:r>
          <a:r>
            <a:rPr lang="en-ID" sz="1600" dirty="0" err="1"/>
            <a:t>kemampuan</a:t>
          </a:r>
          <a:r>
            <a:rPr lang="en-ID" sz="1600" dirty="0"/>
            <a:t> </a:t>
          </a:r>
          <a:r>
            <a:rPr lang="en-ID" sz="1600" dirty="0" err="1"/>
            <a:t>serta</a:t>
          </a:r>
          <a:r>
            <a:rPr lang="en-ID" sz="1600" dirty="0"/>
            <a:t> </a:t>
          </a:r>
          <a:r>
            <a:rPr lang="en-ID" sz="1600" dirty="0" err="1"/>
            <a:t>kesediaan</a:t>
          </a:r>
          <a:r>
            <a:rPr lang="en-ID" sz="1600" dirty="0"/>
            <a:t> </a:t>
          </a:r>
          <a:r>
            <a:rPr lang="en-ID" sz="1600" dirty="0" err="1"/>
            <a:t>untuk</a:t>
          </a:r>
          <a:r>
            <a:rPr lang="en-ID" sz="1600" dirty="0"/>
            <a:t> </a:t>
          </a:r>
          <a:r>
            <a:rPr lang="en-ID" sz="1600" dirty="0" err="1"/>
            <a:t>membeli</a:t>
          </a:r>
          <a:r>
            <a:rPr lang="en-ID" sz="1600" dirty="0"/>
            <a:t>.</a:t>
          </a:r>
        </a:p>
      </dgm:t>
    </dgm:pt>
    <dgm:pt modelId="{C636458A-0F8D-4980-BD25-6EEB401979FE}" type="parTrans" cxnId="{FAA8E862-B250-466E-B50B-84DDE62AE299}">
      <dgm:prSet/>
      <dgm:spPr/>
      <dgm:t>
        <a:bodyPr/>
        <a:lstStyle/>
        <a:p>
          <a:endParaRPr lang="en-ID"/>
        </a:p>
      </dgm:t>
    </dgm:pt>
    <dgm:pt modelId="{77C0F115-2902-41AF-B968-8A60E443DFD4}" type="sibTrans" cxnId="{FAA8E862-B250-466E-B50B-84DDE62AE299}">
      <dgm:prSet/>
      <dgm:spPr/>
      <dgm:t>
        <a:bodyPr/>
        <a:lstStyle/>
        <a:p>
          <a:endParaRPr lang="en-ID"/>
        </a:p>
      </dgm:t>
    </dgm:pt>
    <dgm:pt modelId="{EDA5FB7A-AC6A-4ABE-9A55-BC7E78939D79}" type="pres">
      <dgm:prSet presAssocID="{B4201714-EA62-4133-91AC-B121A7BF777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F7CBDAD-28D8-407F-BD96-754165227CFB}" type="pres">
      <dgm:prSet presAssocID="{D2DD86BB-7384-480B-919A-1AD583596DA3}" presName="vertOne" presStyleCnt="0"/>
      <dgm:spPr/>
    </dgm:pt>
    <dgm:pt modelId="{9DC43533-7213-4A0C-A55B-B68017295FD9}" type="pres">
      <dgm:prSet presAssocID="{D2DD86BB-7384-480B-919A-1AD583596DA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D98CB6-3CC1-40EE-8546-6F8BFD4C2946}" type="pres">
      <dgm:prSet presAssocID="{D2DD86BB-7384-480B-919A-1AD583596DA3}" presName="parTransOne" presStyleCnt="0"/>
      <dgm:spPr/>
    </dgm:pt>
    <dgm:pt modelId="{88F33909-0620-43D7-A2A2-8A4A13913E98}" type="pres">
      <dgm:prSet presAssocID="{D2DD86BB-7384-480B-919A-1AD583596DA3}" presName="horzOne" presStyleCnt="0"/>
      <dgm:spPr/>
    </dgm:pt>
    <dgm:pt modelId="{9958C770-C813-4FB5-86F0-0923150356BF}" type="pres">
      <dgm:prSet presAssocID="{93960F84-5AB8-4EEB-A7BB-2A5010797E69}" presName="vertTwo" presStyleCnt="0"/>
      <dgm:spPr/>
    </dgm:pt>
    <dgm:pt modelId="{E7263396-89A2-4554-B14E-B88FF62CEBAA}" type="pres">
      <dgm:prSet presAssocID="{93960F84-5AB8-4EEB-A7BB-2A5010797E69}" presName="txTwo" presStyleLbl="node2" presStyleIdx="0" presStyleCnt="1" custLinFactNeighborX="270" custLinFactNeighborY="232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6AF213-172D-42CA-86DB-F2F38DEB089F}" type="pres">
      <dgm:prSet presAssocID="{93960F84-5AB8-4EEB-A7BB-2A5010797E69}" presName="horzTwo" presStyleCnt="0"/>
      <dgm:spPr/>
    </dgm:pt>
  </dgm:ptLst>
  <dgm:cxnLst>
    <dgm:cxn modelId="{FAA8E862-B250-466E-B50B-84DDE62AE299}" srcId="{D2DD86BB-7384-480B-919A-1AD583596DA3}" destId="{93960F84-5AB8-4EEB-A7BB-2A5010797E69}" srcOrd="0" destOrd="0" parTransId="{C636458A-0F8D-4980-BD25-6EEB401979FE}" sibTransId="{77C0F115-2902-41AF-B968-8A60E443DFD4}"/>
    <dgm:cxn modelId="{BACF2B2B-5A8E-4B9A-B5A7-3B77D1EC25DF}" type="presOf" srcId="{D2DD86BB-7384-480B-919A-1AD583596DA3}" destId="{9DC43533-7213-4A0C-A55B-B68017295FD9}" srcOrd="0" destOrd="0" presId="urn:microsoft.com/office/officeart/2005/8/layout/hierarchy4"/>
    <dgm:cxn modelId="{4DCF388F-28B6-41A3-A041-43EA0F5E8790}" type="presOf" srcId="{93960F84-5AB8-4EEB-A7BB-2A5010797E69}" destId="{E7263396-89A2-4554-B14E-B88FF62CEBAA}" srcOrd="0" destOrd="0" presId="urn:microsoft.com/office/officeart/2005/8/layout/hierarchy4"/>
    <dgm:cxn modelId="{C310FFF9-5F4F-46AF-A7ED-00FFF1C2CBB7}" srcId="{B4201714-EA62-4133-91AC-B121A7BF7778}" destId="{D2DD86BB-7384-480B-919A-1AD583596DA3}" srcOrd="0" destOrd="0" parTransId="{3F673EF4-5546-4CB3-89AD-A4EE688E39E9}" sibTransId="{B3A9C74E-06D5-43C7-B8C4-4BE39809609F}"/>
    <dgm:cxn modelId="{8E767086-BA98-476B-B98C-32DC9CDFC589}" type="presOf" srcId="{B4201714-EA62-4133-91AC-B121A7BF7778}" destId="{EDA5FB7A-AC6A-4ABE-9A55-BC7E78939D79}" srcOrd="0" destOrd="0" presId="urn:microsoft.com/office/officeart/2005/8/layout/hierarchy4"/>
    <dgm:cxn modelId="{01F8A4E6-8CD4-4ABC-98FA-3C8730A97E78}" type="presParOf" srcId="{EDA5FB7A-AC6A-4ABE-9A55-BC7E78939D79}" destId="{8F7CBDAD-28D8-407F-BD96-754165227CFB}" srcOrd="0" destOrd="0" presId="urn:microsoft.com/office/officeart/2005/8/layout/hierarchy4"/>
    <dgm:cxn modelId="{F34AC6D7-BF3B-449B-A35F-C3BAB638B7E4}" type="presParOf" srcId="{8F7CBDAD-28D8-407F-BD96-754165227CFB}" destId="{9DC43533-7213-4A0C-A55B-B68017295FD9}" srcOrd="0" destOrd="0" presId="urn:microsoft.com/office/officeart/2005/8/layout/hierarchy4"/>
    <dgm:cxn modelId="{E21D519F-895B-4DB9-A058-DED9561B803E}" type="presParOf" srcId="{8F7CBDAD-28D8-407F-BD96-754165227CFB}" destId="{2ED98CB6-3CC1-40EE-8546-6F8BFD4C2946}" srcOrd="1" destOrd="0" presId="urn:microsoft.com/office/officeart/2005/8/layout/hierarchy4"/>
    <dgm:cxn modelId="{8F938440-3634-4C4D-ABA9-473298827F16}" type="presParOf" srcId="{8F7CBDAD-28D8-407F-BD96-754165227CFB}" destId="{88F33909-0620-43D7-A2A2-8A4A13913E98}" srcOrd="2" destOrd="0" presId="urn:microsoft.com/office/officeart/2005/8/layout/hierarchy4"/>
    <dgm:cxn modelId="{8DAFD5E8-0955-47C2-9D85-87E1CAC7D4A0}" type="presParOf" srcId="{88F33909-0620-43D7-A2A2-8A4A13913E98}" destId="{9958C770-C813-4FB5-86F0-0923150356BF}" srcOrd="0" destOrd="0" presId="urn:microsoft.com/office/officeart/2005/8/layout/hierarchy4"/>
    <dgm:cxn modelId="{A2BB4C86-84F1-47DB-BE4A-F8589A693822}" type="presParOf" srcId="{9958C770-C813-4FB5-86F0-0923150356BF}" destId="{E7263396-89A2-4554-B14E-B88FF62CEBAA}" srcOrd="0" destOrd="0" presId="urn:microsoft.com/office/officeart/2005/8/layout/hierarchy4"/>
    <dgm:cxn modelId="{B4EE00EA-11A1-42AF-93C3-00AEACDCB447}" type="presParOf" srcId="{9958C770-C813-4FB5-86F0-0923150356BF}" destId="{886AF213-172D-42CA-86DB-F2F38DEB089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7C5C73-D7B1-4562-8D43-719F7CF3CE42}" type="doc">
      <dgm:prSet loTypeId="urn:microsoft.com/office/officeart/2005/8/layout/hierarchy4" loCatId="hierarchy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ID"/>
        </a:p>
      </dgm:t>
    </dgm:pt>
    <dgm:pt modelId="{1144370B-0DD4-47EC-BFA8-0E36073F4F0B}">
      <dgm:prSet custT="1"/>
      <dgm:spPr/>
      <dgm:t>
        <a:bodyPr/>
        <a:lstStyle/>
        <a:p>
          <a:r>
            <a:rPr lang="en-ID" sz="1600" dirty="0" err="1"/>
            <a:t>Kuantitas</a:t>
          </a:r>
          <a:r>
            <a:rPr lang="en-ID" sz="1600" dirty="0"/>
            <a:t> yang </a:t>
          </a:r>
          <a:r>
            <a:rPr lang="en-ID" sz="1600" dirty="0" err="1"/>
            <a:t>diminta</a:t>
          </a:r>
          <a:r>
            <a:rPr lang="en-ID" sz="1600" dirty="0"/>
            <a:t> </a:t>
          </a:r>
          <a:r>
            <a:rPr lang="en-ID" sz="1600" dirty="0" err="1"/>
            <a:t>dinyatakan</a:t>
          </a:r>
          <a:r>
            <a:rPr lang="en-ID" sz="1600" dirty="0"/>
            <a:t> </a:t>
          </a:r>
          <a:r>
            <a:rPr lang="en-ID" sz="1600" dirty="0" err="1"/>
            <a:t>dalam</a:t>
          </a:r>
          <a:r>
            <a:rPr lang="en-ID" sz="1600" dirty="0"/>
            <a:t> </a:t>
          </a:r>
          <a:r>
            <a:rPr lang="en-ID" sz="1600" dirty="0" err="1"/>
            <a:t>satuan</a:t>
          </a:r>
          <a:r>
            <a:rPr lang="en-ID" sz="1600" dirty="0"/>
            <a:t> </a:t>
          </a:r>
          <a:r>
            <a:rPr lang="en-ID" sz="1600" dirty="0" err="1"/>
            <a:t>waktu</a:t>
          </a:r>
          <a:r>
            <a:rPr lang="en-ID" sz="1600" dirty="0"/>
            <a:t>.</a:t>
          </a:r>
        </a:p>
      </dgm:t>
    </dgm:pt>
    <dgm:pt modelId="{5333FAAB-1461-49F1-A965-B0224AB2EEDF}" type="parTrans" cxnId="{637CD65B-9C6A-48A5-AF25-0942EC5D2C45}">
      <dgm:prSet/>
      <dgm:spPr/>
      <dgm:t>
        <a:bodyPr/>
        <a:lstStyle/>
        <a:p>
          <a:endParaRPr lang="en-ID"/>
        </a:p>
      </dgm:t>
    </dgm:pt>
    <dgm:pt modelId="{99FCECEF-37DC-4A97-AFAD-DD2B7160DE30}" type="sibTrans" cxnId="{637CD65B-9C6A-48A5-AF25-0942EC5D2C45}">
      <dgm:prSet/>
      <dgm:spPr/>
      <dgm:t>
        <a:bodyPr/>
        <a:lstStyle/>
        <a:p>
          <a:endParaRPr lang="en-ID"/>
        </a:p>
      </dgm:t>
    </dgm:pt>
    <dgm:pt modelId="{A4BB4485-3A8A-4CE6-B5C8-3E9F6067CAB5}" type="pres">
      <dgm:prSet presAssocID="{B87C5C73-D7B1-4562-8D43-719F7CF3CE4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06C0649-CE6D-4F7B-B3A3-B73EFD678E0A}" type="pres">
      <dgm:prSet presAssocID="{1144370B-0DD4-47EC-BFA8-0E36073F4F0B}" presName="vertOne" presStyleCnt="0"/>
      <dgm:spPr/>
    </dgm:pt>
    <dgm:pt modelId="{323804A0-9FC9-402B-A7F3-5D728ED9FD08}" type="pres">
      <dgm:prSet presAssocID="{1144370B-0DD4-47EC-BFA8-0E36073F4F0B}" presName="txOne" presStyleLbl="node0" presStyleIdx="0" presStyleCnt="1" custLinFactNeighborX="-3465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0E5645-1A21-40AA-8198-805690EC4EB5}" type="pres">
      <dgm:prSet presAssocID="{1144370B-0DD4-47EC-BFA8-0E36073F4F0B}" presName="horzOne" presStyleCnt="0"/>
      <dgm:spPr/>
    </dgm:pt>
  </dgm:ptLst>
  <dgm:cxnLst>
    <dgm:cxn modelId="{BA921BDB-D49D-4A7F-8903-0DF1AB8AE96C}" type="presOf" srcId="{B87C5C73-D7B1-4562-8D43-719F7CF3CE42}" destId="{A4BB4485-3A8A-4CE6-B5C8-3E9F6067CAB5}" srcOrd="0" destOrd="0" presId="urn:microsoft.com/office/officeart/2005/8/layout/hierarchy4"/>
    <dgm:cxn modelId="{AC51261D-CD9A-4064-9BC6-955DE722AC37}" type="presOf" srcId="{1144370B-0DD4-47EC-BFA8-0E36073F4F0B}" destId="{323804A0-9FC9-402B-A7F3-5D728ED9FD08}" srcOrd="0" destOrd="0" presId="urn:microsoft.com/office/officeart/2005/8/layout/hierarchy4"/>
    <dgm:cxn modelId="{637CD65B-9C6A-48A5-AF25-0942EC5D2C45}" srcId="{B87C5C73-D7B1-4562-8D43-719F7CF3CE42}" destId="{1144370B-0DD4-47EC-BFA8-0E36073F4F0B}" srcOrd="0" destOrd="0" parTransId="{5333FAAB-1461-49F1-A965-B0224AB2EEDF}" sibTransId="{99FCECEF-37DC-4A97-AFAD-DD2B7160DE30}"/>
    <dgm:cxn modelId="{A30312A7-768C-4FAD-A9D4-16754F7CA490}" type="presParOf" srcId="{A4BB4485-3A8A-4CE6-B5C8-3E9F6067CAB5}" destId="{206C0649-CE6D-4F7B-B3A3-B73EFD678E0A}" srcOrd="0" destOrd="0" presId="urn:microsoft.com/office/officeart/2005/8/layout/hierarchy4"/>
    <dgm:cxn modelId="{A13FBFE4-D72B-478F-BDDF-8E883744DB3E}" type="presParOf" srcId="{206C0649-CE6D-4F7B-B3A3-B73EFD678E0A}" destId="{323804A0-9FC9-402B-A7F3-5D728ED9FD08}" srcOrd="0" destOrd="0" presId="urn:microsoft.com/office/officeart/2005/8/layout/hierarchy4"/>
    <dgm:cxn modelId="{FF0756D1-0A90-4339-B399-28125315F6D3}" type="presParOf" srcId="{206C0649-CE6D-4F7B-B3A3-B73EFD678E0A}" destId="{A30E5645-1A21-40AA-8198-805690EC4E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E7B180-B863-41CE-9C3F-2C526B3FCBF5}" type="doc">
      <dgm:prSet loTypeId="urn:microsoft.com/office/officeart/2005/8/layout/hList1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ID"/>
        </a:p>
      </dgm:t>
    </dgm:pt>
    <dgm:pt modelId="{74028245-D8EC-460C-B9B7-84EB620E57A0}" type="pres">
      <dgm:prSet presAssocID="{87E7B180-B863-41CE-9C3F-2C526B3FCB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9D40E86-C192-4354-A285-BB45271FCC43}" type="presOf" srcId="{87E7B180-B863-41CE-9C3F-2C526B3FCBF5}" destId="{74028245-D8EC-460C-B9B7-84EB620E57A0}" srcOrd="0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CE6368-C207-424E-BCCE-C10EE147727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ID"/>
        </a:p>
      </dgm:t>
    </dgm:pt>
    <dgm:pt modelId="{3C875195-503D-46A2-89DE-C145B228D28B}">
      <dgm:prSet phldrT="[Text]"/>
      <dgm:spPr/>
      <dgm:t>
        <a:bodyPr/>
        <a:lstStyle/>
        <a:p>
          <a:pPr algn="ctr"/>
          <a:r>
            <a:rPr lang="en-US" dirty="0" err="1"/>
            <a:t>Faktor-Faktor</a:t>
          </a:r>
          <a:r>
            <a:rPr lang="en-US" dirty="0"/>
            <a:t> yang </a:t>
          </a:r>
          <a:r>
            <a:rPr lang="en-US" dirty="0" err="1"/>
            <a:t>Memengaruhi</a:t>
          </a:r>
          <a:r>
            <a:rPr lang="en-US" dirty="0"/>
            <a:t> </a:t>
          </a:r>
          <a:r>
            <a:rPr lang="en-US" dirty="0" err="1"/>
            <a:t>Permintaan</a:t>
          </a:r>
          <a:endParaRPr lang="en-ID" dirty="0"/>
        </a:p>
      </dgm:t>
    </dgm:pt>
    <dgm:pt modelId="{80F8B944-4383-4750-90B5-2AC7D503D3BF}" type="parTrans" cxnId="{2E0F42AD-AD74-4EE0-9859-E462F75733B5}">
      <dgm:prSet/>
      <dgm:spPr/>
      <dgm:t>
        <a:bodyPr/>
        <a:lstStyle/>
        <a:p>
          <a:endParaRPr lang="en-ID"/>
        </a:p>
      </dgm:t>
    </dgm:pt>
    <dgm:pt modelId="{EF0BFD4D-E836-42F4-8674-7B6ED8E028C8}" type="sibTrans" cxnId="{2E0F42AD-AD74-4EE0-9859-E462F75733B5}">
      <dgm:prSet/>
      <dgm:spPr/>
      <dgm:t>
        <a:bodyPr/>
        <a:lstStyle/>
        <a:p>
          <a:endParaRPr lang="en-ID"/>
        </a:p>
      </dgm:t>
    </dgm:pt>
    <dgm:pt modelId="{F0EB5C3E-0D7F-4A6A-AF9B-195B4C8D00A0}">
      <dgm:prSet phldrT="[Text]"/>
      <dgm:spPr/>
      <dgm:t>
        <a:bodyPr/>
        <a:lstStyle/>
        <a:p>
          <a:pPr algn="ctr"/>
          <a:r>
            <a:rPr lang="en-ID" dirty="0"/>
            <a:t>Harga </a:t>
          </a:r>
          <a:r>
            <a:rPr lang="en-ID" dirty="0" err="1"/>
            <a:t>barang</a:t>
          </a:r>
          <a:r>
            <a:rPr lang="en-ID" dirty="0"/>
            <a:t> </a:t>
          </a:r>
          <a:r>
            <a:rPr lang="en-ID" dirty="0" err="1"/>
            <a:t>substitusi</a:t>
          </a:r>
          <a:r>
            <a:rPr lang="en-ID" dirty="0"/>
            <a:t> dan </a:t>
          </a:r>
          <a:r>
            <a:rPr lang="en-ID" dirty="0" err="1"/>
            <a:t>barang</a:t>
          </a:r>
          <a:r>
            <a:rPr lang="en-ID" dirty="0"/>
            <a:t> </a:t>
          </a:r>
          <a:r>
            <a:rPr lang="en-ID" dirty="0" err="1"/>
            <a:t>komplementer</a:t>
          </a:r>
          <a:endParaRPr lang="en-ID" dirty="0"/>
        </a:p>
      </dgm:t>
    </dgm:pt>
    <dgm:pt modelId="{CBA4DE8C-43C1-455E-BBFB-847E7EC370CC}" type="parTrans" cxnId="{91105327-4CC9-4DF5-BE5B-6A022297BD14}">
      <dgm:prSet/>
      <dgm:spPr/>
      <dgm:t>
        <a:bodyPr/>
        <a:lstStyle/>
        <a:p>
          <a:pPr algn="ctr"/>
          <a:endParaRPr lang="en-ID"/>
        </a:p>
      </dgm:t>
    </dgm:pt>
    <dgm:pt modelId="{9B6B681D-AB3C-4619-815E-3F4C8D7096DF}" type="sibTrans" cxnId="{91105327-4CC9-4DF5-BE5B-6A022297BD14}">
      <dgm:prSet/>
      <dgm:spPr/>
      <dgm:t>
        <a:bodyPr/>
        <a:lstStyle/>
        <a:p>
          <a:endParaRPr lang="en-ID"/>
        </a:p>
      </dgm:t>
    </dgm:pt>
    <dgm:pt modelId="{2E45AD2A-B295-4AC8-9959-2313DFB62635}">
      <dgm:prSet phldrT="[Text]"/>
      <dgm:spPr/>
      <dgm:t>
        <a:bodyPr/>
        <a:lstStyle/>
        <a:p>
          <a:pPr algn="ctr"/>
          <a:r>
            <a:rPr lang="en-US" dirty="0" err="1"/>
            <a:t>Jumlah</a:t>
          </a:r>
          <a:r>
            <a:rPr lang="en-US" dirty="0"/>
            <a:t> </a:t>
          </a:r>
          <a:r>
            <a:rPr lang="en-US" dirty="0" err="1"/>
            <a:t>Pendapatan</a:t>
          </a:r>
          <a:endParaRPr lang="en-ID" dirty="0"/>
        </a:p>
      </dgm:t>
    </dgm:pt>
    <dgm:pt modelId="{60589A31-114A-4183-80AE-E9412719F67F}" type="parTrans" cxnId="{6D211701-9287-439A-A93F-0424AD761289}">
      <dgm:prSet/>
      <dgm:spPr/>
      <dgm:t>
        <a:bodyPr/>
        <a:lstStyle/>
        <a:p>
          <a:pPr algn="ctr"/>
          <a:endParaRPr lang="en-ID"/>
        </a:p>
      </dgm:t>
    </dgm:pt>
    <dgm:pt modelId="{EB488A51-B4B2-471F-8689-FAF2BF6520F6}" type="sibTrans" cxnId="{6D211701-9287-439A-A93F-0424AD761289}">
      <dgm:prSet/>
      <dgm:spPr/>
      <dgm:t>
        <a:bodyPr/>
        <a:lstStyle/>
        <a:p>
          <a:endParaRPr lang="en-ID"/>
        </a:p>
      </dgm:t>
    </dgm:pt>
    <dgm:pt modelId="{EDFE8AE0-77E5-432B-844B-B6B35E01F24F}">
      <dgm:prSet/>
      <dgm:spPr/>
      <dgm:t>
        <a:bodyPr/>
        <a:lstStyle/>
        <a:p>
          <a:pPr algn="ctr"/>
          <a:r>
            <a:rPr lang="en-ID" dirty="0" err="1"/>
            <a:t>Jumlah</a:t>
          </a:r>
          <a:r>
            <a:rPr lang="en-ID" dirty="0"/>
            <a:t> dan </a:t>
          </a:r>
          <a:r>
            <a:rPr lang="en-ID" dirty="0" err="1"/>
            <a:t>karakteristik</a:t>
          </a:r>
          <a:r>
            <a:rPr lang="en-ID" dirty="0"/>
            <a:t> </a:t>
          </a:r>
          <a:r>
            <a:rPr lang="en-ID" dirty="0" err="1"/>
            <a:t>penduduk</a:t>
          </a:r>
          <a:endParaRPr lang="en-ID" dirty="0"/>
        </a:p>
      </dgm:t>
    </dgm:pt>
    <dgm:pt modelId="{22DF88CF-80F1-453A-99ED-A523E8A4013B}" type="parTrans" cxnId="{783CD800-8DF8-476C-9075-3AAA7298DE3D}">
      <dgm:prSet/>
      <dgm:spPr/>
      <dgm:t>
        <a:bodyPr/>
        <a:lstStyle/>
        <a:p>
          <a:pPr algn="ctr"/>
          <a:endParaRPr lang="en-ID"/>
        </a:p>
      </dgm:t>
    </dgm:pt>
    <dgm:pt modelId="{4FD7921C-5AE6-4D85-8629-7BB012CC3C4A}" type="sibTrans" cxnId="{783CD800-8DF8-476C-9075-3AAA7298DE3D}">
      <dgm:prSet/>
      <dgm:spPr/>
      <dgm:t>
        <a:bodyPr/>
        <a:lstStyle/>
        <a:p>
          <a:endParaRPr lang="en-ID"/>
        </a:p>
      </dgm:t>
    </dgm:pt>
    <dgm:pt modelId="{A5C80219-74B8-4702-8E71-8C273BD460EA}">
      <dgm:prSet/>
      <dgm:spPr/>
      <dgm:t>
        <a:bodyPr/>
        <a:lstStyle/>
        <a:p>
          <a:pPr algn="ctr"/>
          <a:r>
            <a:rPr lang="en-ID" dirty="0" err="1"/>
            <a:t>Perubahan</a:t>
          </a:r>
          <a:r>
            <a:rPr lang="en-ID" dirty="0"/>
            <a:t> </a:t>
          </a:r>
          <a:r>
            <a:rPr lang="en-ID" dirty="0" err="1"/>
            <a:t>tradisi</a:t>
          </a:r>
          <a:r>
            <a:rPr lang="en-ID" dirty="0"/>
            <a:t>, mode, dan </a:t>
          </a:r>
          <a:r>
            <a:rPr lang="en-ID" dirty="0" err="1"/>
            <a:t>selera</a:t>
          </a:r>
          <a:r>
            <a:rPr lang="en-ID" dirty="0"/>
            <a:t> </a:t>
          </a:r>
          <a:r>
            <a:rPr lang="en-ID" dirty="0" err="1"/>
            <a:t>masyarakat</a:t>
          </a:r>
          <a:endParaRPr lang="en-ID" dirty="0"/>
        </a:p>
      </dgm:t>
    </dgm:pt>
    <dgm:pt modelId="{24EB85E2-EDEC-4C84-B760-62AFD4B10AAD}" type="parTrans" cxnId="{B9CEB203-A81E-4DF9-A16D-D0DC03812693}">
      <dgm:prSet/>
      <dgm:spPr/>
      <dgm:t>
        <a:bodyPr/>
        <a:lstStyle/>
        <a:p>
          <a:pPr algn="ctr"/>
          <a:endParaRPr lang="en-ID"/>
        </a:p>
      </dgm:t>
    </dgm:pt>
    <dgm:pt modelId="{122492C4-2E34-4312-A1F1-9C87E101791F}" type="sibTrans" cxnId="{B9CEB203-A81E-4DF9-A16D-D0DC03812693}">
      <dgm:prSet/>
      <dgm:spPr/>
      <dgm:t>
        <a:bodyPr/>
        <a:lstStyle/>
        <a:p>
          <a:endParaRPr lang="en-ID"/>
        </a:p>
      </dgm:t>
    </dgm:pt>
    <dgm:pt modelId="{04090811-BF1A-49CF-9370-1298AACFC766}">
      <dgm:prSet/>
      <dgm:spPr/>
      <dgm:t>
        <a:bodyPr/>
        <a:lstStyle/>
        <a:p>
          <a:pPr algn="ctr"/>
          <a:r>
            <a:rPr lang="en-ID" dirty="0" err="1"/>
            <a:t>Perkiraan</a:t>
          </a:r>
          <a:r>
            <a:rPr lang="en-ID" dirty="0"/>
            <a:t> dan </a:t>
          </a:r>
          <a:r>
            <a:rPr lang="en-ID" dirty="0" err="1"/>
            <a:t>harapan</a:t>
          </a:r>
          <a:r>
            <a:rPr lang="en-ID" dirty="0"/>
            <a:t> </a:t>
          </a:r>
          <a:r>
            <a:rPr lang="en-ID" dirty="0" err="1"/>
            <a:t>masyarakat</a:t>
          </a:r>
          <a:endParaRPr lang="en-ID" dirty="0"/>
        </a:p>
      </dgm:t>
    </dgm:pt>
    <dgm:pt modelId="{765DE01C-8D4B-44D0-9759-CF29F1AF6E48}" type="parTrans" cxnId="{D8FE8E24-87E0-4227-8569-BC25308FF5FF}">
      <dgm:prSet/>
      <dgm:spPr/>
      <dgm:t>
        <a:bodyPr/>
        <a:lstStyle/>
        <a:p>
          <a:pPr algn="ctr"/>
          <a:endParaRPr lang="en-ID"/>
        </a:p>
      </dgm:t>
    </dgm:pt>
    <dgm:pt modelId="{7DBB468D-B7C5-42B0-A2DE-7EA57F3A3244}" type="sibTrans" cxnId="{D8FE8E24-87E0-4227-8569-BC25308FF5FF}">
      <dgm:prSet/>
      <dgm:spPr/>
      <dgm:t>
        <a:bodyPr/>
        <a:lstStyle/>
        <a:p>
          <a:endParaRPr lang="en-ID"/>
        </a:p>
      </dgm:t>
    </dgm:pt>
    <dgm:pt modelId="{B0237927-648F-41C1-8AD2-452F123BF9A2}">
      <dgm:prSet/>
      <dgm:spPr/>
      <dgm:t>
        <a:bodyPr/>
        <a:lstStyle/>
        <a:p>
          <a:pPr algn="ctr"/>
          <a:r>
            <a:rPr lang="en-ID" dirty="0"/>
            <a:t>Hari </a:t>
          </a:r>
          <a:r>
            <a:rPr lang="en-ID" dirty="0" err="1"/>
            <a:t>raya</a:t>
          </a:r>
          <a:r>
            <a:rPr lang="en-ID" dirty="0"/>
            <a:t> </a:t>
          </a:r>
          <a:r>
            <a:rPr lang="en-ID" dirty="0" err="1"/>
            <a:t>keagamaan</a:t>
          </a:r>
          <a:endParaRPr lang="en-ID" dirty="0"/>
        </a:p>
      </dgm:t>
    </dgm:pt>
    <dgm:pt modelId="{767FBCE2-63C0-4250-9DF3-C4B1DB6647DA}" type="parTrans" cxnId="{B4D96221-8DEE-42B0-9FFA-A2E7772339B0}">
      <dgm:prSet/>
      <dgm:spPr/>
      <dgm:t>
        <a:bodyPr/>
        <a:lstStyle/>
        <a:p>
          <a:pPr algn="ctr"/>
          <a:endParaRPr lang="en-ID"/>
        </a:p>
      </dgm:t>
    </dgm:pt>
    <dgm:pt modelId="{2E082F47-0DB1-4945-8147-37BBF38F32E8}" type="sibTrans" cxnId="{B4D96221-8DEE-42B0-9FFA-A2E7772339B0}">
      <dgm:prSet/>
      <dgm:spPr/>
      <dgm:t>
        <a:bodyPr/>
        <a:lstStyle/>
        <a:p>
          <a:endParaRPr lang="en-ID"/>
        </a:p>
      </dgm:t>
    </dgm:pt>
    <dgm:pt modelId="{7BA63386-0254-4237-8CFF-3D14478659DE}">
      <dgm:prSet/>
      <dgm:spPr/>
      <dgm:t>
        <a:bodyPr/>
        <a:lstStyle/>
        <a:p>
          <a:pPr algn="ctr"/>
          <a:r>
            <a:rPr lang="en-ID" dirty="0" err="1"/>
            <a:t>Kondisi</a:t>
          </a:r>
          <a:r>
            <a:rPr lang="en-ID" dirty="0"/>
            <a:t> </a:t>
          </a:r>
          <a:r>
            <a:rPr lang="en-ID" dirty="0" err="1"/>
            <a:t>sosial</a:t>
          </a:r>
          <a:r>
            <a:rPr lang="en-ID" dirty="0"/>
            <a:t> dan </a:t>
          </a:r>
          <a:r>
            <a:rPr lang="en-ID" dirty="0" err="1"/>
            <a:t>ekonomi</a:t>
          </a:r>
          <a:endParaRPr lang="en-ID" dirty="0"/>
        </a:p>
      </dgm:t>
    </dgm:pt>
    <dgm:pt modelId="{298CB9AD-EAFB-4C89-81EB-2AD8C7046E2F}" type="parTrans" cxnId="{A24E85F7-D7C2-4D84-8754-53123BE31A42}">
      <dgm:prSet/>
      <dgm:spPr/>
      <dgm:t>
        <a:bodyPr/>
        <a:lstStyle/>
        <a:p>
          <a:pPr algn="ctr"/>
          <a:endParaRPr lang="en-ID"/>
        </a:p>
      </dgm:t>
    </dgm:pt>
    <dgm:pt modelId="{B31A2331-FA1B-4929-8831-2A9E0E93B4A3}" type="sibTrans" cxnId="{A24E85F7-D7C2-4D84-8754-53123BE31A42}">
      <dgm:prSet/>
      <dgm:spPr/>
      <dgm:t>
        <a:bodyPr/>
        <a:lstStyle/>
        <a:p>
          <a:endParaRPr lang="en-ID"/>
        </a:p>
      </dgm:t>
    </dgm:pt>
    <dgm:pt modelId="{B82F54C5-3AFE-4260-B995-C72BB75BC93D}" type="pres">
      <dgm:prSet presAssocID="{16CE6368-C207-424E-BCCE-C10EE147727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242C6FC-D773-49A1-AE9E-FF3D4A2D879C}" type="pres">
      <dgm:prSet presAssocID="{3C875195-503D-46A2-89DE-C145B228D28B}" presName="root" presStyleCnt="0"/>
      <dgm:spPr/>
    </dgm:pt>
    <dgm:pt modelId="{D0C0C8DA-BA38-4DC0-B6FB-6271ACF40E9E}" type="pres">
      <dgm:prSet presAssocID="{3C875195-503D-46A2-89DE-C145B228D28B}" presName="rootComposite" presStyleCnt="0"/>
      <dgm:spPr/>
    </dgm:pt>
    <dgm:pt modelId="{CBAB85EB-28E9-4779-B30B-D991A1F75F5C}" type="pres">
      <dgm:prSet presAssocID="{3C875195-503D-46A2-89DE-C145B228D28B}" presName="rootText" presStyleLbl="node1" presStyleIdx="0" presStyleCnt="1" custScaleX="686578"/>
      <dgm:spPr/>
      <dgm:t>
        <a:bodyPr/>
        <a:lstStyle/>
        <a:p>
          <a:endParaRPr lang="en-US"/>
        </a:p>
      </dgm:t>
    </dgm:pt>
    <dgm:pt modelId="{2C458F70-130F-4164-A64F-5BB49950EA63}" type="pres">
      <dgm:prSet presAssocID="{3C875195-503D-46A2-89DE-C145B228D28B}" presName="rootConnector" presStyleLbl="node1" presStyleIdx="0" presStyleCnt="1"/>
      <dgm:spPr/>
      <dgm:t>
        <a:bodyPr/>
        <a:lstStyle/>
        <a:p>
          <a:endParaRPr lang="en-US"/>
        </a:p>
      </dgm:t>
    </dgm:pt>
    <dgm:pt modelId="{DC652C64-1AE0-454D-84B2-2B5715C59408}" type="pres">
      <dgm:prSet presAssocID="{3C875195-503D-46A2-89DE-C145B228D28B}" presName="childShape" presStyleCnt="0"/>
      <dgm:spPr/>
    </dgm:pt>
    <dgm:pt modelId="{50B7F84E-4403-4940-A030-FBD720142086}" type="pres">
      <dgm:prSet presAssocID="{CBA4DE8C-43C1-455E-BBFB-847E7EC370CC}" presName="Name13" presStyleLbl="parChTrans1D2" presStyleIdx="0" presStyleCnt="7"/>
      <dgm:spPr/>
      <dgm:t>
        <a:bodyPr/>
        <a:lstStyle/>
        <a:p>
          <a:endParaRPr lang="en-US"/>
        </a:p>
      </dgm:t>
    </dgm:pt>
    <dgm:pt modelId="{23CD8503-0F7C-4AB5-8854-FF06DCAB6A0C}" type="pres">
      <dgm:prSet presAssocID="{F0EB5C3E-0D7F-4A6A-AF9B-195B4C8D00A0}" presName="childText" presStyleLbl="bgAcc1" presStyleIdx="0" presStyleCnt="7" custScaleX="8844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C553ED-4B61-40A0-90F4-BF0E7DF2A591}" type="pres">
      <dgm:prSet presAssocID="{60589A31-114A-4183-80AE-E9412719F67F}" presName="Name13" presStyleLbl="parChTrans1D2" presStyleIdx="1" presStyleCnt="7"/>
      <dgm:spPr/>
      <dgm:t>
        <a:bodyPr/>
        <a:lstStyle/>
        <a:p>
          <a:endParaRPr lang="en-US"/>
        </a:p>
      </dgm:t>
    </dgm:pt>
    <dgm:pt modelId="{3B27D4B5-B94F-4D6A-A0AC-1B63327541E9}" type="pres">
      <dgm:prSet presAssocID="{2E45AD2A-B295-4AC8-9959-2313DFB62635}" presName="childText" presStyleLbl="bgAcc1" presStyleIdx="1" presStyleCnt="7" custScaleX="889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60303-2F86-4F3A-9662-8360267F5951}" type="pres">
      <dgm:prSet presAssocID="{22DF88CF-80F1-453A-99ED-A523E8A4013B}" presName="Name13" presStyleLbl="parChTrans1D2" presStyleIdx="2" presStyleCnt="7"/>
      <dgm:spPr/>
      <dgm:t>
        <a:bodyPr/>
        <a:lstStyle/>
        <a:p>
          <a:endParaRPr lang="en-US"/>
        </a:p>
      </dgm:t>
    </dgm:pt>
    <dgm:pt modelId="{AE2707BA-DD12-49BC-A115-F5859B772A63}" type="pres">
      <dgm:prSet presAssocID="{EDFE8AE0-77E5-432B-844B-B6B35E01F24F}" presName="childText" presStyleLbl="bgAcc1" presStyleIdx="2" presStyleCnt="7" custScaleX="889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5CCDB-460F-4661-9769-C0939080D7B4}" type="pres">
      <dgm:prSet presAssocID="{24EB85E2-EDEC-4C84-B760-62AFD4B10AAD}" presName="Name13" presStyleLbl="parChTrans1D2" presStyleIdx="3" presStyleCnt="7"/>
      <dgm:spPr/>
      <dgm:t>
        <a:bodyPr/>
        <a:lstStyle/>
        <a:p>
          <a:endParaRPr lang="en-US"/>
        </a:p>
      </dgm:t>
    </dgm:pt>
    <dgm:pt modelId="{2DC57D08-8D79-4BCD-BC69-7A59FCE926A5}" type="pres">
      <dgm:prSet presAssocID="{A5C80219-74B8-4702-8E71-8C273BD460EA}" presName="childText" presStyleLbl="bgAcc1" presStyleIdx="3" presStyleCnt="7" custScaleX="889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4DB6F8-6B0E-4B60-BA0C-04C7EC4677F2}" type="pres">
      <dgm:prSet presAssocID="{765DE01C-8D4B-44D0-9759-CF29F1AF6E48}" presName="Name13" presStyleLbl="parChTrans1D2" presStyleIdx="4" presStyleCnt="7"/>
      <dgm:spPr/>
      <dgm:t>
        <a:bodyPr/>
        <a:lstStyle/>
        <a:p>
          <a:endParaRPr lang="en-US"/>
        </a:p>
      </dgm:t>
    </dgm:pt>
    <dgm:pt modelId="{10D7A154-A10E-41C7-BEB5-7650D4C51C41}" type="pres">
      <dgm:prSet presAssocID="{04090811-BF1A-49CF-9370-1298AACFC766}" presName="childText" presStyleLbl="bgAcc1" presStyleIdx="4" presStyleCnt="7" custScaleX="889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71E11-8431-44AB-839B-2433CF85B717}" type="pres">
      <dgm:prSet presAssocID="{767FBCE2-63C0-4250-9DF3-C4B1DB6647DA}" presName="Name13" presStyleLbl="parChTrans1D2" presStyleIdx="5" presStyleCnt="7"/>
      <dgm:spPr/>
      <dgm:t>
        <a:bodyPr/>
        <a:lstStyle/>
        <a:p>
          <a:endParaRPr lang="en-US"/>
        </a:p>
      </dgm:t>
    </dgm:pt>
    <dgm:pt modelId="{E9B4BB02-72B9-47A5-B1DF-2D92F383234B}" type="pres">
      <dgm:prSet presAssocID="{B0237927-648F-41C1-8AD2-452F123BF9A2}" presName="childText" presStyleLbl="bgAcc1" presStyleIdx="5" presStyleCnt="7" custScaleX="889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101AD-0D75-4019-9B94-C69C3C8E3CF4}" type="pres">
      <dgm:prSet presAssocID="{298CB9AD-EAFB-4C89-81EB-2AD8C7046E2F}" presName="Name13" presStyleLbl="parChTrans1D2" presStyleIdx="6" presStyleCnt="7"/>
      <dgm:spPr/>
      <dgm:t>
        <a:bodyPr/>
        <a:lstStyle/>
        <a:p>
          <a:endParaRPr lang="en-US"/>
        </a:p>
      </dgm:t>
    </dgm:pt>
    <dgm:pt modelId="{7234053D-D00A-4E52-97CE-E8B0DC375060}" type="pres">
      <dgm:prSet presAssocID="{7BA63386-0254-4237-8CFF-3D14478659DE}" presName="childText" presStyleLbl="bgAcc1" presStyleIdx="6" presStyleCnt="7" custScaleX="889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D56B75-DED0-46B1-BFAA-6ECECD76B009}" type="presOf" srcId="{22DF88CF-80F1-453A-99ED-A523E8A4013B}" destId="{94D60303-2F86-4F3A-9662-8360267F5951}" srcOrd="0" destOrd="0" presId="urn:microsoft.com/office/officeart/2005/8/layout/hierarchy3"/>
    <dgm:cxn modelId="{EEA2C511-496E-4A23-A4C1-D1DD2EFE6A04}" type="presOf" srcId="{2E45AD2A-B295-4AC8-9959-2313DFB62635}" destId="{3B27D4B5-B94F-4D6A-A0AC-1B63327541E9}" srcOrd="0" destOrd="0" presId="urn:microsoft.com/office/officeart/2005/8/layout/hierarchy3"/>
    <dgm:cxn modelId="{387CDCDE-0B73-4E21-B3A4-91E5644F7CEA}" type="presOf" srcId="{04090811-BF1A-49CF-9370-1298AACFC766}" destId="{10D7A154-A10E-41C7-BEB5-7650D4C51C41}" srcOrd="0" destOrd="0" presId="urn:microsoft.com/office/officeart/2005/8/layout/hierarchy3"/>
    <dgm:cxn modelId="{C5F5E879-431A-4384-87ED-B90AADF2F09F}" type="presOf" srcId="{EDFE8AE0-77E5-432B-844B-B6B35E01F24F}" destId="{AE2707BA-DD12-49BC-A115-F5859B772A63}" srcOrd="0" destOrd="0" presId="urn:microsoft.com/office/officeart/2005/8/layout/hierarchy3"/>
    <dgm:cxn modelId="{65339DED-3B48-4C01-8F8E-4311E91EB9DB}" type="presOf" srcId="{765DE01C-8D4B-44D0-9759-CF29F1AF6E48}" destId="{FD4DB6F8-6B0E-4B60-BA0C-04C7EC4677F2}" srcOrd="0" destOrd="0" presId="urn:microsoft.com/office/officeart/2005/8/layout/hierarchy3"/>
    <dgm:cxn modelId="{4A5ED861-9216-4106-BCAD-0A22EA24E46A}" type="presOf" srcId="{3C875195-503D-46A2-89DE-C145B228D28B}" destId="{2C458F70-130F-4164-A64F-5BB49950EA63}" srcOrd="1" destOrd="0" presId="urn:microsoft.com/office/officeart/2005/8/layout/hierarchy3"/>
    <dgm:cxn modelId="{E47DFA9B-01AB-43A9-B3E2-101EFF656D25}" type="presOf" srcId="{CBA4DE8C-43C1-455E-BBFB-847E7EC370CC}" destId="{50B7F84E-4403-4940-A030-FBD720142086}" srcOrd="0" destOrd="0" presId="urn:microsoft.com/office/officeart/2005/8/layout/hierarchy3"/>
    <dgm:cxn modelId="{783CD800-8DF8-476C-9075-3AAA7298DE3D}" srcId="{3C875195-503D-46A2-89DE-C145B228D28B}" destId="{EDFE8AE0-77E5-432B-844B-B6B35E01F24F}" srcOrd="2" destOrd="0" parTransId="{22DF88CF-80F1-453A-99ED-A523E8A4013B}" sibTransId="{4FD7921C-5AE6-4D85-8629-7BB012CC3C4A}"/>
    <dgm:cxn modelId="{0B8C0643-9549-418D-8DF4-6A8BDDAA3F97}" type="presOf" srcId="{767FBCE2-63C0-4250-9DF3-C4B1DB6647DA}" destId="{37571E11-8431-44AB-839B-2433CF85B717}" srcOrd="0" destOrd="0" presId="urn:microsoft.com/office/officeart/2005/8/layout/hierarchy3"/>
    <dgm:cxn modelId="{F8738653-74DF-44A7-9658-7ED1DD4A1814}" type="presOf" srcId="{16CE6368-C207-424E-BCCE-C10EE147727C}" destId="{B82F54C5-3AFE-4260-B995-C72BB75BC93D}" srcOrd="0" destOrd="0" presId="urn:microsoft.com/office/officeart/2005/8/layout/hierarchy3"/>
    <dgm:cxn modelId="{AC3A6648-6B40-4035-8FBD-41C72C47CB2F}" type="presOf" srcId="{7BA63386-0254-4237-8CFF-3D14478659DE}" destId="{7234053D-D00A-4E52-97CE-E8B0DC375060}" srcOrd="0" destOrd="0" presId="urn:microsoft.com/office/officeart/2005/8/layout/hierarchy3"/>
    <dgm:cxn modelId="{565216D2-E5EE-4697-9420-938710D2E6F6}" type="presOf" srcId="{3C875195-503D-46A2-89DE-C145B228D28B}" destId="{CBAB85EB-28E9-4779-B30B-D991A1F75F5C}" srcOrd="0" destOrd="0" presId="urn:microsoft.com/office/officeart/2005/8/layout/hierarchy3"/>
    <dgm:cxn modelId="{B9CEB203-A81E-4DF9-A16D-D0DC03812693}" srcId="{3C875195-503D-46A2-89DE-C145B228D28B}" destId="{A5C80219-74B8-4702-8E71-8C273BD460EA}" srcOrd="3" destOrd="0" parTransId="{24EB85E2-EDEC-4C84-B760-62AFD4B10AAD}" sibTransId="{122492C4-2E34-4312-A1F1-9C87E101791F}"/>
    <dgm:cxn modelId="{91105327-4CC9-4DF5-BE5B-6A022297BD14}" srcId="{3C875195-503D-46A2-89DE-C145B228D28B}" destId="{F0EB5C3E-0D7F-4A6A-AF9B-195B4C8D00A0}" srcOrd="0" destOrd="0" parTransId="{CBA4DE8C-43C1-455E-BBFB-847E7EC370CC}" sibTransId="{9B6B681D-AB3C-4619-815E-3F4C8D7096DF}"/>
    <dgm:cxn modelId="{DE07980D-2E24-4251-9A44-2CC9365D0FCC}" type="presOf" srcId="{24EB85E2-EDEC-4C84-B760-62AFD4B10AAD}" destId="{BB35CCDB-460F-4661-9769-C0939080D7B4}" srcOrd="0" destOrd="0" presId="urn:microsoft.com/office/officeart/2005/8/layout/hierarchy3"/>
    <dgm:cxn modelId="{8429558E-8950-4C52-BED9-BE8CF356A206}" type="presOf" srcId="{B0237927-648F-41C1-8AD2-452F123BF9A2}" destId="{E9B4BB02-72B9-47A5-B1DF-2D92F383234B}" srcOrd="0" destOrd="0" presId="urn:microsoft.com/office/officeart/2005/8/layout/hierarchy3"/>
    <dgm:cxn modelId="{28694164-16F1-4B1D-B9FB-15F799590F5D}" type="presOf" srcId="{60589A31-114A-4183-80AE-E9412719F67F}" destId="{7BC553ED-4B61-40A0-90F4-BF0E7DF2A591}" srcOrd="0" destOrd="0" presId="urn:microsoft.com/office/officeart/2005/8/layout/hierarchy3"/>
    <dgm:cxn modelId="{D8FE8E24-87E0-4227-8569-BC25308FF5FF}" srcId="{3C875195-503D-46A2-89DE-C145B228D28B}" destId="{04090811-BF1A-49CF-9370-1298AACFC766}" srcOrd="4" destOrd="0" parTransId="{765DE01C-8D4B-44D0-9759-CF29F1AF6E48}" sibTransId="{7DBB468D-B7C5-42B0-A2DE-7EA57F3A3244}"/>
    <dgm:cxn modelId="{A24E85F7-D7C2-4D84-8754-53123BE31A42}" srcId="{3C875195-503D-46A2-89DE-C145B228D28B}" destId="{7BA63386-0254-4237-8CFF-3D14478659DE}" srcOrd="6" destOrd="0" parTransId="{298CB9AD-EAFB-4C89-81EB-2AD8C7046E2F}" sibTransId="{B31A2331-FA1B-4929-8831-2A9E0E93B4A3}"/>
    <dgm:cxn modelId="{6D211701-9287-439A-A93F-0424AD761289}" srcId="{3C875195-503D-46A2-89DE-C145B228D28B}" destId="{2E45AD2A-B295-4AC8-9959-2313DFB62635}" srcOrd="1" destOrd="0" parTransId="{60589A31-114A-4183-80AE-E9412719F67F}" sibTransId="{EB488A51-B4B2-471F-8689-FAF2BF6520F6}"/>
    <dgm:cxn modelId="{2E0F42AD-AD74-4EE0-9859-E462F75733B5}" srcId="{16CE6368-C207-424E-BCCE-C10EE147727C}" destId="{3C875195-503D-46A2-89DE-C145B228D28B}" srcOrd="0" destOrd="0" parTransId="{80F8B944-4383-4750-90B5-2AC7D503D3BF}" sibTransId="{EF0BFD4D-E836-42F4-8674-7B6ED8E028C8}"/>
    <dgm:cxn modelId="{AC449A1E-AD12-4BED-A057-54FBFE4DFBE6}" type="presOf" srcId="{298CB9AD-EAFB-4C89-81EB-2AD8C7046E2F}" destId="{B5E101AD-0D75-4019-9B94-C69C3C8E3CF4}" srcOrd="0" destOrd="0" presId="urn:microsoft.com/office/officeart/2005/8/layout/hierarchy3"/>
    <dgm:cxn modelId="{B4D96221-8DEE-42B0-9FFA-A2E7772339B0}" srcId="{3C875195-503D-46A2-89DE-C145B228D28B}" destId="{B0237927-648F-41C1-8AD2-452F123BF9A2}" srcOrd="5" destOrd="0" parTransId="{767FBCE2-63C0-4250-9DF3-C4B1DB6647DA}" sibTransId="{2E082F47-0DB1-4945-8147-37BBF38F32E8}"/>
    <dgm:cxn modelId="{71729106-884D-42FD-BFA5-E868C7C6FEB2}" type="presOf" srcId="{F0EB5C3E-0D7F-4A6A-AF9B-195B4C8D00A0}" destId="{23CD8503-0F7C-4AB5-8854-FF06DCAB6A0C}" srcOrd="0" destOrd="0" presId="urn:microsoft.com/office/officeart/2005/8/layout/hierarchy3"/>
    <dgm:cxn modelId="{73FFF42B-87F8-4A15-9F44-7FEB7481923F}" type="presOf" srcId="{A5C80219-74B8-4702-8E71-8C273BD460EA}" destId="{2DC57D08-8D79-4BCD-BC69-7A59FCE926A5}" srcOrd="0" destOrd="0" presId="urn:microsoft.com/office/officeart/2005/8/layout/hierarchy3"/>
    <dgm:cxn modelId="{C4258895-6A22-40E0-9B02-0404D3492A2F}" type="presParOf" srcId="{B82F54C5-3AFE-4260-B995-C72BB75BC93D}" destId="{9242C6FC-D773-49A1-AE9E-FF3D4A2D879C}" srcOrd="0" destOrd="0" presId="urn:microsoft.com/office/officeart/2005/8/layout/hierarchy3"/>
    <dgm:cxn modelId="{75AABB99-DF8E-4E24-8757-0BEFC68800B7}" type="presParOf" srcId="{9242C6FC-D773-49A1-AE9E-FF3D4A2D879C}" destId="{D0C0C8DA-BA38-4DC0-B6FB-6271ACF40E9E}" srcOrd="0" destOrd="0" presId="urn:microsoft.com/office/officeart/2005/8/layout/hierarchy3"/>
    <dgm:cxn modelId="{9FA38461-31FF-4A81-A3F8-E541AFEA1EED}" type="presParOf" srcId="{D0C0C8DA-BA38-4DC0-B6FB-6271ACF40E9E}" destId="{CBAB85EB-28E9-4779-B30B-D991A1F75F5C}" srcOrd="0" destOrd="0" presId="urn:microsoft.com/office/officeart/2005/8/layout/hierarchy3"/>
    <dgm:cxn modelId="{12A063FB-CD88-4F8D-8AEB-342E4262DF87}" type="presParOf" srcId="{D0C0C8DA-BA38-4DC0-B6FB-6271ACF40E9E}" destId="{2C458F70-130F-4164-A64F-5BB49950EA63}" srcOrd="1" destOrd="0" presId="urn:microsoft.com/office/officeart/2005/8/layout/hierarchy3"/>
    <dgm:cxn modelId="{5399D627-AC42-4E27-8591-5970F5E24BCE}" type="presParOf" srcId="{9242C6FC-D773-49A1-AE9E-FF3D4A2D879C}" destId="{DC652C64-1AE0-454D-84B2-2B5715C59408}" srcOrd="1" destOrd="0" presId="urn:microsoft.com/office/officeart/2005/8/layout/hierarchy3"/>
    <dgm:cxn modelId="{E3EC5CDF-12F6-4C4C-A6D6-3F53179EDF7A}" type="presParOf" srcId="{DC652C64-1AE0-454D-84B2-2B5715C59408}" destId="{50B7F84E-4403-4940-A030-FBD720142086}" srcOrd="0" destOrd="0" presId="urn:microsoft.com/office/officeart/2005/8/layout/hierarchy3"/>
    <dgm:cxn modelId="{E789A5F2-6294-4A53-A4EB-6079D3756402}" type="presParOf" srcId="{DC652C64-1AE0-454D-84B2-2B5715C59408}" destId="{23CD8503-0F7C-4AB5-8854-FF06DCAB6A0C}" srcOrd="1" destOrd="0" presId="urn:microsoft.com/office/officeart/2005/8/layout/hierarchy3"/>
    <dgm:cxn modelId="{6E559DF7-801E-4168-9F69-ED7CF7FBC2B5}" type="presParOf" srcId="{DC652C64-1AE0-454D-84B2-2B5715C59408}" destId="{7BC553ED-4B61-40A0-90F4-BF0E7DF2A591}" srcOrd="2" destOrd="0" presId="urn:microsoft.com/office/officeart/2005/8/layout/hierarchy3"/>
    <dgm:cxn modelId="{9B547F2A-AA97-4256-8278-B0EEA995B0DC}" type="presParOf" srcId="{DC652C64-1AE0-454D-84B2-2B5715C59408}" destId="{3B27D4B5-B94F-4D6A-A0AC-1B63327541E9}" srcOrd="3" destOrd="0" presId="urn:microsoft.com/office/officeart/2005/8/layout/hierarchy3"/>
    <dgm:cxn modelId="{40B7CC48-A4EA-4D11-B4F0-D84822F14936}" type="presParOf" srcId="{DC652C64-1AE0-454D-84B2-2B5715C59408}" destId="{94D60303-2F86-4F3A-9662-8360267F5951}" srcOrd="4" destOrd="0" presId="urn:microsoft.com/office/officeart/2005/8/layout/hierarchy3"/>
    <dgm:cxn modelId="{AE5CD5FE-AA91-4F63-A263-BA5A88087800}" type="presParOf" srcId="{DC652C64-1AE0-454D-84B2-2B5715C59408}" destId="{AE2707BA-DD12-49BC-A115-F5859B772A63}" srcOrd="5" destOrd="0" presId="urn:microsoft.com/office/officeart/2005/8/layout/hierarchy3"/>
    <dgm:cxn modelId="{3FFBD321-C408-4958-9AB9-84EAD1250E25}" type="presParOf" srcId="{DC652C64-1AE0-454D-84B2-2B5715C59408}" destId="{BB35CCDB-460F-4661-9769-C0939080D7B4}" srcOrd="6" destOrd="0" presId="urn:microsoft.com/office/officeart/2005/8/layout/hierarchy3"/>
    <dgm:cxn modelId="{F8DFF566-E662-4457-9604-7A11549A6949}" type="presParOf" srcId="{DC652C64-1AE0-454D-84B2-2B5715C59408}" destId="{2DC57D08-8D79-4BCD-BC69-7A59FCE926A5}" srcOrd="7" destOrd="0" presId="urn:microsoft.com/office/officeart/2005/8/layout/hierarchy3"/>
    <dgm:cxn modelId="{8D242047-942A-48E4-B26B-65E5D79BAB91}" type="presParOf" srcId="{DC652C64-1AE0-454D-84B2-2B5715C59408}" destId="{FD4DB6F8-6B0E-4B60-BA0C-04C7EC4677F2}" srcOrd="8" destOrd="0" presId="urn:microsoft.com/office/officeart/2005/8/layout/hierarchy3"/>
    <dgm:cxn modelId="{368BA60E-4E58-455B-9792-CF4618088A6F}" type="presParOf" srcId="{DC652C64-1AE0-454D-84B2-2B5715C59408}" destId="{10D7A154-A10E-41C7-BEB5-7650D4C51C41}" srcOrd="9" destOrd="0" presId="urn:microsoft.com/office/officeart/2005/8/layout/hierarchy3"/>
    <dgm:cxn modelId="{0ABD1B80-2F63-4084-9C22-E584C50F5C9F}" type="presParOf" srcId="{DC652C64-1AE0-454D-84B2-2B5715C59408}" destId="{37571E11-8431-44AB-839B-2433CF85B717}" srcOrd="10" destOrd="0" presId="urn:microsoft.com/office/officeart/2005/8/layout/hierarchy3"/>
    <dgm:cxn modelId="{006862B8-1AB4-43B6-8F66-6A0F77CD8AD1}" type="presParOf" srcId="{DC652C64-1AE0-454D-84B2-2B5715C59408}" destId="{E9B4BB02-72B9-47A5-B1DF-2D92F383234B}" srcOrd="11" destOrd="0" presId="urn:microsoft.com/office/officeart/2005/8/layout/hierarchy3"/>
    <dgm:cxn modelId="{74195CB9-4914-4B85-9F37-A368691115F7}" type="presParOf" srcId="{DC652C64-1AE0-454D-84B2-2B5715C59408}" destId="{B5E101AD-0D75-4019-9B94-C69C3C8E3CF4}" srcOrd="12" destOrd="0" presId="urn:microsoft.com/office/officeart/2005/8/layout/hierarchy3"/>
    <dgm:cxn modelId="{394772DF-3D96-4C22-A31B-2EC79BEBCEFE}" type="presParOf" srcId="{DC652C64-1AE0-454D-84B2-2B5715C59408}" destId="{7234053D-D00A-4E52-97CE-E8B0DC375060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D17E7B-3739-40CD-B50C-4F2125E54919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D"/>
        </a:p>
      </dgm:t>
    </dgm:pt>
    <dgm:pt modelId="{0A8B467D-071E-4981-B88E-FEE05156FB74}">
      <dgm:prSet phldrT="[Text]" custT="1"/>
      <dgm:spPr/>
      <dgm:t>
        <a:bodyPr/>
        <a:lstStyle/>
        <a:p>
          <a:pPr algn="ctr">
            <a:buNone/>
          </a:pPr>
          <a:r>
            <a:rPr lang="en-ID" sz="1600" dirty="0" err="1"/>
            <a:t>Kemajuan</a:t>
          </a:r>
          <a:r>
            <a:rPr lang="en-ID" sz="1600" dirty="0"/>
            <a:t> </a:t>
          </a:r>
          <a:r>
            <a:rPr lang="en-ID" sz="1600" dirty="0" err="1"/>
            <a:t>teknologi</a:t>
          </a:r>
          <a:r>
            <a:rPr lang="en-ID" sz="1600" dirty="0"/>
            <a:t> </a:t>
          </a:r>
          <a:r>
            <a:rPr lang="en-ID" sz="1600" dirty="0" err="1"/>
            <a:t>dapat</a:t>
          </a:r>
          <a:r>
            <a:rPr lang="en-ID" sz="1600" dirty="0"/>
            <a:t> </a:t>
          </a:r>
          <a:r>
            <a:rPr lang="en-ID" sz="1600" dirty="0" err="1"/>
            <a:t>mengubah</a:t>
          </a:r>
          <a:r>
            <a:rPr lang="en-ID" sz="1600" dirty="0"/>
            <a:t> </a:t>
          </a:r>
          <a:r>
            <a:rPr lang="en-ID" sz="1600" dirty="0" err="1"/>
            <a:t>kombinasi</a:t>
          </a:r>
          <a:r>
            <a:rPr lang="en-ID" sz="1600" dirty="0"/>
            <a:t> input dan </a:t>
          </a:r>
          <a:r>
            <a:rPr lang="en-ID" sz="1600" dirty="0" err="1"/>
            <a:t>jenis</a:t>
          </a:r>
          <a:r>
            <a:rPr lang="en-ID" sz="1600" dirty="0"/>
            <a:t> input yang </a:t>
          </a:r>
          <a:r>
            <a:rPr lang="en-ID" sz="1600" dirty="0" err="1"/>
            <a:t>diperlukan</a:t>
          </a:r>
          <a:r>
            <a:rPr lang="en-ID" sz="1600" dirty="0"/>
            <a:t> </a:t>
          </a:r>
          <a:r>
            <a:rPr lang="en-ID" sz="1600" dirty="0" err="1"/>
            <a:t>dalam</a:t>
          </a:r>
          <a:r>
            <a:rPr lang="en-ID" sz="1600" dirty="0"/>
            <a:t> proses </a:t>
          </a:r>
          <a:r>
            <a:rPr lang="en-ID" sz="1600" dirty="0" err="1"/>
            <a:t>produksi</a:t>
          </a:r>
          <a:endParaRPr lang="en-ID" sz="1600" dirty="0"/>
        </a:p>
      </dgm:t>
    </dgm:pt>
    <dgm:pt modelId="{26845E1C-AD6E-4AA1-9B1C-89FDFC373D06}" type="parTrans" cxnId="{19EEC7E1-9B8F-4026-B8E6-89ED47F93763}">
      <dgm:prSet/>
      <dgm:spPr/>
      <dgm:t>
        <a:bodyPr/>
        <a:lstStyle/>
        <a:p>
          <a:endParaRPr lang="en-ID"/>
        </a:p>
      </dgm:t>
    </dgm:pt>
    <dgm:pt modelId="{C148516D-12CA-4E25-8736-F0DBA1B8CC9C}" type="sibTrans" cxnId="{19EEC7E1-9B8F-4026-B8E6-89ED47F93763}">
      <dgm:prSet/>
      <dgm:spPr/>
      <dgm:t>
        <a:bodyPr/>
        <a:lstStyle/>
        <a:p>
          <a:endParaRPr lang="en-ID"/>
        </a:p>
      </dgm:t>
    </dgm:pt>
    <dgm:pt modelId="{C2947937-023B-4F0D-ABE2-A0E4DE64E901}">
      <dgm:prSet phldrT="[Text]" custT="1"/>
      <dgm:spPr/>
      <dgm:t>
        <a:bodyPr/>
        <a:lstStyle/>
        <a:p>
          <a:pPr algn="ctr"/>
          <a:r>
            <a:rPr lang="en-US" sz="1600" b="1" dirty="0" err="1"/>
            <a:t>Kemajuan</a:t>
          </a:r>
          <a:r>
            <a:rPr lang="en-US" sz="1600" b="1" dirty="0"/>
            <a:t> </a:t>
          </a:r>
          <a:r>
            <a:rPr lang="en-US" sz="1600" b="1" dirty="0" err="1"/>
            <a:t>Teknologi</a:t>
          </a:r>
          <a:endParaRPr lang="en-ID" sz="1600" b="1" dirty="0"/>
        </a:p>
      </dgm:t>
    </dgm:pt>
    <dgm:pt modelId="{DF07B919-6C6B-4AA6-A35B-832C85C7BF30}" type="sibTrans" cxnId="{74D9E310-36CE-41CD-82FA-87A10938C4DA}">
      <dgm:prSet/>
      <dgm:spPr/>
      <dgm:t>
        <a:bodyPr/>
        <a:lstStyle/>
        <a:p>
          <a:endParaRPr lang="en-ID"/>
        </a:p>
      </dgm:t>
    </dgm:pt>
    <dgm:pt modelId="{6FFF74D2-DF53-4A47-8974-6B2682085B41}" type="parTrans" cxnId="{74D9E310-36CE-41CD-82FA-87A10938C4DA}">
      <dgm:prSet/>
      <dgm:spPr/>
      <dgm:t>
        <a:bodyPr/>
        <a:lstStyle/>
        <a:p>
          <a:endParaRPr lang="en-ID"/>
        </a:p>
      </dgm:t>
    </dgm:pt>
    <dgm:pt modelId="{A0696697-314B-4FC0-B174-ACEE60384AFF}">
      <dgm:prSet phldrT="[Text]" custT="1"/>
      <dgm:spPr/>
      <dgm:t>
        <a:bodyPr/>
        <a:lstStyle/>
        <a:p>
          <a:pPr algn="ctr"/>
          <a:r>
            <a:rPr lang="en-US" sz="1600" b="1" dirty="0" err="1"/>
            <a:t>Biaya</a:t>
          </a:r>
          <a:r>
            <a:rPr lang="en-US" sz="1600" b="1" dirty="0"/>
            <a:t> </a:t>
          </a:r>
          <a:r>
            <a:rPr lang="en-US" sz="1600" b="1" dirty="0" err="1"/>
            <a:t>Produksi</a:t>
          </a:r>
          <a:endParaRPr lang="en-ID" sz="1600" b="1" dirty="0"/>
        </a:p>
      </dgm:t>
    </dgm:pt>
    <dgm:pt modelId="{FF13E665-7715-44A4-93EC-8D23A80ACF6E}" type="sibTrans" cxnId="{E4A221A8-1CAE-478D-9518-A4CA9722E96D}">
      <dgm:prSet/>
      <dgm:spPr/>
      <dgm:t>
        <a:bodyPr/>
        <a:lstStyle/>
        <a:p>
          <a:endParaRPr lang="en-ID"/>
        </a:p>
      </dgm:t>
    </dgm:pt>
    <dgm:pt modelId="{CC49649B-9EE7-4D0A-A165-8CC153265F6E}" type="parTrans" cxnId="{E4A221A8-1CAE-478D-9518-A4CA9722E96D}">
      <dgm:prSet/>
      <dgm:spPr/>
      <dgm:t>
        <a:bodyPr/>
        <a:lstStyle/>
        <a:p>
          <a:endParaRPr lang="en-ID"/>
        </a:p>
      </dgm:t>
    </dgm:pt>
    <dgm:pt modelId="{2E3566C3-91DD-4DE5-BB89-E073CC66A352}">
      <dgm:prSet custT="1"/>
      <dgm:spPr/>
      <dgm:t>
        <a:bodyPr/>
        <a:lstStyle/>
        <a:p>
          <a:pPr algn="ctr">
            <a:buNone/>
          </a:pPr>
          <a:r>
            <a:rPr lang="en-ID" sz="1600" dirty="0"/>
            <a:t>Naik-</a:t>
          </a:r>
          <a:r>
            <a:rPr lang="en-ID" sz="1600" dirty="0" err="1"/>
            <a:t>turunnya</a:t>
          </a:r>
          <a:r>
            <a:rPr lang="en-ID" sz="1600" dirty="0"/>
            <a:t> </a:t>
          </a:r>
          <a:r>
            <a:rPr lang="en-ID" sz="1600" dirty="0" err="1"/>
            <a:t>biaya</a:t>
          </a:r>
          <a:r>
            <a:rPr lang="en-ID" sz="1600" dirty="0"/>
            <a:t> </a:t>
          </a:r>
          <a:r>
            <a:rPr lang="en-ID" sz="1600" dirty="0" err="1"/>
            <a:t>produksi</a:t>
          </a:r>
          <a:r>
            <a:rPr lang="en-ID" sz="1600" dirty="0"/>
            <a:t> juga </a:t>
          </a:r>
          <a:r>
            <a:rPr lang="en-ID" sz="1600" dirty="0" err="1"/>
            <a:t>memainkan</a:t>
          </a:r>
          <a:r>
            <a:rPr lang="en-ID" sz="1600" dirty="0"/>
            <a:t> </a:t>
          </a:r>
          <a:r>
            <a:rPr lang="en-ID" sz="1600" dirty="0" err="1"/>
            <a:t>peran</a:t>
          </a:r>
          <a:r>
            <a:rPr lang="en-ID" sz="1600" dirty="0"/>
            <a:t> </a:t>
          </a:r>
          <a:r>
            <a:rPr lang="en-ID" sz="1600" dirty="0" err="1"/>
            <a:t>penting</a:t>
          </a:r>
          <a:r>
            <a:rPr lang="en-ID" sz="1600" dirty="0"/>
            <a:t> </a:t>
          </a:r>
          <a:r>
            <a:rPr lang="en-ID" sz="1600" dirty="0" err="1"/>
            <a:t>dalam</a:t>
          </a:r>
          <a:r>
            <a:rPr lang="en-ID" sz="1600" dirty="0"/>
            <a:t> </a:t>
          </a:r>
          <a:r>
            <a:rPr lang="en-ID" sz="1600" dirty="0" err="1"/>
            <a:t>memengaruhi</a:t>
          </a:r>
          <a:r>
            <a:rPr lang="en-ID" sz="1600" dirty="0"/>
            <a:t> </a:t>
          </a:r>
          <a:r>
            <a:rPr lang="en-ID" sz="1600" dirty="0" err="1"/>
            <a:t>penawaran</a:t>
          </a:r>
          <a:r>
            <a:rPr lang="en-ID" sz="1600" dirty="0"/>
            <a:t> </a:t>
          </a:r>
          <a:r>
            <a:rPr lang="en-ID" sz="1600" dirty="0" err="1"/>
            <a:t>barang</a:t>
          </a:r>
          <a:r>
            <a:rPr lang="en-ID" sz="1600" dirty="0"/>
            <a:t> dan </a:t>
          </a:r>
          <a:r>
            <a:rPr lang="en-ID" sz="1600" dirty="0" err="1"/>
            <a:t>jasa</a:t>
          </a:r>
          <a:r>
            <a:rPr lang="en-ID" sz="1600" dirty="0"/>
            <a:t> </a:t>
          </a:r>
          <a:r>
            <a:rPr lang="en-ID" sz="1600" dirty="0" err="1"/>
            <a:t>dariprodusen</a:t>
          </a:r>
          <a:endParaRPr lang="en-ID" sz="1600" dirty="0"/>
        </a:p>
      </dgm:t>
    </dgm:pt>
    <dgm:pt modelId="{356800EA-3F9B-49F5-B9AB-E99D53628F17}" type="parTrans" cxnId="{F4461767-293B-411B-94D7-12519787E415}">
      <dgm:prSet/>
      <dgm:spPr/>
      <dgm:t>
        <a:bodyPr/>
        <a:lstStyle/>
        <a:p>
          <a:endParaRPr lang="en-ID"/>
        </a:p>
      </dgm:t>
    </dgm:pt>
    <dgm:pt modelId="{DF6420AD-E9BA-4461-A68D-C99A51183734}" type="sibTrans" cxnId="{F4461767-293B-411B-94D7-12519787E415}">
      <dgm:prSet/>
      <dgm:spPr/>
      <dgm:t>
        <a:bodyPr/>
        <a:lstStyle/>
        <a:p>
          <a:endParaRPr lang="en-ID"/>
        </a:p>
      </dgm:t>
    </dgm:pt>
    <dgm:pt modelId="{9569EDA8-290F-4F61-8435-EA92ACA018F4}">
      <dgm:prSet custT="1"/>
      <dgm:spPr/>
      <dgm:t>
        <a:bodyPr/>
        <a:lstStyle/>
        <a:p>
          <a:pPr algn="ctr"/>
          <a:r>
            <a:rPr lang="en-ID" sz="1600" b="1" dirty="0" err="1"/>
            <a:t>Persediaan</a:t>
          </a:r>
          <a:r>
            <a:rPr lang="en-ID" sz="1600" b="1" dirty="0"/>
            <a:t> </a:t>
          </a:r>
          <a:r>
            <a:rPr lang="en-ID" sz="1600" b="1" dirty="0" err="1"/>
            <a:t>sarana</a:t>
          </a:r>
          <a:r>
            <a:rPr lang="en-ID" sz="1600" b="1" dirty="0"/>
            <a:t> </a:t>
          </a:r>
          <a:r>
            <a:rPr lang="en-ID" sz="1600" b="1" dirty="0" err="1"/>
            <a:t>produksi</a:t>
          </a:r>
          <a:endParaRPr lang="en-ID" sz="1600" b="1" dirty="0"/>
        </a:p>
      </dgm:t>
    </dgm:pt>
    <dgm:pt modelId="{016955FC-A5F9-4ED9-ABB7-D18C800F293D}" type="parTrans" cxnId="{C30BDED9-C4EB-4831-AF74-453E9C848FD9}">
      <dgm:prSet/>
      <dgm:spPr/>
      <dgm:t>
        <a:bodyPr/>
        <a:lstStyle/>
        <a:p>
          <a:endParaRPr lang="en-ID"/>
        </a:p>
      </dgm:t>
    </dgm:pt>
    <dgm:pt modelId="{F9E6EE21-E304-4346-AAAC-82FA30909D8B}" type="sibTrans" cxnId="{C30BDED9-C4EB-4831-AF74-453E9C848FD9}">
      <dgm:prSet/>
      <dgm:spPr/>
      <dgm:t>
        <a:bodyPr/>
        <a:lstStyle/>
        <a:p>
          <a:endParaRPr lang="en-ID"/>
        </a:p>
      </dgm:t>
    </dgm:pt>
    <dgm:pt modelId="{032A25C2-BFE6-45B9-9820-30EF760AD18D}">
      <dgm:prSet custT="1"/>
      <dgm:spPr/>
      <dgm:t>
        <a:bodyPr/>
        <a:lstStyle/>
        <a:p>
          <a:pPr algn="ctr">
            <a:buNone/>
          </a:pPr>
          <a:r>
            <a:rPr lang="en-ID" sz="1600" dirty="0" err="1"/>
            <a:t>Produksi</a:t>
          </a:r>
          <a:r>
            <a:rPr lang="en-ID" sz="1600" dirty="0"/>
            <a:t> </a:t>
          </a:r>
          <a:r>
            <a:rPr lang="en-ID" sz="1600" dirty="0" err="1"/>
            <a:t>akan</a:t>
          </a:r>
          <a:r>
            <a:rPr lang="en-ID" sz="1600" dirty="0"/>
            <a:t> </a:t>
          </a:r>
          <a:r>
            <a:rPr lang="fi-FI" sz="1600" dirty="0"/>
            <a:t>terganggu jika persediaan sarana produksi kurang</a:t>
          </a:r>
          <a:r>
            <a:rPr lang="fi-FI" sz="2600" dirty="0"/>
            <a:t>.</a:t>
          </a:r>
          <a:endParaRPr lang="en-ID" sz="2600" dirty="0"/>
        </a:p>
      </dgm:t>
    </dgm:pt>
    <dgm:pt modelId="{32A75976-B991-47AC-B4BE-FC01449FEA6E}" type="parTrans" cxnId="{70E591DA-FBEF-4850-A03A-337D534A48A9}">
      <dgm:prSet/>
      <dgm:spPr/>
      <dgm:t>
        <a:bodyPr/>
        <a:lstStyle/>
        <a:p>
          <a:endParaRPr lang="en-ID"/>
        </a:p>
      </dgm:t>
    </dgm:pt>
    <dgm:pt modelId="{C5640112-65AD-45F2-9E7D-458BA9961AE8}" type="sibTrans" cxnId="{70E591DA-FBEF-4850-A03A-337D534A48A9}">
      <dgm:prSet/>
      <dgm:spPr/>
      <dgm:t>
        <a:bodyPr/>
        <a:lstStyle/>
        <a:p>
          <a:endParaRPr lang="en-ID"/>
        </a:p>
      </dgm:t>
    </dgm:pt>
    <dgm:pt modelId="{5969DC1A-C1C8-42E7-8345-985F3A8DBF80}" type="pres">
      <dgm:prSet presAssocID="{C8D17E7B-3739-40CD-B50C-4F2125E549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3FC2C7-4C32-4584-8FA6-6124BADB1311}" type="pres">
      <dgm:prSet presAssocID="{C2947937-023B-4F0D-ABE2-A0E4DE64E901}" presName="linNode" presStyleCnt="0"/>
      <dgm:spPr/>
    </dgm:pt>
    <dgm:pt modelId="{6199905B-9B4F-4BF6-8BF0-C29737E718C3}" type="pres">
      <dgm:prSet presAssocID="{C2947937-023B-4F0D-ABE2-A0E4DE64E901}" presName="parentText" presStyleLbl="node1" presStyleIdx="0" presStyleCnt="3" custScaleX="72693" custLinFactNeighborX="382" custLinFactNeighborY="23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E61CF-0345-46D3-A549-AF158A4E3C9E}" type="pres">
      <dgm:prSet presAssocID="{C2947937-023B-4F0D-ABE2-A0E4DE64E901}" presName="descendantText" presStyleLbl="alignAccFollowNode1" presStyleIdx="0" presStyleCnt="3" custScaleX="1425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24B99-8EAA-4702-B123-50C3C3857F30}" type="pres">
      <dgm:prSet presAssocID="{DF07B919-6C6B-4AA6-A35B-832C85C7BF30}" presName="sp" presStyleCnt="0"/>
      <dgm:spPr/>
    </dgm:pt>
    <dgm:pt modelId="{2F225386-2F25-4F21-89A2-17E7D005E7DD}" type="pres">
      <dgm:prSet presAssocID="{A0696697-314B-4FC0-B174-ACEE60384AFF}" presName="linNode" presStyleCnt="0"/>
      <dgm:spPr/>
    </dgm:pt>
    <dgm:pt modelId="{87E9076C-8F3B-403F-B7B6-809422B48BBE}" type="pres">
      <dgm:prSet presAssocID="{A0696697-314B-4FC0-B174-ACEE60384AFF}" presName="parentText" presStyleLbl="node1" presStyleIdx="1" presStyleCnt="3" custScaleX="69034" custLinFactNeighborX="382" custLinFactNeighborY="23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E5A4A-AAC9-46D0-AE35-7F9F5B58EA47}" type="pres">
      <dgm:prSet presAssocID="{A0696697-314B-4FC0-B174-ACEE60384AFF}" presName="descendantText" presStyleLbl="alignAccFollowNode1" presStyleIdx="1" presStyleCnt="3" custScaleX="1354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7BCF1-5CA8-4B88-95AA-8D6111D33FC2}" type="pres">
      <dgm:prSet presAssocID="{FF13E665-7715-44A4-93EC-8D23A80ACF6E}" presName="sp" presStyleCnt="0"/>
      <dgm:spPr/>
    </dgm:pt>
    <dgm:pt modelId="{B6F50EF1-F560-4C54-8E67-182E59713548}" type="pres">
      <dgm:prSet presAssocID="{9569EDA8-290F-4F61-8435-EA92ACA018F4}" presName="linNode" presStyleCnt="0"/>
      <dgm:spPr/>
    </dgm:pt>
    <dgm:pt modelId="{FC659C58-D79D-4DA1-94DF-227BF497728F}" type="pres">
      <dgm:prSet presAssocID="{9569EDA8-290F-4F61-8435-EA92ACA018F4}" presName="parentText" presStyleLbl="node1" presStyleIdx="2" presStyleCnt="3" custScaleX="6292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3011D2-67D4-42B0-9276-00112E54EF69}" type="pres">
      <dgm:prSet presAssocID="{9569EDA8-290F-4F61-8435-EA92ACA018F4}" presName="descendantText" presStyleLbl="alignAccFollowNode1" presStyleIdx="2" presStyleCnt="3" custScaleX="1208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A221A8-1CAE-478D-9518-A4CA9722E96D}" srcId="{C8D17E7B-3739-40CD-B50C-4F2125E54919}" destId="{A0696697-314B-4FC0-B174-ACEE60384AFF}" srcOrd="1" destOrd="0" parTransId="{CC49649B-9EE7-4D0A-A165-8CC153265F6E}" sibTransId="{FF13E665-7715-44A4-93EC-8D23A80ACF6E}"/>
    <dgm:cxn modelId="{4A83248D-68F3-4B62-A112-F776A53DF2FC}" type="presOf" srcId="{C2947937-023B-4F0D-ABE2-A0E4DE64E901}" destId="{6199905B-9B4F-4BF6-8BF0-C29737E718C3}" srcOrd="0" destOrd="0" presId="urn:microsoft.com/office/officeart/2005/8/layout/vList5"/>
    <dgm:cxn modelId="{36A64A30-5629-4244-BF37-6520FD33EE9E}" type="presOf" srcId="{C8D17E7B-3739-40CD-B50C-4F2125E54919}" destId="{5969DC1A-C1C8-42E7-8345-985F3A8DBF80}" srcOrd="0" destOrd="0" presId="urn:microsoft.com/office/officeart/2005/8/layout/vList5"/>
    <dgm:cxn modelId="{37C9C5A6-F224-4A44-961A-0C31048AEE5A}" type="presOf" srcId="{0A8B467D-071E-4981-B88E-FEE05156FB74}" destId="{B62E61CF-0345-46D3-A549-AF158A4E3C9E}" srcOrd="0" destOrd="0" presId="urn:microsoft.com/office/officeart/2005/8/layout/vList5"/>
    <dgm:cxn modelId="{5C7DE9C3-8A7F-4EFB-A1B9-195AA2680323}" type="presOf" srcId="{2E3566C3-91DD-4DE5-BB89-E073CC66A352}" destId="{CE7E5A4A-AAC9-46D0-AE35-7F9F5B58EA47}" srcOrd="0" destOrd="0" presId="urn:microsoft.com/office/officeart/2005/8/layout/vList5"/>
    <dgm:cxn modelId="{7A8E208B-DC51-4C33-B109-2D238485070F}" type="presOf" srcId="{032A25C2-BFE6-45B9-9820-30EF760AD18D}" destId="{CF3011D2-67D4-42B0-9276-00112E54EF69}" srcOrd="0" destOrd="0" presId="urn:microsoft.com/office/officeart/2005/8/layout/vList5"/>
    <dgm:cxn modelId="{74D9E310-36CE-41CD-82FA-87A10938C4DA}" srcId="{C8D17E7B-3739-40CD-B50C-4F2125E54919}" destId="{C2947937-023B-4F0D-ABE2-A0E4DE64E901}" srcOrd="0" destOrd="0" parTransId="{6FFF74D2-DF53-4A47-8974-6B2682085B41}" sibTransId="{DF07B919-6C6B-4AA6-A35B-832C85C7BF30}"/>
    <dgm:cxn modelId="{F4461767-293B-411B-94D7-12519787E415}" srcId="{A0696697-314B-4FC0-B174-ACEE60384AFF}" destId="{2E3566C3-91DD-4DE5-BB89-E073CC66A352}" srcOrd="0" destOrd="0" parTransId="{356800EA-3F9B-49F5-B9AB-E99D53628F17}" sibTransId="{DF6420AD-E9BA-4461-A68D-C99A51183734}"/>
    <dgm:cxn modelId="{C30BDED9-C4EB-4831-AF74-453E9C848FD9}" srcId="{C8D17E7B-3739-40CD-B50C-4F2125E54919}" destId="{9569EDA8-290F-4F61-8435-EA92ACA018F4}" srcOrd="2" destOrd="0" parTransId="{016955FC-A5F9-4ED9-ABB7-D18C800F293D}" sibTransId="{F9E6EE21-E304-4346-AAAC-82FA30909D8B}"/>
    <dgm:cxn modelId="{19EEC7E1-9B8F-4026-B8E6-89ED47F93763}" srcId="{C2947937-023B-4F0D-ABE2-A0E4DE64E901}" destId="{0A8B467D-071E-4981-B88E-FEE05156FB74}" srcOrd="0" destOrd="0" parTransId="{26845E1C-AD6E-4AA1-9B1C-89FDFC373D06}" sibTransId="{C148516D-12CA-4E25-8736-F0DBA1B8CC9C}"/>
    <dgm:cxn modelId="{70E591DA-FBEF-4850-A03A-337D534A48A9}" srcId="{9569EDA8-290F-4F61-8435-EA92ACA018F4}" destId="{032A25C2-BFE6-45B9-9820-30EF760AD18D}" srcOrd="0" destOrd="0" parTransId="{32A75976-B991-47AC-B4BE-FC01449FEA6E}" sibTransId="{C5640112-65AD-45F2-9E7D-458BA9961AE8}"/>
    <dgm:cxn modelId="{850FED88-4874-4655-9BD3-40E2896AB2FA}" type="presOf" srcId="{A0696697-314B-4FC0-B174-ACEE60384AFF}" destId="{87E9076C-8F3B-403F-B7B6-809422B48BBE}" srcOrd="0" destOrd="0" presId="urn:microsoft.com/office/officeart/2005/8/layout/vList5"/>
    <dgm:cxn modelId="{FAB887F1-ECD9-43F3-8BFD-5FD2A2A3B507}" type="presOf" srcId="{9569EDA8-290F-4F61-8435-EA92ACA018F4}" destId="{FC659C58-D79D-4DA1-94DF-227BF497728F}" srcOrd="0" destOrd="0" presId="urn:microsoft.com/office/officeart/2005/8/layout/vList5"/>
    <dgm:cxn modelId="{55E564F6-35FD-4BD1-86F7-F023CFE40966}" type="presParOf" srcId="{5969DC1A-C1C8-42E7-8345-985F3A8DBF80}" destId="{8F3FC2C7-4C32-4584-8FA6-6124BADB1311}" srcOrd="0" destOrd="0" presId="urn:microsoft.com/office/officeart/2005/8/layout/vList5"/>
    <dgm:cxn modelId="{9C2243E1-53C1-4CE1-AC1F-608B107F888A}" type="presParOf" srcId="{8F3FC2C7-4C32-4584-8FA6-6124BADB1311}" destId="{6199905B-9B4F-4BF6-8BF0-C29737E718C3}" srcOrd="0" destOrd="0" presId="urn:microsoft.com/office/officeart/2005/8/layout/vList5"/>
    <dgm:cxn modelId="{D2B994B7-80CC-4B4A-A1AC-84899BB2B294}" type="presParOf" srcId="{8F3FC2C7-4C32-4584-8FA6-6124BADB1311}" destId="{B62E61CF-0345-46D3-A549-AF158A4E3C9E}" srcOrd="1" destOrd="0" presId="urn:microsoft.com/office/officeart/2005/8/layout/vList5"/>
    <dgm:cxn modelId="{2DCFA99B-019F-4462-BEEE-F1132D069AA7}" type="presParOf" srcId="{5969DC1A-C1C8-42E7-8345-985F3A8DBF80}" destId="{BED24B99-8EAA-4702-B123-50C3C3857F30}" srcOrd="1" destOrd="0" presId="urn:microsoft.com/office/officeart/2005/8/layout/vList5"/>
    <dgm:cxn modelId="{942FB8DF-0849-4D51-854E-941E60FC54D9}" type="presParOf" srcId="{5969DC1A-C1C8-42E7-8345-985F3A8DBF80}" destId="{2F225386-2F25-4F21-89A2-17E7D005E7DD}" srcOrd="2" destOrd="0" presId="urn:microsoft.com/office/officeart/2005/8/layout/vList5"/>
    <dgm:cxn modelId="{0E0BD1CD-5AC3-4017-9BC7-7191286D8E20}" type="presParOf" srcId="{2F225386-2F25-4F21-89A2-17E7D005E7DD}" destId="{87E9076C-8F3B-403F-B7B6-809422B48BBE}" srcOrd="0" destOrd="0" presId="urn:microsoft.com/office/officeart/2005/8/layout/vList5"/>
    <dgm:cxn modelId="{42F56CFD-A28E-443F-B38B-1C82EAC4FD59}" type="presParOf" srcId="{2F225386-2F25-4F21-89A2-17E7D005E7DD}" destId="{CE7E5A4A-AAC9-46D0-AE35-7F9F5B58EA47}" srcOrd="1" destOrd="0" presId="urn:microsoft.com/office/officeart/2005/8/layout/vList5"/>
    <dgm:cxn modelId="{076E87D6-C83B-4629-842E-E85AAFD9438F}" type="presParOf" srcId="{5969DC1A-C1C8-42E7-8345-985F3A8DBF80}" destId="{B6F7BCF1-5CA8-4B88-95AA-8D6111D33FC2}" srcOrd="3" destOrd="0" presId="urn:microsoft.com/office/officeart/2005/8/layout/vList5"/>
    <dgm:cxn modelId="{8E343FCA-3A31-4C94-8CEE-348D5E45BF50}" type="presParOf" srcId="{5969DC1A-C1C8-42E7-8345-985F3A8DBF80}" destId="{B6F50EF1-F560-4C54-8E67-182E59713548}" srcOrd="4" destOrd="0" presId="urn:microsoft.com/office/officeart/2005/8/layout/vList5"/>
    <dgm:cxn modelId="{0EDC43DB-0F50-44EA-A748-2AC5E66B65E0}" type="presParOf" srcId="{B6F50EF1-F560-4C54-8E67-182E59713548}" destId="{FC659C58-D79D-4DA1-94DF-227BF497728F}" srcOrd="0" destOrd="0" presId="urn:microsoft.com/office/officeart/2005/8/layout/vList5"/>
    <dgm:cxn modelId="{F6ADCEB2-58E1-4E6D-B4BB-50E94A0FDF31}" type="presParOf" srcId="{B6F50EF1-F560-4C54-8E67-182E59713548}" destId="{CF3011D2-67D4-42B0-9276-00112E54EF6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D17E7B-3739-40CD-B50C-4F2125E54919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D"/>
        </a:p>
      </dgm:t>
    </dgm:pt>
    <dgm:pt modelId="{FC0DC0A2-EE2F-4298-B6F9-3F4FB98F95BA}">
      <dgm:prSet custT="1"/>
      <dgm:spPr/>
      <dgm:t>
        <a:bodyPr/>
        <a:lstStyle/>
        <a:p>
          <a:pPr algn="ctr"/>
          <a:r>
            <a:rPr lang="en-ID" sz="1600" b="1" dirty="0" err="1"/>
            <a:t>Peningkatan</a:t>
          </a:r>
          <a:r>
            <a:rPr lang="en-ID" sz="1600" b="1" dirty="0"/>
            <a:t> </a:t>
          </a:r>
          <a:r>
            <a:rPr lang="en-ID" sz="1600" b="1" dirty="0" err="1"/>
            <a:t>jumlah</a:t>
          </a:r>
          <a:r>
            <a:rPr lang="en-ID" sz="1600" b="1" dirty="0"/>
            <a:t> </a:t>
          </a:r>
          <a:r>
            <a:rPr lang="en-ID" sz="1600" b="1" dirty="0" err="1"/>
            <a:t>produsen</a:t>
          </a:r>
          <a:endParaRPr lang="en-ID" sz="1600" b="1" dirty="0"/>
        </a:p>
      </dgm:t>
    </dgm:pt>
    <dgm:pt modelId="{BE8601DC-29A1-4D01-8F82-269A7D72ABE6}" type="parTrans" cxnId="{C494CB4A-DE0A-4B3C-8767-56F129AC9C45}">
      <dgm:prSet/>
      <dgm:spPr/>
      <dgm:t>
        <a:bodyPr/>
        <a:lstStyle/>
        <a:p>
          <a:endParaRPr lang="en-ID"/>
        </a:p>
      </dgm:t>
    </dgm:pt>
    <dgm:pt modelId="{9FFB1A62-2207-4441-9122-6B8C93D6FD2E}" type="sibTrans" cxnId="{C494CB4A-DE0A-4B3C-8767-56F129AC9C45}">
      <dgm:prSet/>
      <dgm:spPr/>
      <dgm:t>
        <a:bodyPr/>
        <a:lstStyle/>
        <a:p>
          <a:endParaRPr lang="en-ID"/>
        </a:p>
      </dgm:t>
    </dgm:pt>
    <dgm:pt modelId="{0C5307E0-A2BA-439B-B319-4F1246B5B623}">
      <dgm:prSet custT="1"/>
      <dgm:spPr/>
      <dgm:t>
        <a:bodyPr/>
        <a:lstStyle/>
        <a:p>
          <a:pPr algn="ctr">
            <a:buNone/>
          </a:pPr>
          <a:r>
            <a:rPr lang="en-ID" sz="1600" dirty="0"/>
            <a:t>Jika </a:t>
          </a:r>
          <a:r>
            <a:rPr lang="en-ID" sz="1600" dirty="0" err="1"/>
            <a:t>penjualan</a:t>
          </a:r>
          <a:r>
            <a:rPr lang="en-ID" sz="1600" dirty="0"/>
            <a:t> </a:t>
          </a:r>
          <a:r>
            <a:rPr lang="en-ID" sz="1600" dirty="0" err="1"/>
            <a:t>suatu</a:t>
          </a:r>
          <a:r>
            <a:rPr lang="en-ID" sz="1600" dirty="0"/>
            <a:t> </a:t>
          </a:r>
          <a:r>
            <a:rPr lang="en-ID" sz="1600" dirty="0" err="1"/>
            <a:t>produk</a:t>
          </a:r>
          <a:r>
            <a:rPr lang="en-ID" sz="1600" dirty="0"/>
            <a:t> </a:t>
          </a:r>
          <a:r>
            <a:rPr lang="en-ID" sz="1600" dirty="0" err="1"/>
            <a:t>mendatangkan</a:t>
          </a:r>
          <a:r>
            <a:rPr lang="en-ID" sz="1600" dirty="0"/>
            <a:t> </a:t>
          </a:r>
          <a:r>
            <a:rPr lang="en-ID" sz="1600" dirty="0" err="1"/>
            <a:t>keuntungan</a:t>
          </a:r>
          <a:r>
            <a:rPr lang="en-ID" sz="1600" dirty="0"/>
            <a:t> </a:t>
          </a:r>
          <a:r>
            <a:rPr lang="en-ID" sz="1600" dirty="0" err="1"/>
            <a:t>maka</a:t>
          </a:r>
          <a:r>
            <a:rPr lang="en-ID" sz="1600" dirty="0"/>
            <a:t> </a:t>
          </a:r>
          <a:r>
            <a:rPr lang="en-ID" sz="1600" dirty="0" err="1"/>
            <a:t>ada</a:t>
          </a:r>
          <a:r>
            <a:rPr lang="en-ID" sz="1600" dirty="0"/>
            <a:t> </a:t>
          </a:r>
          <a:r>
            <a:rPr lang="en-ID" sz="1600" dirty="0" err="1"/>
            <a:t>peningkatan</a:t>
          </a:r>
          <a:r>
            <a:rPr lang="en-ID" sz="1600" dirty="0"/>
            <a:t> </a:t>
          </a:r>
          <a:r>
            <a:rPr lang="en-ID" sz="1600" dirty="0" err="1"/>
            <a:t>jumlah</a:t>
          </a:r>
          <a:r>
            <a:rPr lang="en-ID" sz="1600" dirty="0"/>
            <a:t> </a:t>
          </a:r>
          <a:r>
            <a:rPr lang="en-ID" sz="1600" dirty="0" err="1"/>
            <a:t>produsen</a:t>
          </a:r>
          <a:r>
            <a:rPr lang="en-ID" sz="1600" dirty="0"/>
            <a:t>.</a:t>
          </a:r>
        </a:p>
      </dgm:t>
    </dgm:pt>
    <dgm:pt modelId="{4C99355F-5374-42EB-9D8F-848F3655D1C4}" type="parTrans" cxnId="{1171E974-BF8B-4AE1-A9AF-6B0A00E4C214}">
      <dgm:prSet/>
      <dgm:spPr/>
      <dgm:t>
        <a:bodyPr/>
        <a:lstStyle/>
        <a:p>
          <a:endParaRPr lang="en-ID"/>
        </a:p>
      </dgm:t>
    </dgm:pt>
    <dgm:pt modelId="{8C432BE7-D962-4086-B035-E714A0070068}" type="sibTrans" cxnId="{1171E974-BF8B-4AE1-A9AF-6B0A00E4C214}">
      <dgm:prSet/>
      <dgm:spPr/>
      <dgm:t>
        <a:bodyPr/>
        <a:lstStyle/>
        <a:p>
          <a:endParaRPr lang="en-ID"/>
        </a:p>
      </dgm:t>
    </dgm:pt>
    <dgm:pt modelId="{EDF0CF95-0165-40E9-A637-AB8B75A3B68F}">
      <dgm:prSet custT="1"/>
      <dgm:spPr/>
      <dgm:t>
        <a:bodyPr/>
        <a:lstStyle/>
        <a:p>
          <a:pPr algn="ctr"/>
          <a:r>
            <a:rPr lang="en-ID" sz="1600" b="1" dirty="0" err="1"/>
            <a:t>Peristiwa</a:t>
          </a:r>
          <a:r>
            <a:rPr lang="en-ID" sz="1600" b="1" dirty="0"/>
            <a:t> </a:t>
          </a:r>
          <a:r>
            <a:rPr lang="en-ID" sz="1600" b="1" dirty="0" err="1"/>
            <a:t>alam</a:t>
          </a:r>
          <a:endParaRPr lang="en-ID" sz="1600" b="1" dirty="0"/>
        </a:p>
      </dgm:t>
    </dgm:pt>
    <dgm:pt modelId="{D69DE265-0B72-425D-8164-A0494FB4A679}" type="parTrans" cxnId="{DF881539-CD1B-4989-85BB-6474710B5E22}">
      <dgm:prSet/>
      <dgm:spPr/>
      <dgm:t>
        <a:bodyPr/>
        <a:lstStyle/>
        <a:p>
          <a:endParaRPr lang="en-ID"/>
        </a:p>
      </dgm:t>
    </dgm:pt>
    <dgm:pt modelId="{1911D39A-B8E5-4CA4-88D3-C2D35FCD318B}" type="sibTrans" cxnId="{DF881539-CD1B-4989-85BB-6474710B5E22}">
      <dgm:prSet/>
      <dgm:spPr/>
      <dgm:t>
        <a:bodyPr/>
        <a:lstStyle/>
        <a:p>
          <a:endParaRPr lang="en-ID"/>
        </a:p>
      </dgm:t>
    </dgm:pt>
    <dgm:pt modelId="{42E6A481-4E87-44C9-A3E1-58F20BB846C8}">
      <dgm:prSet custT="1"/>
      <dgm:spPr/>
      <dgm:t>
        <a:bodyPr/>
        <a:lstStyle/>
        <a:p>
          <a:pPr algn="ctr">
            <a:buNone/>
          </a:pPr>
          <a:r>
            <a:rPr lang="en-ID" sz="1600" dirty="0"/>
            <a:t>Jika </a:t>
          </a:r>
          <a:r>
            <a:rPr lang="en-ID" sz="1600" dirty="0" err="1"/>
            <a:t>terjadi</a:t>
          </a:r>
          <a:r>
            <a:rPr lang="en-ID" sz="1600" dirty="0"/>
            <a:t> </a:t>
          </a:r>
          <a:r>
            <a:rPr lang="en-ID" sz="1600" dirty="0" err="1"/>
            <a:t>bencana</a:t>
          </a:r>
          <a:r>
            <a:rPr lang="en-ID" sz="1600" dirty="0"/>
            <a:t> </a:t>
          </a:r>
          <a:r>
            <a:rPr lang="en-ID" sz="1600" dirty="0" err="1"/>
            <a:t>alam</a:t>
          </a:r>
          <a:r>
            <a:rPr lang="en-ID" sz="1600" dirty="0"/>
            <a:t>, </a:t>
          </a:r>
          <a:r>
            <a:rPr lang="en-ID" sz="1600" dirty="0" err="1"/>
            <a:t>akan</a:t>
          </a:r>
          <a:r>
            <a:rPr lang="en-ID" sz="1600" dirty="0"/>
            <a:t> </a:t>
          </a:r>
          <a:r>
            <a:rPr lang="en-ID" sz="1600" dirty="0" err="1"/>
            <a:t>mengurangi</a:t>
          </a:r>
          <a:r>
            <a:rPr lang="en-ID" sz="1600" dirty="0"/>
            <a:t> </a:t>
          </a:r>
          <a:r>
            <a:rPr lang="en-ID" sz="1600" dirty="0" err="1"/>
            <a:t>penawaran</a:t>
          </a:r>
          <a:r>
            <a:rPr lang="en-ID" sz="1600" dirty="0"/>
            <a:t> </a:t>
          </a:r>
          <a:r>
            <a:rPr lang="en-ID" sz="1600" dirty="0" err="1"/>
            <a:t>barang</a:t>
          </a:r>
          <a:endParaRPr lang="en-ID" sz="1600" dirty="0"/>
        </a:p>
      </dgm:t>
    </dgm:pt>
    <dgm:pt modelId="{AE917FEF-1820-4330-9563-509ABF69D22A}" type="parTrans" cxnId="{8A714C18-38AB-454A-9DC4-542BF66B4BA4}">
      <dgm:prSet/>
      <dgm:spPr/>
      <dgm:t>
        <a:bodyPr/>
        <a:lstStyle/>
        <a:p>
          <a:endParaRPr lang="en-ID"/>
        </a:p>
      </dgm:t>
    </dgm:pt>
    <dgm:pt modelId="{5A078A47-1637-4210-A1FA-CEAF0EE17028}" type="sibTrans" cxnId="{8A714C18-38AB-454A-9DC4-542BF66B4BA4}">
      <dgm:prSet/>
      <dgm:spPr/>
      <dgm:t>
        <a:bodyPr/>
        <a:lstStyle/>
        <a:p>
          <a:endParaRPr lang="en-ID"/>
        </a:p>
      </dgm:t>
    </dgm:pt>
    <dgm:pt modelId="{D0EEFD35-936D-4165-B07F-E9383B0C86BC}">
      <dgm:prSet custT="1"/>
      <dgm:spPr/>
      <dgm:t>
        <a:bodyPr/>
        <a:lstStyle/>
        <a:p>
          <a:pPr algn="ctr"/>
          <a:r>
            <a:rPr lang="en-ID" sz="1600" b="1" dirty="0" err="1"/>
            <a:t>Ekspektasi</a:t>
          </a:r>
          <a:r>
            <a:rPr lang="en-ID" sz="1600" b="1" dirty="0"/>
            <a:t> </a:t>
          </a:r>
          <a:r>
            <a:rPr lang="en-ID" sz="1600" b="1" dirty="0" err="1"/>
            <a:t>atau</a:t>
          </a:r>
          <a:r>
            <a:rPr lang="en-ID" sz="1600" b="1" dirty="0"/>
            <a:t> </a:t>
          </a:r>
          <a:r>
            <a:rPr lang="en-ID" sz="1600" b="1" dirty="0" err="1"/>
            <a:t>harapan</a:t>
          </a:r>
          <a:r>
            <a:rPr lang="en-ID" sz="1600" b="1" dirty="0"/>
            <a:t> </a:t>
          </a:r>
          <a:r>
            <a:rPr lang="en-ID" sz="1600" b="1" dirty="0" err="1"/>
            <a:t>produsen</a:t>
          </a:r>
          <a:endParaRPr lang="en-ID" sz="1600" b="1" dirty="0"/>
        </a:p>
      </dgm:t>
    </dgm:pt>
    <dgm:pt modelId="{FFEA01D0-AA12-4864-AE79-166246639EBC}" type="parTrans" cxnId="{D9B3E216-8E19-4A6F-8ECC-5EF17077D89E}">
      <dgm:prSet/>
      <dgm:spPr/>
      <dgm:t>
        <a:bodyPr/>
        <a:lstStyle/>
        <a:p>
          <a:endParaRPr lang="en-ID"/>
        </a:p>
      </dgm:t>
    </dgm:pt>
    <dgm:pt modelId="{35C101F0-9811-4FFF-BA20-35A72A3DD065}" type="sibTrans" cxnId="{D9B3E216-8E19-4A6F-8ECC-5EF17077D89E}">
      <dgm:prSet/>
      <dgm:spPr/>
      <dgm:t>
        <a:bodyPr/>
        <a:lstStyle/>
        <a:p>
          <a:endParaRPr lang="en-ID"/>
        </a:p>
      </dgm:t>
    </dgm:pt>
    <dgm:pt modelId="{23BF15AF-D437-4358-BFCE-0135B18D3EFF}">
      <dgm:prSet custT="1"/>
      <dgm:spPr/>
      <dgm:t>
        <a:bodyPr/>
        <a:lstStyle/>
        <a:p>
          <a:pPr algn="ctr">
            <a:buNone/>
          </a:pPr>
          <a:r>
            <a:rPr lang="en-ID" sz="1600" dirty="0"/>
            <a:t>Jika </a:t>
          </a:r>
          <a:r>
            <a:rPr lang="fi-FI" sz="1600" dirty="0"/>
            <a:t>produsen memperkirakan satu tahun akan membaik, maka mereka </a:t>
          </a:r>
          <a:r>
            <a:rPr lang="en-ID" sz="1600" dirty="0" err="1"/>
            <a:t>memproduksi</a:t>
          </a:r>
          <a:r>
            <a:rPr lang="en-ID" sz="1600" dirty="0"/>
            <a:t> </a:t>
          </a:r>
          <a:r>
            <a:rPr lang="en-ID" sz="1600" dirty="0" err="1"/>
            <a:t>lebih</a:t>
          </a:r>
          <a:r>
            <a:rPr lang="en-ID" sz="1600" dirty="0"/>
            <a:t> </a:t>
          </a:r>
          <a:r>
            <a:rPr lang="en-ID" sz="1600" dirty="0" err="1"/>
            <a:t>banyak</a:t>
          </a:r>
          <a:r>
            <a:rPr lang="en-ID" sz="1600" dirty="0"/>
            <a:t> </a:t>
          </a:r>
          <a:r>
            <a:rPr lang="en-ID" sz="1600" dirty="0" err="1"/>
            <a:t>barang</a:t>
          </a:r>
          <a:r>
            <a:rPr lang="en-ID" sz="1600" dirty="0"/>
            <a:t> dan </a:t>
          </a:r>
          <a:r>
            <a:rPr lang="en-ID" sz="1600" dirty="0" err="1"/>
            <a:t>jasa</a:t>
          </a:r>
          <a:r>
            <a:rPr lang="en-ID" sz="1600" dirty="0"/>
            <a:t> </a:t>
          </a:r>
          <a:r>
            <a:rPr lang="en-ID" sz="1600" dirty="0" err="1"/>
            <a:t>untuk</a:t>
          </a:r>
          <a:r>
            <a:rPr lang="en-ID" sz="1600" dirty="0"/>
            <a:t> </a:t>
          </a:r>
          <a:r>
            <a:rPr lang="en-ID" sz="1600" dirty="0" err="1"/>
            <a:t>dijual</a:t>
          </a:r>
          <a:r>
            <a:rPr lang="en-ID" sz="1600" dirty="0"/>
            <a:t>. </a:t>
          </a:r>
        </a:p>
      </dgm:t>
    </dgm:pt>
    <dgm:pt modelId="{CDB2377A-F6DC-4B99-89E9-7A440269D3F9}" type="parTrans" cxnId="{9C5FC7F3-64F4-43EE-84F9-A949A0AB30F0}">
      <dgm:prSet/>
      <dgm:spPr/>
      <dgm:t>
        <a:bodyPr/>
        <a:lstStyle/>
        <a:p>
          <a:endParaRPr lang="en-ID"/>
        </a:p>
      </dgm:t>
    </dgm:pt>
    <dgm:pt modelId="{B89A67CE-531E-4F49-8BDE-79236DB5AD80}" type="sibTrans" cxnId="{9C5FC7F3-64F4-43EE-84F9-A949A0AB30F0}">
      <dgm:prSet/>
      <dgm:spPr/>
      <dgm:t>
        <a:bodyPr/>
        <a:lstStyle/>
        <a:p>
          <a:endParaRPr lang="en-ID"/>
        </a:p>
      </dgm:t>
    </dgm:pt>
    <dgm:pt modelId="{E594CA87-BEEA-41FA-B80B-A0C81516FAFE}">
      <dgm:prSet custT="1"/>
      <dgm:spPr/>
      <dgm:t>
        <a:bodyPr/>
        <a:lstStyle/>
        <a:p>
          <a:pPr algn="ctr"/>
          <a:r>
            <a:rPr lang="sv-SE" sz="1600" b="1" dirty="0"/>
            <a:t>Harga barang dan jasa lain</a:t>
          </a:r>
          <a:endParaRPr lang="en-ID" sz="1600" b="1" dirty="0"/>
        </a:p>
      </dgm:t>
    </dgm:pt>
    <dgm:pt modelId="{EDAC093E-394B-466B-91FB-26667493B586}" type="parTrans" cxnId="{5FE4D2CB-E1B5-4C14-AD3E-422666D1B6EE}">
      <dgm:prSet/>
      <dgm:spPr/>
      <dgm:t>
        <a:bodyPr/>
        <a:lstStyle/>
        <a:p>
          <a:endParaRPr lang="en-ID"/>
        </a:p>
      </dgm:t>
    </dgm:pt>
    <dgm:pt modelId="{888C6C88-2A31-4643-A0EA-F5D2390BE324}" type="sibTrans" cxnId="{5FE4D2CB-E1B5-4C14-AD3E-422666D1B6EE}">
      <dgm:prSet/>
      <dgm:spPr/>
      <dgm:t>
        <a:bodyPr/>
        <a:lstStyle/>
        <a:p>
          <a:endParaRPr lang="en-ID"/>
        </a:p>
      </dgm:t>
    </dgm:pt>
    <dgm:pt modelId="{287CB7BF-33AA-41F3-AE77-8E088004907A}">
      <dgm:prSet custT="1"/>
      <dgm:spPr/>
      <dgm:t>
        <a:bodyPr/>
        <a:lstStyle/>
        <a:p>
          <a:pPr algn="ctr">
            <a:buNone/>
          </a:pPr>
          <a:r>
            <a:rPr lang="en-ID" sz="1600" dirty="0"/>
            <a:t>Jika </a:t>
          </a:r>
          <a:r>
            <a:rPr lang="en-ID" sz="1600" dirty="0" err="1"/>
            <a:t>harga</a:t>
          </a:r>
          <a:r>
            <a:rPr lang="en-ID" sz="1600" dirty="0"/>
            <a:t> </a:t>
          </a:r>
          <a:r>
            <a:rPr lang="en-ID" sz="1600" dirty="0" err="1"/>
            <a:t>barang</a:t>
          </a:r>
          <a:r>
            <a:rPr lang="en-ID" sz="1600" dirty="0"/>
            <a:t> </a:t>
          </a:r>
          <a:r>
            <a:rPr lang="en-ID" sz="1600" dirty="0" err="1"/>
            <a:t>barang</a:t>
          </a:r>
          <a:r>
            <a:rPr lang="en-ID" sz="1600" dirty="0"/>
            <a:t> </a:t>
          </a:r>
          <a:r>
            <a:rPr lang="en-ID" sz="1600" dirty="0" err="1"/>
            <a:t>tersebut</a:t>
          </a:r>
          <a:r>
            <a:rPr lang="en-ID" sz="1600" dirty="0"/>
            <a:t> </a:t>
          </a:r>
          <a:r>
            <a:rPr lang="en-ID" sz="1600" dirty="0" err="1"/>
            <a:t>tidak</a:t>
          </a:r>
          <a:r>
            <a:rPr lang="en-ID" sz="1600" dirty="0"/>
            <a:t> </a:t>
          </a:r>
          <a:r>
            <a:rPr lang="en-ID" sz="1600" dirty="0" err="1"/>
            <a:t>berubah</a:t>
          </a:r>
          <a:r>
            <a:rPr lang="en-ID" sz="1600" dirty="0"/>
            <a:t>. </a:t>
          </a:r>
          <a:r>
            <a:rPr lang="en-ID" sz="1600" dirty="0" err="1"/>
            <a:t>Maka</a:t>
          </a:r>
          <a:r>
            <a:rPr lang="en-ID" sz="1600" dirty="0"/>
            <a:t> </a:t>
          </a:r>
          <a:r>
            <a:rPr lang="sv-SE" sz="1600" dirty="0"/>
            <a:t>kurva penawaran barang-barang tersebut </a:t>
          </a:r>
          <a:r>
            <a:rPr lang="en-ID" sz="1600" dirty="0" err="1"/>
            <a:t>bergeser</a:t>
          </a:r>
          <a:r>
            <a:rPr lang="en-ID" sz="1600" dirty="0"/>
            <a:t> </a:t>
          </a:r>
          <a:r>
            <a:rPr lang="en-ID" sz="1600" dirty="0" err="1"/>
            <a:t>ke</a:t>
          </a:r>
          <a:r>
            <a:rPr lang="en-ID" sz="1600" dirty="0"/>
            <a:t> </a:t>
          </a:r>
          <a:r>
            <a:rPr lang="en-ID" sz="1600" dirty="0" err="1"/>
            <a:t>kanan</a:t>
          </a:r>
          <a:r>
            <a:rPr lang="en-ID" sz="1600" dirty="0"/>
            <a:t>.</a:t>
          </a:r>
        </a:p>
      </dgm:t>
    </dgm:pt>
    <dgm:pt modelId="{4D9F151A-79FE-451E-8142-E3B83419DDB0}" type="parTrans" cxnId="{664E7BB0-06E4-4BC5-963D-AA88B2F0CE79}">
      <dgm:prSet/>
      <dgm:spPr/>
      <dgm:t>
        <a:bodyPr/>
        <a:lstStyle/>
        <a:p>
          <a:endParaRPr lang="en-ID"/>
        </a:p>
      </dgm:t>
    </dgm:pt>
    <dgm:pt modelId="{09E370A1-D8EB-43A1-84DA-88396B6CF18E}" type="sibTrans" cxnId="{664E7BB0-06E4-4BC5-963D-AA88B2F0CE79}">
      <dgm:prSet/>
      <dgm:spPr/>
      <dgm:t>
        <a:bodyPr/>
        <a:lstStyle/>
        <a:p>
          <a:endParaRPr lang="en-ID"/>
        </a:p>
      </dgm:t>
    </dgm:pt>
    <dgm:pt modelId="{5969DC1A-C1C8-42E7-8345-985F3A8DBF80}" type="pres">
      <dgm:prSet presAssocID="{C8D17E7B-3739-40CD-B50C-4F2125E549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7F374C-3C93-40BF-90BB-57F7F6291BFC}" type="pres">
      <dgm:prSet presAssocID="{FC0DC0A2-EE2F-4298-B6F9-3F4FB98F95BA}" presName="linNode" presStyleCnt="0"/>
      <dgm:spPr/>
    </dgm:pt>
    <dgm:pt modelId="{F92E50F3-58E7-45E9-BF5B-19CB5EDA311A}" type="pres">
      <dgm:prSet presAssocID="{FC0DC0A2-EE2F-4298-B6F9-3F4FB98F95BA}" presName="parentText" presStyleLbl="node1" presStyleIdx="0" presStyleCnt="4" custScaleX="1052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7420B2-D1D4-419A-8658-710BC1F33F2E}" type="pres">
      <dgm:prSet presAssocID="{FC0DC0A2-EE2F-4298-B6F9-3F4FB98F95BA}" presName="descendantText" presStyleLbl="alignAccFollowNode1" presStyleIdx="0" presStyleCnt="4" custScaleX="200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DC3FBD-1944-4FBE-9DEC-0097673430EF}" type="pres">
      <dgm:prSet presAssocID="{9FFB1A62-2207-4441-9122-6B8C93D6FD2E}" presName="sp" presStyleCnt="0"/>
      <dgm:spPr/>
    </dgm:pt>
    <dgm:pt modelId="{2BBB00EA-29DA-4993-8CF1-DEAAAB72FF3A}" type="pres">
      <dgm:prSet presAssocID="{EDF0CF95-0165-40E9-A637-AB8B75A3B68F}" presName="linNode" presStyleCnt="0"/>
      <dgm:spPr/>
    </dgm:pt>
    <dgm:pt modelId="{F836F7DC-4480-42EB-89F3-38F5AE843250}" type="pres">
      <dgm:prSet presAssocID="{EDF0CF95-0165-40E9-A637-AB8B75A3B68F}" presName="parentText" presStyleLbl="node1" presStyleIdx="1" presStyleCnt="4" custScaleX="114148" custLinFactNeighborX="-2239" custLinFactNeighborY="-31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0EF41-D0AF-4776-AFC9-93D4DBD1260A}" type="pres">
      <dgm:prSet presAssocID="{EDF0CF95-0165-40E9-A637-AB8B75A3B68F}" presName="descendantText" presStyleLbl="alignAccFollowNode1" presStyleIdx="1" presStyleCnt="4" custScaleX="217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95162-A72D-46D2-BB10-C4840A06379B}" type="pres">
      <dgm:prSet presAssocID="{1911D39A-B8E5-4CA4-88D3-C2D35FCD318B}" presName="sp" presStyleCnt="0"/>
      <dgm:spPr/>
    </dgm:pt>
    <dgm:pt modelId="{1702C081-5088-41CB-947F-0EE498A4AC4F}" type="pres">
      <dgm:prSet presAssocID="{D0EEFD35-936D-4165-B07F-E9383B0C86BC}" presName="linNode" presStyleCnt="0"/>
      <dgm:spPr/>
    </dgm:pt>
    <dgm:pt modelId="{2122948B-522D-454E-B896-9193C67B113D}" type="pres">
      <dgm:prSet presAssocID="{D0EEFD35-936D-4165-B07F-E9383B0C86BC}" presName="parentText" presStyleLbl="node1" presStyleIdx="2" presStyleCnt="4" custScaleX="9901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15DFCB-0F26-4F37-9735-B951CFEBDC46}" type="pres">
      <dgm:prSet presAssocID="{D0EEFD35-936D-4165-B07F-E9383B0C86BC}" presName="descendantText" presStyleLbl="alignAccFollowNode1" presStyleIdx="2" presStyleCnt="4" custScaleX="1879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E1806-6211-45DB-9984-184001C4A9C4}" type="pres">
      <dgm:prSet presAssocID="{35C101F0-9811-4FFF-BA20-35A72A3DD065}" presName="sp" presStyleCnt="0"/>
      <dgm:spPr/>
    </dgm:pt>
    <dgm:pt modelId="{CBE19C61-DDB7-4AAB-BD09-0232F4FAF435}" type="pres">
      <dgm:prSet presAssocID="{E594CA87-BEEA-41FA-B80B-A0C81516FAFE}" presName="linNode" presStyleCnt="0"/>
      <dgm:spPr/>
    </dgm:pt>
    <dgm:pt modelId="{1B6C0625-6F8B-43FE-8D69-608F1BD4F347}" type="pres">
      <dgm:prSet presAssocID="{E594CA87-BEEA-41FA-B80B-A0C81516FAFE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ECBBB-7A00-408A-A340-3BAB5233D5AC}" type="pres">
      <dgm:prSet presAssocID="{E594CA87-BEEA-41FA-B80B-A0C81516FAFE}" presName="descendantText" presStyleLbl="alignAccFollowNode1" presStyleIdx="3" presStyleCnt="4" custScaleX="192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A64A30-5629-4244-BF37-6520FD33EE9E}" type="presOf" srcId="{C8D17E7B-3739-40CD-B50C-4F2125E54919}" destId="{5969DC1A-C1C8-42E7-8345-985F3A8DBF80}" srcOrd="0" destOrd="0" presId="urn:microsoft.com/office/officeart/2005/8/layout/vList5"/>
    <dgm:cxn modelId="{CCC3FA6F-BE3E-469E-AFD4-134F5D292030}" type="presOf" srcId="{287CB7BF-33AA-41F3-AE77-8E088004907A}" destId="{D54ECBBB-7A00-408A-A340-3BAB5233D5AC}" srcOrd="0" destOrd="0" presId="urn:microsoft.com/office/officeart/2005/8/layout/vList5"/>
    <dgm:cxn modelId="{9C5FC7F3-64F4-43EE-84F9-A949A0AB30F0}" srcId="{D0EEFD35-936D-4165-B07F-E9383B0C86BC}" destId="{23BF15AF-D437-4358-BFCE-0135B18D3EFF}" srcOrd="0" destOrd="0" parTransId="{CDB2377A-F6DC-4B99-89E9-7A440269D3F9}" sibTransId="{B89A67CE-531E-4F49-8BDE-79236DB5AD80}"/>
    <dgm:cxn modelId="{1171E974-BF8B-4AE1-A9AF-6B0A00E4C214}" srcId="{FC0DC0A2-EE2F-4298-B6F9-3F4FB98F95BA}" destId="{0C5307E0-A2BA-439B-B319-4F1246B5B623}" srcOrd="0" destOrd="0" parTransId="{4C99355F-5374-42EB-9D8F-848F3655D1C4}" sibTransId="{8C432BE7-D962-4086-B035-E714A0070068}"/>
    <dgm:cxn modelId="{8DEE72C6-95AD-40B1-A607-F3C8A486CB1B}" type="presOf" srcId="{E594CA87-BEEA-41FA-B80B-A0C81516FAFE}" destId="{1B6C0625-6F8B-43FE-8D69-608F1BD4F347}" srcOrd="0" destOrd="0" presId="urn:microsoft.com/office/officeart/2005/8/layout/vList5"/>
    <dgm:cxn modelId="{D9B3E216-8E19-4A6F-8ECC-5EF17077D89E}" srcId="{C8D17E7B-3739-40CD-B50C-4F2125E54919}" destId="{D0EEFD35-936D-4165-B07F-E9383B0C86BC}" srcOrd="2" destOrd="0" parTransId="{FFEA01D0-AA12-4864-AE79-166246639EBC}" sibTransId="{35C101F0-9811-4FFF-BA20-35A72A3DD065}"/>
    <dgm:cxn modelId="{1F811B92-A117-4CE7-B985-BB4476834B1D}" type="presOf" srcId="{42E6A481-4E87-44C9-A3E1-58F20BB846C8}" destId="{9850EF41-D0AF-4776-AFC9-93D4DBD1260A}" srcOrd="0" destOrd="0" presId="urn:microsoft.com/office/officeart/2005/8/layout/vList5"/>
    <dgm:cxn modelId="{5FE4D2CB-E1B5-4C14-AD3E-422666D1B6EE}" srcId="{C8D17E7B-3739-40CD-B50C-4F2125E54919}" destId="{E594CA87-BEEA-41FA-B80B-A0C81516FAFE}" srcOrd="3" destOrd="0" parTransId="{EDAC093E-394B-466B-91FB-26667493B586}" sibTransId="{888C6C88-2A31-4643-A0EA-F5D2390BE324}"/>
    <dgm:cxn modelId="{DF881539-CD1B-4989-85BB-6474710B5E22}" srcId="{C8D17E7B-3739-40CD-B50C-4F2125E54919}" destId="{EDF0CF95-0165-40E9-A637-AB8B75A3B68F}" srcOrd="1" destOrd="0" parTransId="{D69DE265-0B72-425D-8164-A0494FB4A679}" sibTransId="{1911D39A-B8E5-4CA4-88D3-C2D35FCD318B}"/>
    <dgm:cxn modelId="{E0BFCE2E-75F4-48D7-9DA1-3D3356A74AB1}" type="presOf" srcId="{0C5307E0-A2BA-439B-B319-4F1246B5B623}" destId="{D87420B2-D1D4-419A-8658-710BC1F33F2E}" srcOrd="0" destOrd="0" presId="urn:microsoft.com/office/officeart/2005/8/layout/vList5"/>
    <dgm:cxn modelId="{C494CB4A-DE0A-4B3C-8767-56F129AC9C45}" srcId="{C8D17E7B-3739-40CD-B50C-4F2125E54919}" destId="{FC0DC0A2-EE2F-4298-B6F9-3F4FB98F95BA}" srcOrd="0" destOrd="0" parTransId="{BE8601DC-29A1-4D01-8F82-269A7D72ABE6}" sibTransId="{9FFB1A62-2207-4441-9122-6B8C93D6FD2E}"/>
    <dgm:cxn modelId="{664E7BB0-06E4-4BC5-963D-AA88B2F0CE79}" srcId="{E594CA87-BEEA-41FA-B80B-A0C81516FAFE}" destId="{287CB7BF-33AA-41F3-AE77-8E088004907A}" srcOrd="0" destOrd="0" parTransId="{4D9F151A-79FE-451E-8142-E3B83419DDB0}" sibTransId="{09E370A1-D8EB-43A1-84DA-88396B6CF18E}"/>
    <dgm:cxn modelId="{74598D46-8C7A-45A4-AF1C-B6612DA53997}" type="presOf" srcId="{D0EEFD35-936D-4165-B07F-E9383B0C86BC}" destId="{2122948B-522D-454E-B896-9193C67B113D}" srcOrd="0" destOrd="0" presId="urn:microsoft.com/office/officeart/2005/8/layout/vList5"/>
    <dgm:cxn modelId="{8A714C18-38AB-454A-9DC4-542BF66B4BA4}" srcId="{EDF0CF95-0165-40E9-A637-AB8B75A3B68F}" destId="{42E6A481-4E87-44C9-A3E1-58F20BB846C8}" srcOrd="0" destOrd="0" parTransId="{AE917FEF-1820-4330-9563-509ABF69D22A}" sibTransId="{5A078A47-1637-4210-A1FA-CEAF0EE17028}"/>
    <dgm:cxn modelId="{B948F72E-DC09-4F29-8BA3-0D35E4933A4E}" type="presOf" srcId="{FC0DC0A2-EE2F-4298-B6F9-3F4FB98F95BA}" destId="{F92E50F3-58E7-45E9-BF5B-19CB5EDA311A}" srcOrd="0" destOrd="0" presId="urn:microsoft.com/office/officeart/2005/8/layout/vList5"/>
    <dgm:cxn modelId="{783DC724-2BEB-4BB8-9E7A-A8B69321A10A}" type="presOf" srcId="{EDF0CF95-0165-40E9-A637-AB8B75A3B68F}" destId="{F836F7DC-4480-42EB-89F3-38F5AE843250}" srcOrd="0" destOrd="0" presId="urn:microsoft.com/office/officeart/2005/8/layout/vList5"/>
    <dgm:cxn modelId="{741FBB10-5942-4BC5-AA31-839F9364AD81}" type="presOf" srcId="{23BF15AF-D437-4358-BFCE-0135B18D3EFF}" destId="{3615DFCB-0F26-4F37-9735-B951CFEBDC46}" srcOrd="0" destOrd="0" presId="urn:microsoft.com/office/officeart/2005/8/layout/vList5"/>
    <dgm:cxn modelId="{DF3C39E8-7B09-4281-B86E-B7363FE86B8E}" type="presParOf" srcId="{5969DC1A-C1C8-42E7-8345-985F3A8DBF80}" destId="{867F374C-3C93-40BF-90BB-57F7F6291BFC}" srcOrd="0" destOrd="0" presId="urn:microsoft.com/office/officeart/2005/8/layout/vList5"/>
    <dgm:cxn modelId="{E5DB59FB-E067-4F56-94EF-0B25DF9D9999}" type="presParOf" srcId="{867F374C-3C93-40BF-90BB-57F7F6291BFC}" destId="{F92E50F3-58E7-45E9-BF5B-19CB5EDA311A}" srcOrd="0" destOrd="0" presId="urn:microsoft.com/office/officeart/2005/8/layout/vList5"/>
    <dgm:cxn modelId="{95E75FAE-1C83-47CD-9583-2808D7DAE2C1}" type="presParOf" srcId="{867F374C-3C93-40BF-90BB-57F7F6291BFC}" destId="{D87420B2-D1D4-419A-8658-710BC1F33F2E}" srcOrd="1" destOrd="0" presId="urn:microsoft.com/office/officeart/2005/8/layout/vList5"/>
    <dgm:cxn modelId="{3BC7D5DD-408E-4895-A785-DF050E7D03CC}" type="presParOf" srcId="{5969DC1A-C1C8-42E7-8345-985F3A8DBF80}" destId="{E3DC3FBD-1944-4FBE-9DEC-0097673430EF}" srcOrd="1" destOrd="0" presId="urn:microsoft.com/office/officeart/2005/8/layout/vList5"/>
    <dgm:cxn modelId="{A2F13508-B87F-43DA-AE48-EDF40602EDBD}" type="presParOf" srcId="{5969DC1A-C1C8-42E7-8345-985F3A8DBF80}" destId="{2BBB00EA-29DA-4993-8CF1-DEAAAB72FF3A}" srcOrd="2" destOrd="0" presId="urn:microsoft.com/office/officeart/2005/8/layout/vList5"/>
    <dgm:cxn modelId="{17DB6486-30C2-41FC-80FA-AD825E127897}" type="presParOf" srcId="{2BBB00EA-29DA-4993-8CF1-DEAAAB72FF3A}" destId="{F836F7DC-4480-42EB-89F3-38F5AE843250}" srcOrd="0" destOrd="0" presId="urn:microsoft.com/office/officeart/2005/8/layout/vList5"/>
    <dgm:cxn modelId="{0C8614E7-E2C2-4892-9B34-34FEC6D65C97}" type="presParOf" srcId="{2BBB00EA-29DA-4993-8CF1-DEAAAB72FF3A}" destId="{9850EF41-D0AF-4776-AFC9-93D4DBD1260A}" srcOrd="1" destOrd="0" presId="urn:microsoft.com/office/officeart/2005/8/layout/vList5"/>
    <dgm:cxn modelId="{C9097E74-71F9-4A56-A764-FD99416B5A0B}" type="presParOf" srcId="{5969DC1A-C1C8-42E7-8345-985F3A8DBF80}" destId="{E5E95162-A72D-46D2-BB10-C4840A06379B}" srcOrd="3" destOrd="0" presId="urn:microsoft.com/office/officeart/2005/8/layout/vList5"/>
    <dgm:cxn modelId="{818A9BE2-A3B6-4BD8-8758-174978A41358}" type="presParOf" srcId="{5969DC1A-C1C8-42E7-8345-985F3A8DBF80}" destId="{1702C081-5088-41CB-947F-0EE498A4AC4F}" srcOrd="4" destOrd="0" presId="urn:microsoft.com/office/officeart/2005/8/layout/vList5"/>
    <dgm:cxn modelId="{BB6825AC-BC07-4F11-A852-609D0BF31D8F}" type="presParOf" srcId="{1702C081-5088-41CB-947F-0EE498A4AC4F}" destId="{2122948B-522D-454E-B896-9193C67B113D}" srcOrd="0" destOrd="0" presId="urn:microsoft.com/office/officeart/2005/8/layout/vList5"/>
    <dgm:cxn modelId="{7B6043E7-12A0-42EB-9B40-84BB06224441}" type="presParOf" srcId="{1702C081-5088-41CB-947F-0EE498A4AC4F}" destId="{3615DFCB-0F26-4F37-9735-B951CFEBDC46}" srcOrd="1" destOrd="0" presId="urn:microsoft.com/office/officeart/2005/8/layout/vList5"/>
    <dgm:cxn modelId="{ECE4414B-AD65-4281-B95D-880BF9C1A959}" type="presParOf" srcId="{5969DC1A-C1C8-42E7-8345-985F3A8DBF80}" destId="{D2BE1806-6211-45DB-9984-184001C4A9C4}" srcOrd="5" destOrd="0" presId="urn:microsoft.com/office/officeart/2005/8/layout/vList5"/>
    <dgm:cxn modelId="{D0AA10B6-6D73-482F-A5D7-C4847F531177}" type="presParOf" srcId="{5969DC1A-C1C8-42E7-8345-985F3A8DBF80}" destId="{CBE19C61-DDB7-4AAB-BD09-0232F4FAF435}" srcOrd="6" destOrd="0" presId="urn:microsoft.com/office/officeart/2005/8/layout/vList5"/>
    <dgm:cxn modelId="{462B1751-4211-4CB5-BAFD-764E6CF13744}" type="presParOf" srcId="{CBE19C61-DDB7-4AAB-BD09-0232F4FAF435}" destId="{1B6C0625-6F8B-43FE-8D69-608F1BD4F347}" srcOrd="0" destOrd="0" presId="urn:microsoft.com/office/officeart/2005/8/layout/vList5"/>
    <dgm:cxn modelId="{0A66C22D-30C3-4AE1-B647-49C616AAA180}" type="presParOf" srcId="{CBE19C61-DDB7-4AAB-BD09-0232F4FAF435}" destId="{D54ECBBB-7A00-408A-A340-3BAB5233D5A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8C57A01-F599-41C8-B012-935CC6C6A976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</dgm:pt>
    <dgm:pt modelId="{89ABB30E-334D-4DB2-BA5A-F00905523D9D}">
      <dgm:prSet phldrT="[Text]" custT="1"/>
      <dgm:spPr/>
      <dgm:t>
        <a:bodyPr/>
        <a:lstStyle/>
        <a:p>
          <a:r>
            <a:rPr lang="en-US" sz="1600" dirty="0" err="1"/>
            <a:t>Mengatur</a:t>
          </a:r>
          <a:r>
            <a:rPr lang="en-US" sz="1600" dirty="0"/>
            <a:t> </a:t>
          </a:r>
          <a:r>
            <a:rPr lang="en-US" sz="1600" dirty="0" err="1"/>
            <a:t>Kegiatan</a:t>
          </a:r>
          <a:r>
            <a:rPr lang="en-US" sz="1600" dirty="0"/>
            <a:t> </a:t>
          </a:r>
          <a:r>
            <a:rPr lang="en-US" sz="1600" dirty="0" err="1"/>
            <a:t>Produksi</a:t>
          </a:r>
          <a:r>
            <a:rPr lang="en-US" sz="1600" dirty="0"/>
            <a:t> </a:t>
          </a:r>
          <a:endParaRPr lang="en-ID" sz="1600" dirty="0"/>
        </a:p>
      </dgm:t>
    </dgm:pt>
    <dgm:pt modelId="{BA231649-A9C9-4018-8910-98ACE71FBD53}" type="parTrans" cxnId="{5E113FAB-C221-4756-A454-4C28AF8A6A36}">
      <dgm:prSet/>
      <dgm:spPr/>
      <dgm:t>
        <a:bodyPr/>
        <a:lstStyle/>
        <a:p>
          <a:endParaRPr lang="en-ID"/>
        </a:p>
      </dgm:t>
    </dgm:pt>
    <dgm:pt modelId="{DA948692-2B59-4359-AED6-6A5ECE6DDA2B}" type="sibTrans" cxnId="{5E113FAB-C221-4756-A454-4C28AF8A6A36}">
      <dgm:prSet/>
      <dgm:spPr/>
      <dgm:t>
        <a:bodyPr/>
        <a:lstStyle/>
        <a:p>
          <a:endParaRPr lang="en-ID"/>
        </a:p>
      </dgm:t>
    </dgm:pt>
    <dgm:pt modelId="{4A1D15B4-4814-4F5C-ABA0-17AB4657AAA5}">
      <dgm:prSet phldrT="[Text]" custT="1"/>
      <dgm:spPr/>
      <dgm:t>
        <a:bodyPr/>
        <a:lstStyle/>
        <a:p>
          <a:r>
            <a:rPr lang="en-ID" sz="1600" dirty="0" err="1"/>
            <a:t>Mendistribusikan</a:t>
          </a:r>
          <a:r>
            <a:rPr lang="en-ID" sz="1600" dirty="0"/>
            <a:t> </a:t>
          </a:r>
          <a:r>
            <a:rPr lang="en-ID" sz="1600" dirty="0" err="1"/>
            <a:t>Barang</a:t>
          </a:r>
          <a:r>
            <a:rPr lang="en-ID" sz="1600" dirty="0"/>
            <a:t> dan Jasa</a:t>
          </a:r>
        </a:p>
      </dgm:t>
    </dgm:pt>
    <dgm:pt modelId="{9D752577-8CE0-4EA0-90EC-3FEA1620783E}" type="parTrans" cxnId="{70CD5966-50D7-4063-A1B5-B9BC27FFC6F0}">
      <dgm:prSet/>
      <dgm:spPr/>
      <dgm:t>
        <a:bodyPr/>
        <a:lstStyle/>
        <a:p>
          <a:endParaRPr lang="en-ID"/>
        </a:p>
      </dgm:t>
    </dgm:pt>
    <dgm:pt modelId="{85C2E76B-8807-4DF5-8201-5729AC00B782}" type="sibTrans" cxnId="{70CD5966-50D7-4063-A1B5-B9BC27FFC6F0}">
      <dgm:prSet/>
      <dgm:spPr/>
      <dgm:t>
        <a:bodyPr/>
        <a:lstStyle/>
        <a:p>
          <a:endParaRPr lang="en-ID"/>
        </a:p>
      </dgm:t>
    </dgm:pt>
    <dgm:pt modelId="{BA83D931-CA40-4F88-BD93-DD4A31595936}">
      <dgm:prSet custT="1"/>
      <dgm:spPr/>
      <dgm:t>
        <a:bodyPr/>
        <a:lstStyle/>
        <a:p>
          <a:r>
            <a:rPr lang="fi-FI" sz="1600" dirty="0"/>
            <a:t>Menentukan Jumlah Pembelian dan Penjualan</a:t>
          </a:r>
          <a:endParaRPr lang="en-ID" sz="1600" dirty="0"/>
        </a:p>
      </dgm:t>
    </dgm:pt>
    <dgm:pt modelId="{1BDCE7EB-B08B-4D33-B193-04299FA62580}" type="parTrans" cxnId="{18EC6DCA-69BE-49C6-8247-743D45973149}">
      <dgm:prSet/>
      <dgm:spPr/>
      <dgm:t>
        <a:bodyPr/>
        <a:lstStyle/>
        <a:p>
          <a:endParaRPr lang="en-ID"/>
        </a:p>
      </dgm:t>
    </dgm:pt>
    <dgm:pt modelId="{32F752D4-90BB-409E-853A-71F61FA51D8C}" type="sibTrans" cxnId="{18EC6DCA-69BE-49C6-8247-743D45973149}">
      <dgm:prSet/>
      <dgm:spPr/>
      <dgm:t>
        <a:bodyPr/>
        <a:lstStyle/>
        <a:p>
          <a:endParaRPr lang="en-ID"/>
        </a:p>
      </dgm:t>
    </dgm:pt>
    <dgm:pt modelId="{C02CACA8-047F-4C14-B9DB-D4CFE1F915C7}">
      <dgm:prSet custT="1"/>
      <dgm:spPr/>
      <dgm:t>
        <a:bodyPr/>
        <a:lstStyle/>
        <a:p>
          <a:r>
            <a:rPr lang="en-ID" sz="1600" dirty="0" err="1"/>
            <a:t>Menentukan</a:t>
          </a:r>
          <a:r>
            <a:rPr lang="en-ID" sz="1600" dirty="0"/>
            <a:t> Stok </a:t>
          </a:r>
          <a:r>
            <a:rPr lang="en-ID" sz="1600" dirty="0" err="1"/>
            <a:t>Barang</a:t>
          </a:r>
          <a:r>
            <a:rPr lang="en-ID" sz="1600" dirty="0"/>
            <a:t> </a:t>
          </a:r>
          <a:r>
            <a:rPr lang="en-ID" sz="1600" dirty="0" err="1"/>
            <a:t>untuk</a:t>
          </a:r>
          <a:r>
            <a:rPr lang="en-ID" sz="1600" dirty="0"/>
            <a:t> </a:t>
          </a:r>
          <a:r>
            <a:rPr lang="en-ID" sz="1600" dirty="0" err="1"/>
            <a:t>Keperluan</a:t>
          </a:r>
          <a:r>
            <a:rPr lang="en-ID" sz="1600" dirty="0"/>
            <a:t> Masa </a:t>
          </a:r>
          <a:r>
            <a:rPr lang="en-ID" sz="1600" dirty="0" err="1"/>
            <a:t>Depan</a:t>
          </a:r>
          <a:endParaRPr lang="en-ID" sz="1600" dirty="0"/>
        </a:p>
      </dgm:t>
    </dgm:pt>
    <dgm:pt modelId="{313CA1C5-E449-4151-8B94-B303C95B1A9E}" type="parTrans" cxnId="{4675EB4C-50A8-4F2D-989C-19A4783BC2DF}">
      <dgm:prSet/>
      <dgm:spPr/>
      <dgm:t>
        <a:bodyPr/>
        <a:lstStyle/>
        <a:p>
          <a:endParaRPr lang="en-ID"/>
        </a:p>
      </dgm:t>
    </dgm:pt>
    <dgm:pt modelId="{77BEB27C-80A4-40D7-98F2-92638C2E8632}" type="sibTrans" cxnId="{4675EB4C-50A8-4F2D-989C-19A4783BC2DF}">
      <dgm:prSet/>
      <dgm:spPr/>
      <dgm:t>
        <a:bodyPr/>
        <a:lstStyle/>
        <a:p>
          <a:endParaRPr lang="en-ID"/>
        </a:p>
      </dgm:t>
    </dgm:pt>
    <dgm:pt modelId="{269ED835-320B-447B-B061-09424A1A3C79}">
      <dgm:prSet custT="1"/>
      <dgm:spPr/>
      <dgm:t>
        <a:bodyPr/>
        <a:lstStyle/>
        <a:p>
          <a:r>
            <a:rPr lang="en-ID" sz="1600" dirty="0" err="1"/>
            <a:t>Melakukan</a:t>
          </a:r>
          <a:r>
            <a:rPr lang="en-ID" sz="1600" dirty="0"/>
            <a:t> </a:t>
          </a:r>
          <a:r>
            <a:rPr lang="en-ID" sz="1600" dirty="0" err="1"/>
            <a:t>Promosi</a:t>
          </a:r>
          <a:endParaRPr lang="en-ID" sz="1600" dirty="0"/>
        </a:p>
      </dgm:t>
    </dgm:pt>
    <dgm:pt modelId="{DC154EE9-EF5F-4FCE-B9A7-9F61A588D2DC}" type="parTrans" cxnId="{BB81F4F7-57B9-43C8-9282-478E6CB89570}">
      <dgm:prSet/>
      <dgm:spPr/>
      <dgm:t>
        <a:bodyPr/>
        <a:lstStyle/>
        <a:p>
          <a:endParaRPr lang="en-ID"/>
        </a:p>
      </dgm:t>
    </dgm:pt>
    <dgm:pt modelId="{AC5A4806-0BBA-45DD-916B-57FB069BC2B4}" type="sibTrans" cxnId="{BB81F4F7-57B9-43C8-9282-478E6CB89570}">
      <dgm:prSet/>
      <dgm:spPr/>
      <dgm:t>
        <a:bodyPr/>
        <a:lstStyle/>
        <a:p>
          <a:endParaRPr lang="en-ID"/>
        </a:p>
      </dgm:t>
    </dgm:pt>
    <dgm:pt modelId="{6095E413-CB51-4B73-B420-A0269148F209}">
      <dgm:prSet custT="1"/>
      <dgm:spPr/>
      <dgm:t>
        <a:bodyPr/>
        <a:lstStyle/>
        <a:p>
          <a:r>
            <a:rPr lang="en-ID" sz="1600" dirty="0"/>
            <a:t>Menetapkan Harga dan Nilai</a:t>
          </a:r>
        </a:p>
      </dgm:t>
    </dgm:pt>
    <dgm:pt modelId="{84C8F3B8-3F8A-4204-8CA5-CBC47AFC4BE5}" type="parTrans" cxnId="{BD417834-3C59-4519-807D-17BEB9692286}">
      <dgm:prSet/>
      <dgm:spPr/>
      <dgm:t>
        <a:bodyPr/>
        <a:lstStyle/>
        <a:p>
          <a:endParaRPr lang="en-ID"/>
        </a:p>
      </dgm:t>
    </dgm:pt>
    <dgm:pt modelId="{DEBAA5FF-BF11-4E06-91FB-6850487F89CB}" type="sibTrans" cxnId="{BD417834-3C59-4519-807D-17BEB9692286}">
      <dgm:prSet/>
      <dgm:spPr/>
      <dgm:t>
        <a:bodyPr/>
        <a:lstStyle/>
        <a:p>
          <a:endParaRPr lang="en-ID"/>
        </a:p>
      </dgm:t>
    </dgm:pt>
    <dgm:pt modelId="{F8EFC534-6732-4BA8-A1EF-0BA9EAD0AFAE}" type="pres">
      <dgm:prSet presAssocID="{78C57A01-F599-41C8-B012-935CC6C6A976}" presName="linearFlow" presStyleCnt="0">
        <dgm:presLayoutVars>
          <dgm:dir/>
          <dgm:resizeHandles val="exact"/>
        </dgm:presLayoutVars>
      </dgm:prSet>
      <dgm:spPr/>
    </dgm:pt>
    <dgm:pt modelId="{5F4512DA-88AF-4A0E-B2F4-62BB615743CF}" type="pres">
      <dgm:prSet presAssocID="{89ABB30E-334D-4DB2-BA5A-F00905523D9D}" presName="composite" presStyleCnt="0"/>
      <dgm:spPr/>
    </dgm:pt>
    <dgm:pt modelId="{C35F98A9-B5A1-4A1B-883B-0042C2E68BF6}" type="pres">
      <dgm:prSet presAssocID="{89ABB30E-334D-4DB2-BA5A-F00905523D9D}" presName="imgShp" presStyleLbl="fgImgPlace1" presStyleIdx="0" presStyleCnt="6" custScaleX="98264" custScaleY="8797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 t="-6000" b="-6000"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F9F2A4B-F124-4F5F-B9EB-4E12CCC5B3C3}" type="pres">
      <dgm:prSet presAssocID="{89ABB30E-334D-4DB2-BA5A-F00905523D9D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4341D-C041-4571-87A6-52BB741613E7}" type="pres">
      <dgm:prSet presAssocID="{DA948692-2B59-4359-AED6-6A5ECE6DDA2B}" presName="spacing" presStyleCnt="0"/>
      <dgm:spPr/>
    </dgm:pt>
    <dgm:pt modelId="{787EC22F-A330-42BB-9883-2CDBB8680B18}" type="pres">
      <dgm:prSet presAssocID="{6095E413-CB51-4B73-B420-A0269148F209}" presName="composite" presStyleCnt="0"/>
      <dgm:spPr/>
    </dgm:pt>
    <dgm:pt modelId="{11FFA6F0-6E63-4144-B760-62A841BD9832}" type="pres">
      <dgm:prSet presAssocID="{6095E413-CB51-4B73-B420-A0269148F209}" presName="imgShp" presStyleLbl="fgImgPlace1" presStyleIdx="1" presStyleCnt="6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B7744F50-5079-4A40-8A56-3581128CB54E}" type="pres">
      <dgm:prSet presAssocID="{6095E413-CB51-4B73-B420-A0269148F209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17D2F8-18BA-434E-9DE0-D2EC5ADC2850}" type="pres">
      <dgm:prSet presAssocID="{DEBAA5FF-BF11-4E06-91FB-6850487F89CB}" presName="spacing" presStyleCnt="0"/>
      <dgm:spPr/>
    </dgm:pt>
    <dgm:pt modelId="{EBC23B82-F5D5-4B61-95AE-0E50CAEE6C4C}" type="pres">
      <dgm:prSet presAssocID="{4A1D15B4-4814-4F5C-ABA0-17AB4657AAA5}" presName="composite" presStyleCnt="0"/>
      <dgm:spPr/>
    </dgm:pt>
    <dgm:pt modelId="{65D4B113-F089-4475-A11C-588729DA4928}" type="pres">
      <dgm:prSet presAssocID="{4A1D15B4-4814-4F5C-ABA0-17AB4657AAA5}" presName="imgShp" presStyleLbl="fgImgPlace1" presStyleIdx="2" presStyleCnt="6" custLinFactNeighborX="-2625" custLinFactNeighborY="-1578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tion with org chart"/>
        </a:ext>
      </dgm:extLst>
    </dgm:pt>
    <dgm:pt modelId="{83220004-7C2E-41FE-BD19-B6BE3DAD8C75}" type="pres">
      <dgm:prSet presAssocID="{4A1D15B4-4814-4F5C-ABA0-17AB4657AAA5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5B507-93A4-4857-9C7E-D47972FFF014}" type="pres">
      <dgm:prSet presAssocID="{85C2E76B-8807-4DF5-8201-5729AC00B782}" presName="spacing" presStyleCnt="0"/>
      <dgm:spPr/>
    </dgm:pt>
    <dgm:pt modelId="{FB8A7C79-9C85-4C20-BEF9-30714B5CDC63}" type="pres">
      <dgm:prSet presAssocID="{BA83D931-CA40-4F88-BD93-DD4A31595936}" presName="composite" presStyleCnt="0"/>
      <dgm:spPr/>
    </dgm:pt>
    <dgm:pt modelId="{C0788AB1-3856-4AF4-A7C9-84DDFC4773A6}" type="pres">
      <dgm:prSet presAssocID="{BA83D931-CA40-4F88-BD93-DD4A31595936}" presName="imgShp" presStyleLbl="fgImgPlace1" presStyleIdx="3" presStyleCnt="6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90B26589-74B3-46C4-8C31-4C05EAD097F4}" type="pres">
      <dgm:prSet presAssocID="{BA83D931-CA40-4F88-BD93-DD4A31595936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6ECC4-E23C-4BFF-B38F-03514F7E4D08}" type="pres">
      <dgm:prSet presAssocID="{32F752D4-90BB-409E-853A-71F61FA51D8C}" presName="spacing" presStyleCnt="0"/>
      <dgm:spPr/>
    </dgm:pt>
    <dgm:pt modelId="{29B00A49-14A5-47A0-9E25-6EE4A275A129}" type="pres">
      <dgm:prSet presAssocID="{C02CACA8-047F-4C14-B9DB-D4CFE1F915C7}" presName="composite" presStyleCnt="0"/>
      <dgm:spPr/>
    </dgm:pt>
    <dgm:pt modelId="{017DAB0C-DD59-44CD-9BA5-DA5C5B8CABDE}" type="pres">
      <dgm:prSet presAssocID="{C02CACA8-047F-4C14-B9DB-D4CFE1F915C7}" presName="imgShp" presStyleLbl="fgImgPlace1" presStyleIdx="4" presStyleCnt="6"/>
      <dgm:spPr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0010957C-80E5-412D-B693-522A9BE47F9F}" type="pres">
      <dgm:prSet presAssocID="{C02CACA8-047F-4C14-B9DB-D4CFE1F915C7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1318DA-ED53-4064-9DB5-0CD6EC52B9EF}" type="pres">
      <dgm:prSet presAssocID="{77BEB27C-80A4-40D7-98F2-92638C2E8632}" presName="spacing" presStyleCnt="0"/>
      <dgm:spPr/>
    </dgm:pt>
    <dgm:pt modelId="{240FE032-466A-4EA8-99FE-A71E0A26A99C}" type="pres">
      <dgm:prSet presAssocID="{269ED835-320B-447B-B061-09424A1A3C79}" presName="composite" presStyleCnt="0"/>
      <dgm:spPr/>
    </dgm:pt>
    <dgm:pt modelId="{8B08187C-8A16-45B3-8824-A5335E5B166A}" type="pres">
      <dgm:prSet presAssocID="{269ED835-320B-447B-B061-09424A1A3C79}" presName="imgShp" presStyleLbl="fgImgPlace1" presStyleIdx="5" presStyleCnt="6"/>
      <dgm:spPr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ardroom"/>
        </a:ext>
      </dgm:extLst>
    </dgm:pt>
    <dgm:pt modelId="{2C6F0A24-5ACB-48A0-BF68-382C3F965C51}" type="pres">
      <dgm:prSet presAssocID="{269ED835-320B-447B-B061-09424A1A3C79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C8EC5D-7733-40C1-9F1A-435D428D4610}" type="presOf" srcId="{78C57A01-F599-41C8-B012-935CC6C6A976}" destId="{F8EFC534-6732-4BA8-A1EF-0BA9EAD0AFAE}" srcOrd="0" destOrd="0" presId="urn:microsoft.com/office/officeart/2005/8/layout/vList3"/>
    <dgm:cxn modelId="{94CC969A-06C9-42DF-ADB5-0F7F44CC5785}" type="presOf" srcId="{6095E413-CB51-4B73-B420-A0269148F209}" destId="{B7744F50-5079-4A40-8A56-3581128CB54E}" srcOrd="0" destOrd="0" presId="urn:microsoft.com/office/officeart/2005/8/layout/vList3"/>
    <dgm:cxn modelId="{18EC6DCA-69BE-49C6-8247-743D45973149}" srcId="{78C57A01-F599-41C8-B012-935CC6C6A976}" destId="{BA83D931-CA40-4F88-BD93-DD4A31595936}" srcOrd="3" destOrd="0" parTransId="{1BDCE7EB-B08B-4D33-B193-04299FA62580}" sibTransId="{32F752D4-90BB-409E-853A-71F61FA51D8C}"/>
    <dgm:cxn modelId="{5E113FAB-C221-4756-A454-4C28AF8A6A36}" srcId="{78C57A01-F599-41C8-B012-935CC6C6A976}" destId="{89ABB30E-334D-4DB2-BA5A-F00905523D9D}" srcOrd="0" destOrd="0" parTransId="{BA231649-A9C9-4018-8910-98ACE71FBD53}" sibTransId="{DA948692-2B59-4359-AED6-6A5ECE6DDA2B}"/>
    <dgm:cxn modelId="{93E69659-B477-49F9-95C9-248CC243DAD9}" type="presOf" srcId="{C02CACA8-047F-4C14-B9DB-D4CFE1F915C7}" destId="{0010957C-80E5-412D-B693-522A9BE47F9F}" srcOrd="0" destOrd="0" presId="urn:microsoft.com/office/officeart/2005/8/layout/vList3"/>
    <dgm:cxn modelId="{70CD5966-50D7-4063-A1B5-B9BC27FFC6F0}" srcId="{78C57A01-F599-41C8-B012-935CC6C6A976}" destId="{4A1D15B4-4814-4F5C-ABA0-17AB4657AAA5}" srcOrd="2" destOrd="0" parTransId="{9D752577-8CE0-4EA0-90EC-3FEA1620783E}" sibTransId="{85C2E76B-8807-4DF5-8201-5729AC00B782}"/>
    <dgm:cxn modelId="{011F447F-F3C0-4F9C-9C69-79E3E3722445}" type="presOf" srcId="{BA83D931-CA40-4F88-BD93-DD4A31595936}" destId="{90B26589-74B3-46C4-8C31-4C05EAD097F4}" srcOrd="0" destOrd="0" presId="urn:microsoft.com/office/officeart/2005/8/layout/vList3"/>
    <dgm:cxn modelId="{BD417834-3C59-4519-807D-17BEB9692286}" srcId="{78C57A01-F599-41C8-B012-935CC6C6A976}" destId="{6095E413-CB51-4B73-B420-A0269148F209}" srcOrd="1" destOrd="0" parTransId="{84C8F3B8-3F8A-4204-8CA5-CBC47AFC4BE5}" sibTransId="{DEBAA5FF-BF11-4E06-91FB-6850487F89CB}"/>
    <dgm:cxn modelId="{5E42AE57-1D15-449B-B1D4-42FDA13F7D58}" type="presOf" srcId="{4A1D15B4-4814-4F5C-ABA0-17AB4657AAA5}" destId="{83220004-7C2E-41FE-BD19-B6BE3DAD8C75}" srcOrd="0" destOrd="0" presId="urn:microsoft.com/office/officeart/2005/8/layout/vList3"/>
    <dgm:cxn modelId="{BB81F4F7-57B9-43C8-9282-478E6CB89570}" srcId="{78C57A01-F599-41C8-B012-935CC6C6A976}" destId="{269ED835-320B-447B-B061-09424A1A3C79}" srcOrd="5" destOrd="0" parTransId="{DC154EE9-EF5F-4FCE-B9A7-9F61A588D2DC}" sibTransId="{AC5A4806-0BBA-45DD-916B-57FB069BC2B4}"/>
    <dgm:cxn modelId="{4675EB4C-50A8-4F2D-989C-19A4783BC2DF}" srcId="{78C57A01-F599-41C8-B012-935CC6C6A976}" destId="{C02CACA8-047F-4C14-B9DB-D4CFE1F915C7}" srcOrd="4" destOrd="0" parTransId="{313CA1C5-E449-4151-8B94-B303C95B1A9E}" sibTransId="{77BEB27C-80A4-40D7-98F2-92638C2E8632}"/>
    <dgm:cxn modelId="{CA783B50-7784-4253-B6E0-40C2BB4358B5}" type="presOf" srcId="{269ED835-320B-447B-B061-09424A1A3C79}" destId="{2C6F0A24-5ACB-48A0-BF68-382C3F965C51}" srcOrd="0" destOrd="0" presId="urn:microsoft.com/office/officeart/2005/8/layout/vList3"/>
    <dgm:cxn modelId="{CED26A69-5783-4210-AB07-BAC9A38BBB8C}" type="presOf" srcId="{89ABB30E-334D-4DB2-BA5A-F00905523D9D}" destId="{3F9F2A4B-F124-4F5F-B9EB-4E12CCC5B3C3}" srcOrd="0" destOrd="0" presId="urn:microsoft.com/office/officeart/2005/8/layout/vList3"/>
    <dgm:cxn modelId="{78017FBD-CA42-4094-A5D9-ECF135FB5EB2}" type="presParOf" srcId="{F8EFC534-6732-4BA8-A1EF-0BA9EAD0AFAE}" destId="{5F4512DA-88AF-4A0E-B2F4-62BB615743CF}" srcOrd="0" destOrd="0" presId="urn:microsoft.com/office/officeart/2005/8/layout/vList3"/>
    <dgm:cxn modelId="{BC77547A-0F98-459C-958E-3219DAB18AB1}" type="presParOf" srcId="{5F4512DA-88AF-4A0E-B2F4-62BB615743CF}" destId="{C35F98A9-B5A1-4A1B-883B-0042C2E68BF6}" srcOrd="0" destOrd="0" presId="urn:microsoft.com/office/officeart/2005/8/layout/vList3"/>
    <dgm:cxn modelId="{CAEC5561-3C12-4233-ACE3-D52D647B75EC}" type="presParOf" srcId="{5F4512DA-88AF-4A0E-B2F4-62BB615743CF}" destId="{3F9F2A4B-F124-4F5F-B9EB-4E12CCC5B3C3}" srcOrd="1" destOrd="0" presId="urn:microsoft.com/office/officeart/2005/8/layout/vList3"/>
    <dgm:cxn modelId="{6860852A-CE34-481E-B64D-1194EE018CB8}" type="presParOf" srcId="{F8EFC534-6732-4BA8-A1EF-0BA9EAD0AFAE}" destId="{AB74341D-C041-4571-87A6-52BB741613E7}" srcOrd="1" destOrd="0" presId="urn:microsoft.com/office/officeart/2005/8/layout/vList3"/>
    <dgm:cxn modelId="{637A3849-05B4-4303-A68D-2189AE804314}" type="presParOf" srcId="{F8EFC534-6732-4BA8-A1EF-0BA9EAD0AFAE}" destId="{787EC22F-A330-42BB-9883-2CDBB8680B18}" srcOrd="2" destOrd="0" presId="urn:microsoft.com/office/officeart/2005/8/layout/vList3"/>
    <dgm:cxn modelId="{7CE15AAF-2D4B-40D7-BAB5-5CB0AAF6A3FD}" type="presParOf" srcId="{787EC22F-A330-42BB-9883-2CDBB8680B18}" destId="{11FFA6F0-6E63-4144-B760-62A841BD9832}" srcOrd="0" destOrd="0" presId="urn:microsoft.com/office/officeart/2005/8/layout/vList3"/>
    <dgm:cxn modelId="{CC9BF210-A76A-4114-82E4-3B14E3C7CF30}" type="presParOf" srcId="{787EC22F-A330-42BB-9883-2CDBB8680B18}" destId="{B7744F50-5079-4A40-8A56-3581128CB54E}" srcOrd="1" destOrd="0" presId="urn:microsoft.com/office/officeart/2005/8/layout/vList3"/>
    <dgm:cxn modelId="{968C448C-5855-4B2B-876B-03AE3879F96D}" type="presParOf" srcId="{F8EFC534-6732-4BA8-A1EF-0BA9EAD0AFAE}" destId="{EB17D2F8-18BA-434E-9DE0-D2EC5ADC2850}" srcOrd="3" destOrd="0" presId="urn:microsoft.com/office/officeart/2005/8/layout/vList3"/>
    <dgm:cxn modelId="{7D92D1FD-31B5-4925-956A-4D689C26A6C8}" type="presParOf" srcId="{F8EFC534-6732-4BA8-A1EF-0BA9EAD0AFAE}" destId="{EBC23B82-F5D5-4B61-95AE-0E50CAEE6C4C}" srcOrd="4" destOrd="0" presId="urn:microsoft.com/office/officeart/2005/8/layout/vList3"/>
    <dgm:cxn modelId="{5B2DD127-600B-433B-9D64-CDAC3211137F}" type="presParOf" srcId="{EBC23B82-F5D5-4B61-95AE-0E50CAEE6C4C}" destId="{65D4B113-F089-4475-A11C-588729DA4928}" srcOrd="0" destOrd="0" presId="urn:microsoft.com/office/officeart/2005/8/layout/vList3"/>
    <dgm:cxn modelId="{59CD21B3-28CD-42FB-9141-CAB2AC63249D}" type="presParOf" srcId="{EBC23B82-F5D5-4B61-95AE-0E50CAEE6C4C}" destId="{83220004-7C2E-41FE-BD19-B6BE3DAD8C75}" srcOrd="1" destOrd="0" presId="urn:microsoft.com/office/officeart/2005/8/layout/vList3"/>
    <dgm:cxn modelId="{1E0CADB8-11C4-4570-9D81-1D0CB21B1843}" type="presParOf" srcId="{F8EFC534-6732-4BA8-A1EF-0BA9EAD0AFAE}" destId="{2665B507-93A4-4857-9C7E-D47972FFF014}" srcOrd="5" destOrd="0" presId="urn:microsoft.com/office/officeart/2005/8/layout/vList3"/>
    <dgm:cxn modelId="{F25224AE-5C03-4828-A851-70D596833410}" type="presParOf" srcId="{F8EFC534-6732-4BA8-A1EF-0BA9EAD0AFAE}" destId="{FB8A7C79-9C85-4C20-BEF9-30714B5CDC63}" srcOrd="6" destOrd="0" presId="urn:microsoft.com/office/officeart/2005/8/layout/vList3"/>
    <dgm:cxn modelId="{1C36FBDF-7DFC-4FE7-A2EF-1D11172D07B0}" type="presParOf" srcId="{FB8A7C79-9C85-4C20-BEF9-30714B5CDC63}" destId="{C0788AB1-3856-4AF4-A7C9-84DDFC4773A6}" srcOrd="0" destOrd="0" presId="urn:microsoft.com/office/officeart/2005/8/layout/vList3"/>
    <dgm:cxn modelId="{95362A90-E07B-4C4A-824D-8411139FA965}" type="presParOf" srcId="{FB8A7C79-9C85-4C20-BEF9-30714B5CDC63}" destId="{90B26589-74B3-46C4-8C31-4C05EAD097F4}" srcOrd="1" destOrd="0" presId="urn:microsoft.com/office/officeart/2005/8/layout/vList3"/>
    <dgm:cxn modelId="{CF04C04F-C9E6-49C0-B8F2-10FA5EB60878}" type="presParOf" srcId="{F8EFC534-6732-4BA8-A1EF-0BA9EAD0AFAE}" destId="{FFF6ECC4-E23C-4BFF-B38F-03514F7E4D08}" srcOrd="7" destOrd="0" presId="urn:microsoft.com/office/officeart/2005/8/layout/vList3"/>
    <dgm:cxn modelId="{C209E743-7B6A-47E9-87A3-E19D635CFBFA}" type="presParOf" srcId="{F8EFC534-6732-4BA8-A1EF-0BA9EAD0AFAE}" destId="{29B00A49-14A5-47A0-9E25-6EE4A275A129}" srcOrd="8" destOrd="0" presId="urn:microsoft.com/office/officeart/2005/8/layout/vList3"/>
    <dgm:cxn modelId="{337D05AD-CD54-4B99-A555-FE9535123CD8}" type="presParOf" srcId="{29B00A49-14A5-47A0-9E25-6EE4A275A129}" destId="{017DAB0C-DD59-44CD-9BA5-DA5C5B8CABDE}" srcOrd="0" destOrd="0" presId="urn:microsoft.com/office/officeart/2005/8/layout/vList3"/>
    <dgm:cxn modelId="{028A6B2A-FCD3-49CE-A6DD-BADF58E18004}" type="presParOf" srcId="{29B00A49-14A5-47A0-9E25-6EE4A275A129}" destId="{0010957C-80E5-412D-B693-522A9BE47F9F}" srcOrd="1" destOrd="0" presId="urn:microsoft.com/office/officeart/2005/8/layout/vList3"/>
    <dgm:cxn modelId="{BA45C676-1091-4C04-93AE-9F731CC0404B}" type="presParOf" srcId="{F8EFC534-6732-4BA8-A1EF-0BA9EAD0AFAE}" destId="{F61318DA-ED53-4064-9DB5-0CD6EC52B9EF}" srcOrd="9" destOrd="0" presId="urn:microsoft.com/office/officeart/2005/8/layout/vList3"/>
    <dgm:cxn modelId="{7CD53207-F4C5-41CE-B033-B0A10DD03D2A}" type="presParOf" srcId="{F8EFC534-6732-4BA8-A1EF-0BA9EAD0AFAE}" destId="{240FE032-466A-4EA8-99FE-A71E0A26A99C}" srcOrd="10" destOrd="0" presId="urn:microsoft.com/office/officeart/2005/8/layout/vList3"/>
    <dgm:cxn modelId="{907F91EC-F07D-47FF-8C01-CC905416CF81}" type="presParOf" srcId="{240FE032-466A-4EA8-99FE-A71E0A26A99C}" destId="{8B08187C-8A16-45B3-8824-A5335E5B166A}" srcOrd="0" destOrd="0" presId="urn:microsoft.com/office/officeart/2005/8/layout/vList3"/>
    <dgm:cxn modelId="{F041B2F1-28EA-4AF5-B210-7E92DFF8E96B}" type="presParOf" srcId="{240FE032-466A-4EA8-99FE-A71E0A26A99C}" destId="{2C6F0A24-5ACB-48A0-BF68-382C3F965C5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C9D5D-C18C-4A5B-8911-F006EF7B82A9}">
      <dsp:nvSpPr>
        <dsp:cNvPr id="0" name=""/>
        <dsp:cNvSpPr/>
      </dsp:nvSpPr>
      <dsp:spPr>
        <a:xfrm>
          <a:off x="2158" y="0"/>
          <a:ext cx="2207641" cy="338554"/>
        </a:xfrm>
        <a:prstGeom prst="roundRect">
          <a:avLst>
            <a:gd name="adj" fmla="val 10000"/>
          </a:avLst>
        </a:prstGeom>
        <a:solidFill>
          <a:schemeClr val="accent3">
            <a:alpha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b="1" kern="1200" dirty="0" err="1"/>
            <a:t>Konsep</a:t>
          </a:r>
          <a:r>
            <a:rPr lang="en-ID" sz="1600" b="1" kern="1200" dirty="0"/>
            <a:t> </a:t>
          </a:r>
          <a:r>
            <a:rPr lang="en-ID" sz="1600" b="1" kern="1200" dirty="0" err="1"/>
            <a:t>Permintaan</a:t>
          </a:r>
          <a:endParaRPr lang="en-ID" sz="1600" b="1" kern="1200" dirty="0"/>
        </a:p>
      </dsp:txBody>
      <dsp:txXfrm>
        <a:off x="12074" y="9916"/>
        <a:ext cx="2187809" cy="3187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43533-7213-4A0C-A55B-B68017295FD9}">
      <dsp:nvSpPr>
        <dsp:cNvPr id="0" name=""/>
        <dsp:cNvSpPr/>
      </dsp:nvSpPr>
      <dsp:spPr>
        <a:xfrm>
          <a:off x="2455" y="123"/>
          <a:ext cx="5024288" cy="500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 err="1"/>
            <a:t>Kuantitas</a:t>
          </a:r>
          <a:r>
            <a:rPr lang="en-ID" sz="1600" kern="1200" dirty="0"/>
            <a:t> yang </a:t>
          </a:r>
          <a:r>
            <a:rPr lang="en-ID" sz="1600" kern="1200" dirty="0" err="1"/>
            <a:t>diminta</a:t>
          </a:r>
          <a:r>
            <a:rPr lang="en-ID" sz="1600" kern="1200" dirty="0"/>
            <a:t> </a:t>
          </a:r>
          <a:r>
            <a:rPr lang="en-ID" sz="1600" kern="1200" dirty="0" err="1"/>
            <a:t>merupakan</a:t>
          </a:r>
          <a:r>
            <a:rPr lang="en-ID" sz="1600" kern="1200" dirty="0"/>
            <a:t> </a:t>
          </a:r>
          <a:r>
            <a:rPr lang="en-ID" sz="1600" kern="1200" dirty="0" err="1"/>
            <a:t>kuantitas</a:t>
          </a:r>
          <a:r>
            <a:rPr lang="en-ID" sz="1600" kern="1200" dirty="0"/>
            <a:t>  yang </a:t>
          </a:r>
          <a:r>
            <a:rPr lang="en-ID" sz="1600" kern="1200" dirty="0" err="1"/>
            <a:t>diinginkan</a:t>
          </a:r>
          <a:r>
            <a:rPr lang="en-ID" sz="1600" kern="1200" dirty="0"/>
            <a:t>.</a:t>
          </a:r>
        </a:p>
      </dsp:txBody>
      <dsp:txXfrm>
        <a:off x="17113" y="14781"/>
        <a:ext cx="4994972" cy="471135"/>
      </dsp:txXfrm>
    </dsp:sp>
    <dsp:sp modelId="{E7263396-89A2-4554-B14E-B88FF62CEBAA}">
      <dsp:nvSpPr>
        <dsp:cNvPr id="0" name=""/>
        <dsp:cNvSpPr/>
      </dsp:nvSpPr>
      <dsp:spPr>
        <a:xfrm>
          <a:off x="4911" y="625839"/>
          <a:ext cx="5024288" cy="500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 err="1"/>
            <a:t>Keinginan</a:t>
          </a:r>
          <a:r>
            <a:rPr lang="en-ID" sz="1600" kern="1200" dirty="0"/>
            <a:t> </a:t>
          </a:r>
          <a:r>
            <a:rPr lang="en-ID" sz="1600" kern="1200" dirty="0" err="1"/>
            <a:t>konsumen</a:t>
          </a:r>
          <a:r>
            <a:rPr lang="en-ID" sz="1600" kern="1200" dirty="0"/>
            <a:t> </a:t>
          </a:r>
          <a:r>
            <a:rPr lang="en-ID" sz="1600" kern="1200" dirty="0" err="1"/>
            <a:t>tersebut</a:t>
          </a:r>
          <a:r>
            <a:rPr lang="en-ID" sz="1600" kern="1200" dirty="0"/>
            <a:t> </a:t>
          </a:r>
          <a:r>
            <a:rPr lang="en-ID" sz="1600" kern="1200" dirty="0" err="1"/>
            <a:t>disertai</a:t>
          </a:r>
          <a:r>
            <a:rPr lang="en-ID" sz="1600" kern="1200" dirty="0"/>
            <a:t> oleh </a:t>
          </a:r>
          <a:r>
            <a:rPr lang="en-ID" sz="1600" kern="1200" dirty="0" err="1"/>
            <a:t>kemampuan</a:t>
          </a:r>
          <a:r>
            <a:rPr lang="en-ID" sz="1600" kern="1200" dirty="0"/>
            <a:t> </a:t>
          </a:r>
          <a:r>
            <a:rPr lang="en-ID" sz="1600" kern="1200" dirty="0" err="1"/>
            <a:t>serta</a:t>
          </a:r>
          <a:r>
            <a:rPr lang="en-ID" sz="1600" kern="1200" dirty="0"/>
            <a:t> </a:t>
          </a:r>
          <a:r>
            <a:rPr lang="en-ID" sz="1600" kern="1200" dirty="0" err="1"/>
            <a:t>kesediaan</a:t>
          </a:r>
          <a:r>
            <a:rPr lang="en-ID" sz="1600" kern="1200" dirty="0"/>
            <a:t> </a:t>
          </a:r>
          <a:r>
            <a:rPr lang="en-ID" sz="1600" kern="1200" dirty="0" err="1"/>
            <a:t>untuk</a:t>
          </a:r>
          <a:r>
            <a:rPr lang="en-ID" sz="1600" kern="1200" dirty="0"/>
            <a:t> </a:t>
          </a:r>
          <a:r>
            <a:rPr lang="en-ID" sz="1600" kern="1200" dirty="0" err="1"/>
            <a:t>membeli</a:t>
          </a:r>
          <a:r>
            <a:rPr lang="en-ID" sz="1600" kern="1200" dirty="0"/>
            <a:t>.</a:t>
          </a:r>
        </a:p>
      </dsp:txBody>
      <dsp:txXfrm>
        <a:off x="19569" y="640497"/>
        <a:ext cx="4994972" cy="4711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3804A0-9FC9-402B-A7F3-5D728ED9FD08}">
      <dsp:nvSpPr>
        <dsp:cNvPr id="0" name=""/>
        <dsp:cNvSpPr/>
      </dsp:nvSpPr>
      <dsp:spPr>
        <a:xfrm>
          <a:off x="0" y="0"/>
          <a:ext cx="5017169" cy="5534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 err="1"/>
            <a:t>Kuantitas</a:t>
          </a:r>
          <a:r>
            <a:rPr lang="en-ID" sz="1600" kern="1200" dirty="0"/>
            <a:t> yang </a:t>
          </a:r>
          <a:r>
            <a:rPr lang="en-ID" sz="1600" kern="1200" dirty="0" err="1"/>
            <a:t>diminta</a:t>
          </a:r>
          <a:r>
            <a:rPr lang="en-ID" sz="1600" kern="1200" dirty="0"/>
            <a:t> </a:t>
          </a:r>
          <a:r>
            <a:rPr lang="en-ID" sz="1600" kern="1200" dirty="0" err="1"/>
            <a:t>dinyatakan</a:t>
          </a:r>
          <a:r>
            <a:rPr lang="en-ID" sz="1600" kern="1200" dirty="0"/>
            <a:t> </a:t>
          </a:r>
          <a:r>
            <a:rPr lang="en-ID" sz="1600" kern="1200" dirty="0" err="1"/>
            <a:t>dalam</a:t>
          </a:r>
          <a:r>
            <a:rPr lang="en-ID" sz="1600" kern="1200" dirty="0"/>
            <a:t> </a:t>
          </a:r>
          <a:r>
            <a:rPr lang="en-ID" sz="1600" kern="1200" dirty="0" err="1"/>
            <a:t>satuan</a:t>
          </a:r>
          <a:r>
            <a:rPr lang="en-ID" sz="1600" kern="1200" dirty="0"/>
            <a:t> </a:t>
          </a:r>
          <a:r>
            <a:rPr lang="en-ID" sz="1600" kern="1200" dirty="0" err="1"/>
            <a:t>waktu</a:t>
          </a:r>
          <a:r>
            <a:rPr lang="en-ID" sz="1600" kern="1200" dirty="0"/>
            <a:t>.</a:t>
          </a:r>
        </a:p>
      </dsp:txBody>
      <dsp:txXfrm>
        <a:off x="16209" y="16209"/>
        <a:ext cx="4984751" cy="5210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B85EB-28E9-4779-B30B-D991A1F75F5C}">
      <dsp:nvSpPr>
        <dsp:cNvPr id="0" name=""/>
        <dsp:cNvSpPr/>
      </dsp:nvSpPr>
      <dsp:spPr>
        <a:xfrm>
          <a:off x="1701852" y="122"/>
          <a:ext cx="4523323" cy="3294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Faktor-Faktor</a:t>
          </a:r>
          <a:r>
            <a:rPr lang="en-US" sz="1800" kern="1200" dirty="0"/>
            <a:t> yang </a:t>
          </a:r>
          <a:r>
            <a:rPr lang="en-US" sz="1800" kern="1200" dirty="0" err="1"/>
            <a:t>Memengaruhi</a:t>
          </a:r>
          <a:r>
            <a:rPr lang="en-US" sz="1800" kern="1200" dirty="0"/>
            <a:t> </a:t>
          </a:r>
          <a:r>
            <a:rPr lang="en-US" sz="1800" kern="1200" dirty="0" err="1"/>
            <a:t>Permintaan</a:t>
          </a:r>
          <a:endParaRPr lang="en-ID" sz="1800" kern="1200" dirty="0"/>
        </a:p>
      </dsp:txBody>
      <dsp:txXfrm>
        <a:off x="1711500" y="9770"/>
        <a:ext cx="4504027" cy="310114"/>
      </dsp:txXfrm>
    </dsp:sp>
    <dsp:sp modelId="{50B7F84E-4403-4940-A030-FBD720142086}">
      <dsp:nvSpPr>
        <dsp:cNvPr id="0" name=""/>
        <dsp:cNvSpPr/>
      </dsp:nvSpPr>
      <dsp:spPr>
        <a:xfrm>
          <a:off x="2154184" y="329533"/>
          <a:ext cx="452332" cy="247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058"/>
              </a:lnTo>
              <a:lnTo>
                <a:pt x="452332" y="2470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D8503-0F7C-4AB5-8854-FF06DCAB6A0C}">
      <dsp:nvSpPr>
        <dsp:cNvPr id="0" name=""/>
        <dsp:cNvSpPr/>
      </dsp:nvSpPr>
      <dsp:spPr>
        <a:xfrm>
          <a:off x="2606517" y="411885"/>
          <a:ext cx="4661794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700" kern="1200" dirty="0"/>
            <a:t>Harga </a:t>
          </a:r>
          <a:r>
            <a:rPr lang="en-ID" sz="1700" kern="1200" dirty="0" err="1"/>
            <a:t>barang</a:t>
          </a:r>
          <a:r>
            <a:rPr lang="en-ID" sz="1700" kern="1200" dirty="0"/>
            <a:t> </a:t>
          </a:r>
          <a:r>
            <a:rPr lang="en-ID" sz="1700" kern="1200" dirty="0" err="1"/>
            <a:t>substitusi</a:t>
          </a:r>
          <a:r>
            <a:rPr lang="en-ID" sz="1700" kern="1200" dirty="0"/>
            <a:t> dan </a:t>
          </a:r>
          <a:r>
            <a:rPr lang="en-ID" sz="1700" kern="1200" dirty="0" err="1"/>
            <a:t>barang</a:t>
          </a:r>
          <a:r>
            <a:rPr lang="en-ID" sz="1700" kern="1200" dirty="0"/>
            <a:t> </a:t>
          </a:r>
          <a:r>
            <a:rPr lang="en-ID" sz="1700" kern="1200" dirty="0" err="1"/>
            <a:t>komplementer</a:t>
          </a:r>
          <a:endParaRPr lang="en-ID" sz="1700" kern="1200" dirty="0"/>
        </a:p>
      </dsp:txBody>
      <dsp:txXfrm>
        <a:off x="2616165" y="421533"/>
        <a:ext cx="4642498" cy="310114"/>
      </dsp:txXfrm>
    </dsp:sp>
    <dsp:sp modelId="{7BC553ED-4B61-40A0-90F4-BF0E7DF2A591}">
      <dsp:nvSpPr>
        <dsp:cNvPr id="0" name=""/>
        <dsp:cNvSpPr/>
      </dsp:nvSpPr>
      <dsp:spPr>
        <a:xfrm>
          <a:off x="2154184" y="329533"/>
          <a:ext cx="452332" cy="658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8821"/>
              </a:lnTo>
              <a:lnTo>
                <a:pt x="452332" y="65882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7D4B5-B94F-4D6A-A0AC-1B63327541E9}">
      <dsp:nvSpPr>
        <dsp:cNvPr id="0" name=""/>
        <dsp:cNvSpPr/>
      </dsp:nvSpPr>
      <dsp:spPr>
        <a:xfrm>
          <a:off x="2606517" y="823649"/>
          <a:ext cx="4686740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103268"/>
              <a:satOff val="-2160"/>
              <a:lumOff val="120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/>
            <a:t>Jumlah</a:t>
          </a:r>
          <a:r>
            <a:rPr lang="en-US" sz="1700" kern="1200" dirty="0"/>
            <a:t> </a:t>
          </a:r>
          <a:r>
            <a:rPr lang="en-US" sz="1700" kern="1200" dirty="0" err="1"/>
            <a:t>Pendapatan</a:t>
          </a:r>
          <a:endParaRPr lang="en-ID" sz="1700" kern="1200" dirty="0"/>
        </a:p>
      </dsp:txBody>
      <dsp:txXfrm>
        <a:off x="2616165" y="833297"/>
        <a:ext cx="4667444" cy="310114"/>
      </dsp:txXfrm>
    </dsp:sp>
    <dsp:sp modelId="{94D60303-2F86-4F3A-9662-8360267F5951}">
      <dsp:nvSpPr>
        <dsp:cNvPr id="0" name=""/>
        <dsp:cNvSpPr/>
      </dsp:nvSpPr>
      <dsp:spPr>
        <a:xfrm>
          <a:off x="2154184" y="329533"/>
          <a:ext cx="452332" cy="1070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0584"/>
              </a:lnTo>
              <a:lnTo>
                <a:pt x="452332" y="1070584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707BA-DD12-49BC-A115-F5859B772A63}">
      <dsp:nvSpPr>
        <dsp:cNvPr id="0" name=""/>
        <dsp:cNvSpPr/>
      </dsp:nvSpPr>
      <dsp:spPr>
        <a:xfrm>
          <a:off x="2606517" y="1235412"/>
          <a:ext cx="4686740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06535"/>
              <a:satOff val="-4320"/>
              <a:lumOff val="240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700" kern="1200" dirty="0" err="1"/>
            <a:t>Jumlah</a:t>
          </a:r>
          <a:r>
            <a:rPr lang="en-ID" sz="1700" kern="1200" dirty="0"/>
            <a:t> dan </a:t>
          </a:r>
          <a:r>
            <a:rPr lang="en-ID" sz="1700" kern="1200" dirty="0" err="1"/>
            <a:t>karakteristik</a:t>
          </a:r>
          <a:r>
            <a:rPr lang="en-ID" sz="1700" kern="1200" dirty="0"/>
            <a:t> </a:t>
          </a:r>
          <a:r>
            <a:rPr lang="en-ID" sz="1700" kern="1200" dirty="0" err="1"/>
            <a:t>penduduk</a:t>
          </a:r>
          <a:endParaRPr lang="en-ID" sz="1700" kern="1200" dirty="0"/>
        </a:p>
      </dsp:txBody>
      <dsp:txXfrm>
        <a:off x="2616165" y="1245060"/>
        <a:ext cx="4667444" cy="310114"/>
      </dsp:txXfrm>
    </dsp:sp>
    <dsp:sp modelId="{BB35CCDB-460F-4661-9769-C0939080D7B4}">
      <dsp:nvSpPr>
        <dsp:cNvPr id="0" name=""/>
        <dsp:cNvSpPr/>
      </dsp:nvSpPr>
      <dsp:spPr>
        <a:xfrm>
          <a:off x="2154184" y="329533"/>
          <a:ext cx="452332" cy="1482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2348"/>
              </a:lnTo>
              <a:lnTo>
                <a:pt x="452332" y="148234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57D08-8D79-4BCD-BC69-7A59FCE926A5}">
      <dsp:nvSpPr>
        <dsp:cNvPr id="0" name=""/>
        <dsp:cNvSpPr/>
      </dsp:nvSpPr>
      <dsp:spPr>
        <a:xfrm>
          <a:off x="2606517" y="1647176"/>
          <a:ext cx="4686740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309803"/>
              <a:satOff val="-6480"/>
              <a:lumOff val="360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700" kern="1200" dirty="0" err="1"/>
            <a:t>Perubahan</a:t>
          </a:r>
          <a:r>
            <a:rPr lang="en-ID" sz="1700" kern="1200" dirty="0"/>
            <a:t> </a:t>
          </a:r>
          <a:r>
            <a:rPr lang="en-ID" sz="1700" kern="1200" dirty="0" err="1"/>
            <a:t>tradisi</a:t>
          </a:r>
          <a:r>
            <a:rPr lang="en-ID" sz="1700" kern="1200" dirty="0"/>
            <a:t>, mode, dan </a:t>
          </a:r>
          <a:r>
            <a:rPr lang="en-ID" sz="1700" kern="1200" dirty="0" err="1"/>
            <a:t>selera</a:t>
          </a:r>
          <a:r>
            <a:rPr lang="en-ID" sz="1700" kern="1200" dirty="0"/>
            <a:t> </a:t>
          </a:r>
          <a:r>
            <a:rPr lang="en-ID" sz="1700" kern="1200" dirty="0" err="1"/>
            <a:t>masyarakat</a:t>
          </a:r>
          <a:endParaRPr lang="en-ID" sz="1700" kern="1200" dirty="0"/>
        </a:p>
      </dsp:txBody>
      <dsp:txXfrm>
        <a:off x="2616165" y="1656824"/>
        <a:ext cx="4667444" cy="310114"/>
      </dsp:txXfrm>
    </dsp:sp>
    <dsp:sp modelId="{FD4DB6F8-6B0E-4B60-BA0C-04C7EC4677F2}">
      <dsp:nvSpPr>
        <dsp:cNvPr id="0" name=""/>
        <dsp:cNvSpPr/>
      </dsp:nvSpPr>
      <dsp:spPr>
        <a:xfrm>
          <a:off x="2154184" y="329533"/>
          <a:ext cx="452332" cy="1894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111"/>
              </a:lnTo>
              <a:lnTo>
                <a:pt x="452332" y="189411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D7A154-A10E-41C7-BEB5-7650D4C51C41}">
      <dsp:nvSpPr>
        <dsp:cNvPr id="0" name=""/>
        <dsp:cNvSpPr/>
      </dsp:nvSpPr>
      <dsp:spPr>
        <a:xfrm>
          <a:off x="2606517" y="2058939"/>
          <a:ext cx="4686740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309803"/>
              <a:satOff val="-6480"/>
              <a:lumOff val="360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700" kern="1200" dirty="0" err="1"/>
            <a:t>Perkiraan</a:t>
          </a:r>
          <a:r>
            <a:rPr lang="en-ID" sz="1700" kern="1200" dirty="0"/>
            <a:t> dan </a:t>
          </a:r>
          <a:r>
            <a:rPr lang="en-ID" sz="1700" kern="1200" dirty="0" err="1"/>
            <a:t>harapan</a:t>
          </a:r>
          <a:r>
            <a:rPr lang="en-ID" sz="1700" kern="1200" dirty="0"/>
            <a:t> </a:t>
          </a:r>
          <a:r>
            <a:rPr lang="en-ID" sz="1700" kern="1200" dirty="0" err="1"/>
            <a:t>masyarakat</a:t>
          </a:r>
          <a:endParaRPr lang="en-ID" sz="1700" kern="1200" dirty="0"/>
        </a:p>
      </dsp:txBody>
      <dsp:txXfrm>
        <a:off x="2616165" y="2068587"/>
        <a:ext cx="4667444" cy="310114"/>
      </dsp:txXfrm>
    </dsp:sp>
    <dsp:sp modelId="{37571E11-8431-44AB-839B-2433CF85B717}">
      <dsp:nvSpPr>
        <dsp:cNvPr id="0" name=""/>
        <dsp:cNvSpPr/>
      </dsp:nvSpPr>
      <dsp:spPr>
        <a:xfrm>
          <a:off x="2154184" y="329533"/>
          <a:ext cx="452332" cy="2305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5875"/>
              </a:lnTo>
              <a:lnTo>
                <a:pt x="452332" y="2305875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4BB02-72B9-47A5-B1DF-2D92F383234B}">
      <dsp:nvSpPr>
        <dsp:cNvPr id="0" name=""/>
        <dsp:cNvSpPr/>
      </dsp:nvSpPr>
      <dsp:spPr>
        <a:xfrm>
          <a:off x="2606517" y="2470703"/>
          <a:ext cx="4686740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06535"/>
              <a:satOff val="-4320"/>
              <a:lumOff val="240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700" kern="1200" dirty="0"/>
            <a:t>Hari </a:t>
          </a:r>
          <a:r>
            <a:rPr lang="en-ID" sz="1700" kern="1200" dirty="0" err="1"/>
            <a:t>raya</a:t>
          </a:r>
          <a:r>
            <a:rPr lang="en-ID" sz="1700" kern="1200" dirty="0"/>
            <a:t> </a:t>
          </a:r>
          <a:r>
            <a:rPr lang="en-ID" sz="1700" kern="1200" dirty="0" err="1"/>
            <a:t>keagamaan</a:t>
          </a:r>
          <a:endParaRPr lang="en-ID" sz="1700" kern="1200" dirty="0"/>
        </a:p>
      </dsp:txBody>
      <dsp:txXfrm>
        <a:off x="2616165" y="2480351"/>
        <a:ext cx="4667444" cy="310114"/>
      </dsp:txXfrm>
    </dsp:sp>
    <dsp:sp modelId="{B5E101AD-0D75-4019-9B94-C69C3C8E3CF4}">
      <dsp:nvSpPr>
        <dsp:cNvPr id="0" name=""/>
        <dsp:cNvSpPr/>
      </dsp:nvSpPr>
      <dsp:spPr>
        <a:xfrm>
          <a:off x="2154184" y="329533"/>
          <a:ext cx="452332" cy="2717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7638"/>
              </a:lnTo>
              <a:lnTo>
                <a:pt x="452332" y="271763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4053D-D00A-4E52-97CE-E8B0DC375060}">
      <dsp:nvSpPr>
        <dsp:cNvPr id="0" name=""/>
        <dsp:cNvSpPr/>
      </dsp:nvSpPr>
      <dsp:spPr>
        <a:xfrm>
          <a:off x="2606517" y="2882466"/>
          <a:ext cx="4686740" cy="329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103268"/>
              <a:satOff val="-2160"/>
              <a:lumOff val="120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700" kern="1200" dirty="0" err="1"/>
            <a:t>Kondisi</a:t>
          </a:r>
          <a:r>
            <a:rPr lang="en-ID" sz="1700" kern="1200" dirty="0"/>
            <a:t> </a:t>
          </a:r>
          <a:r>
            <a:rPr lang="en-ID" sz="1700" kern="1200" dirty="0" err="1"/>
            <a:t>sosial</a:t>
          </a:r>
          <a:r>
            <a:rPr lang="en-ID" sz="1700" kern="1200" dirty="0"/>
            <a:t> dan </a:t>
          </a:r>
          <a:r>
            <a:rPr lang="en-ID" sz="1700" kern="1200" dirty="0" err="1"/>
            <a:t>ekonomi</a:t>
          </a:r>
          <a:endParaRPr lang="en-ID" sz="1700" kern="1200" dirty="0"/>
        </a:p>
      </dsp:txBody>
      <dsp:txXfrm>
        <a:off x="2616165" y="2892114"/>
        <a:ext cx="4667444" cy="3101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E61CF-0345-46D3-A549-AF158A4E3C9E}">
      <dsp:nvSpPr>
        <dsp:cNvPr id="0" name=""/>
        <dsp:cNvSpPr/>
      </dsp:nvSpPr>
      <dsp:spPr>
        <a:xfrm rot="5400000">
          <a:off x="4515591" y="-2607834"/>
          <a:ext cx="844748" cy="627480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 err="1"/>
            <a:t>Kemajuan</a:t>
          </a:r>
          <a:r>
            <a:rPr lang="en-ID" sz="1600" kern="1200" dirty="0"/>
            <a:t> </a:t>
          </a:r>
          <a:r>
            <a:rPr lang="en-ID" sz="1600" kern="1200" dirty="0" err="1"/>
            <a:t>teknologi</a:t>
          </a:r>
          <a:r>
            <a:rPr lang="en-ID" sz="1600" kern="1200" dirty="0"/>
            <a:t> </a:t>
          </a:r>
          <a:r>
            <a:rPr lang="en-ID" sz="1600" kern="1200" dirty="0" err="1"/>
            <a:t>dapat</a:t>
          </a:r>
          <a:r>
            <a:rPr lang="en-ID" sz="1600" kern="1200" dirty="0"/>
            <a:t> </a:t>
          </a:r>
          <a:r>
            <a:rPr lang="en-ID" sz="1600" kern="1200" dirty="0" err="1"/>
            <a:t>mengubah</a:t>
          </a:r>
          <a:r>
            <a:rPr lang="en-ID" sz="1600" kern="1200" dirty="0"/>
            <a:t> </a:t>
          </a:r>
          <a:r>
            <a:rPr lang="en-ID" sz="1600" kern="1200" dirty="0" err="1"/>
            <a:t>kombinasi</a:t>
          </a:r>
          <a:r>
            <a:rPr lang="en-ID" sz="1600" kern="1200" dirty="0"/>
            <a:t> input dan </a:t>
          </a:r>
          <a:r>
            <a:rPr lang="en-ID" sz="1600" kern="1200" dirty="0" err="1"/>
            <a:t>jenis</a:t>
          </a:r>
          <a:r>
            <a:rPr lang="en-ID" sz="1600" kern="1200" dirty="0"/>
            <a:t> input yang </a:t>
          </a:r>
          <a:r>
            <a:rPr lang="en-ID" sz="1600" kern="1200" dirty="0" err="1"/>
            <a:t>diperlukan</a:t>
          </a:r>
          <a:r>
            <a:rPr lang="en-ID" sz="1600" kern="1200" dirty="0"/>
            <a:t> </a:t>
          </a:r>
          <a:r>
            <a:rPr lang="en-ID" sz="1600" kern="1200" dirty="0" err="1"/>
            <a:t>dalam</a:t>
          </a:r>
          <a:r>
            <a:rPr lang="en-ID" sz="1600" kern="1200" dirty="0"/>
            <a:t> proses </a:t>
          </a:r>
          <a:r>
            <a:rPr lang="en-ID" sz="1600" kern="1200" dirty="0" err="1"/>
            <a:t>produksi</a:t>
          </a:r>
          <a:endParaRPr lang="en-ID" sz="1600" kern="1200" dirty="0"/>
        </a:p>
      </dsp:txBody>
      <dsp:txXfrm rot="-5400000">
        <a:off x="1800564" y="148430"/>
        <a:ext cx="6233567" cy="762274"/>
      </dsp:txXfrm>
    </dsp:sp>
    <dsp:sp modelId="{6199905B-9B4F-4BF6-8BF0-C29737E718C3}">
      <dsp:nvSpPr>
        <dsp:cNvPr id="0" name=""/>
        <dsp:cNvSpPr/>
      </dsp:nvSpPr>
      <dsp:spPr>
        <a:xfrm>
          <a:off x="17379" y="26403"/>
          <a:ext cx="1799999" cy="10559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/>
            <a:t>Kemajuan</a:t>
          </a:r>
          <a:r>
            <a:rPr lang="en-US" sz="1600" b="1" kern="1200" dirty="0"/>
            <a:t> </a:t>
          </a:r>
          <a:r>
            <a:rPr lang="en-US" sz="1600" b="1" kern="1200" dirty="0" err="1"/>
            <a:t>Teknologi</a:t>
          </a:r>
          <a:endParaRPr lang="en-ID" sz="1600" b="1" kern="1200" dirty="0"/>
        </a:p>
      </dsp:txBody>
      <dsp:txXfrm>
        <a:off x="68925" y="77949"/>
        <a:ext cx="1696907" cy="952843"/>
      </dsp:txXfrm>
    </dsp:sp>
    <dsp:sp modelId="{CE7E5A4A-AAC9-46D0-AE35-7F9F5B58EA47}">
      <dsp:nvSpPr>
        <dsp:cNvPr id="0" name=""/>
        <dsp:cNvSpPr/>
      </dsp:nvSpPr>
      <dsp:spPr>
        <a:xfrm rot="5400000">
          <a:off x="4516011" y="-1499951"/>
          <a:ext cx="844748" cy="6276501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/>
            <a:t>Naik-</a:t>
          </a:r>
          <a:r>
            <a:rPr lang="en-ID" sz="1600" kern="1200" dirty="0" err="1"/>
            <a:t>turunnya</a:t>
          </a:r>
          <a:r>
            <a:rPr lang="en-ID" sz="1600" kern="1200" dirty="0"/>
            <a:t> </a:t>
          </a:r>
          <a:r>
            <a:rPr lang="en-ID" sz="1600" kern="1200" dirty="0" err="1"/>
            <a:t>biaya</a:t>
          </a:r>
          <a:r>
            <a:rPr lang="en-ID" sz="1600" kern="1200" dirty="0"/>
            <a:t> </a:t>
          </a:r>
          <a:r>
            <a:rPr lang="en-ID" sz="1600" kern="1200" dirty="0" err="1"/>
            <a:t>produksi</a:t>
          </a:r>
          <a:r>
            <a:rPr lang="en-ID" sz="1600" kern="1200" dirty="0"/>
            <a:t> juga </a:t>
          </a:r>
          <a:r>
            <a:rPr lang="en-ID" sz="1600" kern="1200" dirty="0" err="1"/>
            <a:t>memainkan</a:t>
          </a:r>
          <a:r>
            <a:rPr lang="en-ID" sz="1600" kern="1200" dirty="0"/>
            <a:t> </a:t>
          </a:r>
          <a:r>
            <a:rPr lang="en-ID" sz="1600" kern="1200" dirty="0" err="1"/>
            <a:t>peran</a:t>
          </a:r>
          <a:r>
            <a:rPr lang="en-ID" sz="1600" kern="1200" dirty="0"/>
            <a:t> </a:t>
          </a:r>
          <a:r>
            <a:rPr lang="en-ID" sz="1600" kern="1200" dirty="0" err="1"/>
            <a:t>penting</a:t>
          </a:r>
          <a:r>
            <a:rPr lang="en-ID" sz="1600" kern="1200" dirty="0"/>
            <a:t> </a:t>
          </a:r>
          <a:r>
            <a:rPr lang="en-ID" sz="1600" kern="1200" dirty="0" err="1"/>
            <a:t>dalam</a:t>
          </a:r>
          <a:r>
            <a:rPr lang="en-ID" sz="1600" kern="1200" dirty="0"/>
            <a:t> </a:t>
          </a:r>
          <a:r>
            <a:rPr lang="en-ID" sz="1600" kern="1200" dirty="0" err="1"/>
            <a:t>memengaruhi</a:t>
          </a:r>
          <a:r>
            <a:rPr lang="en-ID" sz="1600" kern="1200" dirty="0"/>
            <a:t> </a:t>
          </a:r>
          <a:r>
            <a:rPr lang="en-ID" sz="1600" kern="1200" dirty="0" err="1"/>
            <a:t>penawaran</a:t>
          </a:r>
          <a:r>
            <a:rPr lang="en-ID" sz="1600" kern="1200" dirty="0"/>
            <a:t> </a:t>
          </a:r>
          <a:r>
            <a:rPr lang="en-ID" sz="1600" kern="1200" dirty="0" err="1"/>
            <a:t>barang</a:t>
          </a:r>
          <a:r>
            <a:rPr lang="en-ID" sz="1600" kern="1200" dirty="0"/>
            <a:t> dan </a:t>
          </a:r>
          <a:r>
            <a:rPr lang="en-ID" sz="1600" kern="1200" dirty="0" err="1"/>
            <a:t>jasa</a:t>
          </a:r>
          <a:r>
            <a:rPr lang="en-ID" sz="1600" kern="1200" dirty="0"/>
            <a:t> </a:t>
          </a:r>
          <a:r>
            <a:rPr lang="en-ID" sz="1600" kern="1200" dirty="0" err="1"/>
            <a:t>dariprodusen</a:t>
          </a:r>
          <a:endParaRPr lang="en-ID" sz="1600" kern="1200" dirty="0"/>
        </a:p>
      </dsp:txBody>
      <dsp:txXfrm rot="-5400000">
        <a:off x="1800135" y="1257162"/>
        <a:ext cx="6235264" cy="762274"/>
      </dsp:txXfrm>
    </dsp:sp>
    <dsp:sp modelId="{87E9076C-8F3B-403F-B7B6-809422B48BBE}">
      <dsp:nvSpPr>
        <dsp:cNvPr id="0" name=""/>
        <dsp:cNvSpPr/>
      </dsp:nvSpPr>
      <dsp:spPr>
        <a:xfrm>
          <a:off x="18266" y="1135135"/>
          <a:ext cx="1799571" cy="10559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/>
            <a:t>Biaya</a:t>
          </a:r>
          <a:r>
            <a:rPr lang="en-US" sz="1600" b="1" kern="1200" dirty="0"/>
            <a:t> </a:t>
          </a:r>
          <a:r>
            <a:rPr lang="en-US" sz="1600" b="1" kern="1200" dirty="0" err="1"/>
            <a:t>Produksi</a:t>
          </a:r>
          <a:endParaRPr lang="en-ID" sz="1600" b="1" kern="1200" dirty="0"/>
        </a:p>
      </dsp:txBody>
      <dsp:txXfrm>
        <a:off x="69812" y="1186681"/>
        <a:ext cx="1696479" cy="952843"/>
      </dsp:txXfrm>
    </dsp:sp>
    <dsp:sp modelId="{CF3011D2-67D4-42B0-9276-00112E54EF69}">
      <dsp:nvSpPr>
        <dsp:cNvPr id="0" name=""/>
        <dsp:cNvSpPr/>
      </dsp:nvSpPr>
      <dsp:spPr>
        <a:xfrm rot="5400000">
          <a:off x="4531063" y="-376143"/>
          <a:ext cx="844748" cy="624635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 err="1"/>
            <a:t>Produksi</a:t>
          </a:r>
          <a:r>
            <a:rPr lang="en-ID" sz="1600" kern="1200" dirty="0"/>
            <a:t> </a:t>
          </a:r>
          <a:r>
            <a:rPr lang="en-ID" sz="1600" kern="1200" dirty="0" err="1"/>
            <a:t>akan</a:t>
          </a:r>
          <a:r>
            <a:rPr lang="en-ID" sz="1600" kern="1200" dirty="0"/>
            <a:t> </a:t>
          </a:r>
          <a:r>
            <a:rPr lang="fi-FI" sz="1600" kern="1200" dirty="0"/>
            <a:t>terganggu jika persediaan sarana produksi kurang</a:t>
          </a:r>
          <a:r>
            <a:rPr lang="fi-FI" sz="2600" kern="1200" dirty="0"/>
            <a:t>.</a:t>
          </a:r>
          <a:endParaRPr lang="en-ID" sz="2600" kern="1200" dirty="0"/>
        </a:p>
      </dsp:txBody>
      <dsp:txXfrm rot="-5400000">
        <a:off x="1830263" y="2365894"/>
        <a:ext cx="6205113" cy="762274"/>
      </dsp:txXfrm>
    </dsp:sp>
    <dsp:sp modelId="{FC659C58-D79D-4DA1-94DF-227BF497728F}">
      <dsp:nvSpPr>
        <dsp:cNvPr id="0" name=""/>
        <dsp:cNvSpPr/>
      </dsp:nvSpPr>
      <dsp:spPr>
        <a:xfrm>
          <a:off x="563" y="2219063"/>
          <a:ext cx="1829699" cy="10559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b="1" kern="1200" dirty="0" err="1"/>
            <a:t>Persediaan</a:t>
          </a:r>
          <a:r>
            <a:rPr lang="en-ID" sz="1600" b="1" kern="1200" dirty="0"/>
            <a:t> </a:t>
          </a:r>
          <a:r>
            <a:rPr lang="en-ID" sz="1600" b="1" kern="1200" dirty="0" err="1"/>
            <a:t>sarana</a:t>
          </a:r>
          <a:r>
            <a:rPr lang="en-ID" sz="1600" b="1" kern="1200" dirty="0"/>
            <a:t> </a:t>
          </a:r>
          <a:r>
            <a:rPr lang="en-ID" sz="1600" b="1" kern="1200" dirty="0" err="1"/>
            <a:t>produksi</a:t>
          </a:r>
          <a:endParaRPr lang="en-ID" sz="1600" b="1" kern="1200" dirty="0"/>
        </a:p>
      </dsp:txBody>
      <dsp:txXfrm>
        <a:off x="52109" y="2270609"/>
        <a:ext cx="1726607" cy="9528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420B2-D1D4-419A-8658-710BC1F33F2E}">
      <dsp:nvSpPr>
        <dsp:cNvPr id="0" name=""/>
        <dsp:cNvSpPr/>
      </dsp:nvSpPr>
      <dsp:spPr>
        <a:xfrm rot="5400000">
          <a:off x="4628074" y="-2703007"/>
          <a:ext cx="661525" cy="623636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/>
            <a:t>Jika </a:t>
          </a:r>
          <a:r>
            <a:rPr lang="en-ID" sz="1600" kern="1200" dirty="0" err="1"/>
            <a:t>penjualan</a:t>
          </a:r>
          <a:r>
            <a:rPr lang="en-ID" sz="1600" kern="1200" dirty="0"/>
            <a:t> </a:t>
          </a:r>
          <a:r>
            <a:rPr lang="en-ID" sz="1600" kern="1200" dirty="0" err="1"/>
            <a:t>suatu</a:t>
          </a:r>
          <a:r>
            <a:rPr lang="en-ID" sz="1600" kern="1200" dirty="0"/>
            <a:t> </a:t>
          </a:r>
          <a:r>
            <a:rPr lang="en-ID" sz="1600" kern="1200" dirty="0" err="1"/>
            <a:t>produk</a:t>
          </a:r>
          <a:r>
            <a:rPr lang="en-ID" sz="1600" kern="1200" dirty="0"/>
            <a:t> </a:t>
          </a:r>
          <a:r>
            <a:rPr lang="en-ID" sz="1600" kern="1200" dirty="0" err="1"/>
            <a:t>mendatangkan</a:t>
          </a:r>
          <a:r>
            <a:rPr lang="en-ID" sz="1600" kern="1200" dirty="0"/>
            <a:t> </a:t>
          </a:r>
          <a:r>
            <a:rPr lang="en-ID" sz="1600" kern="1200" dirty="0" err="1"/>
            <a:t>keuntungan</a:t>
          </a:r>
          <a:r>
            <a:rPr lang="en-ID" sz="1600" kern="1200" dirty="0"/>
            <a:t> </a:t>
          </a:r>
          <a:r>
            <a:rPr lang="en-ID" sz="1600" kern="1200" dirty="0" err="1"/>
            <a:t>maka</a:t>
          </a:r>
          <a:r>
            <a:rPr lang="en-ID" sz="1600" kern="1200" dirty="0"/>
            <a:t> </a:t>
          </a:r>
          <a:r>
            <a:rPr lang="en-ID" sz="1600" kern="1200" dirty="0" err="1"/>
            <a:t>ada</a:t>
          </a:r>
          <a:r>
            <a:rPr lang="en-ID" sz="1600" kern="1200" dirty="0"/>
            <a:t> </a:t>
          </a:r>
          <a:r>
            <a:rPr lang="en-ID" sz="1600" kern="1200" dirty="0" err="1"/>
            <a:t>peningkatan</a:t>
          </a:r>
          <a:r>
            <a:rPr lang="en-ID" sz="1600" kern="1200" dirty="0"/>
            <a:t> </a:t>
          </a:r>
          <a:r>
            <a:rPr lang="en-ID" sz="1600" kern="1200" dirty="0" err="1"/>
            <a:t>jumlah</a:t>
          </a:r>
          <a:r>
            <a:rPr lang="en-ID" sz="1600" kern="1200" dirty="0"/>
            <a:t> </a:t>
          </a:r>
          <a:r>
            <a:rPr lang="en-ID" sz="1600" kern="1200" dirty="0" err="1"/>
            <a:t>produsen</a:t>
          </a:r>
          <a:r>
            <a:rPr lang="en-ID" sz="1600" kern="1200" dirty="0"/>
            <a:t>.</a:t>
          </a:r>
        </a:p>
      </dsp:txBody>
      <dsp:txXfrm rot="-5400000">
        <a:off x="1840657" y="116703"/>
        <a:ext cx="6204067" cy="596939"/>
      </dsp:txXfrm>
    </dsp:sp>
    <dsp:sp modelId="{F92E50F3-58E7-45E9-BF5B-19CB5EDA311A}">
      <dsp:nvSpPr>
        <dsp:cNvPr id="0" name=""/>
        <dsp:cNvSpPr/>
      </dsp:nvSpPr>
      <dsp:spPr>
        <a:xfrm>
          <a:off x="181" y="1719"/>
          <a:ext cx="1840475" cy="82690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b="1" kern="1200" dirty="0" err="1"/>
            <a:t>Peningkatan</a:t>
          </a:r>
          <a:r>
            <a:rPr lang="en-ID" sz="1600" b="1" kern="1200" dirty="0"/>
            <a:t> </a:t>
          </a:r>
          <a:r>
            <a:rPr lang="en-ID" sz="1600" b="1" kern="1200" dirty="0" err="1"/>
            <a:t>jumlah</a:t>
          </a:r>
          <a:r>
            <a:rPr lang="en-ID" sz="1600" b="1" kern="1200" dirty="0"/>
            <a:t> </a:t>
          </a:r>
          <a:r>
            <a:rPr lang="en-ID" sz="1600" b="1" kern="1200" dirty="0" err="1"/>
            <a:t>produsen</a:t>
          </a:r>
          <a:endParaRPr lang="en-ID" sz="1600" b="1" kern="1200" dirty="0"/>
        </a:p>
      </dsp:txBody>
      <dsp:txXfrm>
        <a:off x="40547" y="42085"/>
        <a:ext cx="1759743" cy="746174"/>
      </dsp:txXfrm>
    </dsp:sp>
    <dsp:sp modelId="{9850EF41-D0AF-4776-AFC9-93D4DBD1260A}">
      <dsp:nvSpPr>
        <dsp:cNvPr id="0" name=""/>
        <dsp:cNvSpPr/>
      </dsp:nvSpPr>
      <dsp:spPr>
        <a:xfrm rot="5400000">
          <a:off x="4624060" y="-1830104"/>
          <a:ext cx="661525" cy="622705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/>
            <a:t>Jika </a:t>
          </a:r>
          <a:r>
            <a:rPr lang="en-ID" sz="1600" kern="1200" dirty="0" err="1"/>
            <a:t>terjadi</a:t>
          </a:r>
          <a:r>
            <a:rPr lang="en-ID" sz="1600" kern="1200" dirty="0"/>
            <a:t> </a:t>
          </a:r>
          <a:r>
            <a:rPr lang="en-ID" sz="1600" kern="1200" dirty="0" err="1"/>
            <a:t>bencana</a:t>
          </a:r>
          <a:r>
            <a:rPr lang="en-ID" sz="1600" kern="1200" dirty="0"/>
            <a:t> </a:t>
          </a:r>
          <a:r>
            <a:rPr lang="en-ID" sz="1600" kern="1200" dirty="0" err="1"/>
            <a:t>alam</a:t>
          </a:r>
          <a:r>
            <a:rPr lang="en-ID" sz="1600" kern="1200" dirty="0"/>
            <a:t>, </a:t>
          </a:r>
          <a:r>
            <a:rPr lang="en-ID" sz="1600" kern="1200" dirty="0" err="1"/>
            <a:t>akan</a:t>
          </a:r>
          <a:r>
            <a:rPr lang="en-ID" sz="1600" kern="1200" dirty="0"/>
            <a:t> </a:t>
          </a:r>
          <a:r>
            <a:rPr lang="en-ID" sz="1600" kern="1200" dirty="0" err="1"/>
            <a:t>mengurangi</a:t>
          </a:r>
          <a:r>
            <a:rPr lang="en-ID" sz="1600" kern="1200" dirty="0"/>
            <a:t> </a:t>
          </a:r>
          <a:r>
            <a:rPr lang="en-ID" sz="1600" kern="1200" dirty="0" err="1"/>
            <a:t>penawaran</a:t>
          </a:r>
          <a:r>
            <a:rPr lang="en-ID" sz="1600" kern="1200" dirty="0"/>
            <a:t> </a:t>
          </a:r>
          <a:r>
            <a:rPr lang="en-ID" sz="1600" kern="1200" dirty="0" err="1"/>
            <a:t>barang</a:t>
          </a:r>
          <a:endParaRPr lang="en-ID" sz="1600" kern="1200" dirty="0"/>
        </a:p>
      </dsp:txBody>
      <dsp:txXfrm rot="-5400000">
        <a:off x="1841294" y="984955"/>
        <a:ext cx="6194766" cy="596939"/>
      </dsp:txXfrm>
    </dsp:sp>
    <dsp:sp modelId="{F836F7DC-4480-42EB-89F3-38F5AE843250}">
      <dsp:nvSpPr>
        <dsp:cNvPr id="0" name=""/>
        <dsp:cNvSpPr/>
      </dsp:nvSpPr>
      <dsp:spPr>
        <a:xfrm>
          <a:off x="0" y="867383"/>
          <a:ext cx="1841111" cy="82690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b="1" kern="1200" dirty="0" err="1"/>
            <a:t>Peristiwa</a:t>
          </a:r>
          <a:r>
            <a:rPr lang="en-ID" sz="1600" b="1" kern="1200" dirty="0"/>
            <a:t> </a:t>
          </a:r>
          <a:r>
            <a:rPr lang="en-ID" sz="1600" b="1" kern="1200" dirty="0" err="1"/>
            <a:t>alam</a:t>
          </a:r>
          <a:endParaRPr lang="en-ID" sz="1600" b="1" kern="1200" dirty="0"/>
        </a:p>
      </dsp:txBody>
      <dsp:txXfrm>
        <a:off x="40366" y="907749"/>
        <a:ext cx="1760379" cy="746174"/>
      </dsp:txXfrm>
    </dsp:sp>
    <dsp:sp modelId="{3615DFCB-0F26-4F37-9735-B951CFEBDC46}">
      <dsp:nvSpPr>
        <dsp:cNvPr id="0" name=""/>
        <dsp:cNvSpPr/>
      </dsp:nvSpPr>
      <dsp:spPr>
        <a:xfrm rot="5400000">
          <a:off x="4626378" y="-960845"/>
          <a:ext cx="661525" cy="622504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/>
            <a:t>Jika </a:t>
          </a:r>
          <a:r>
            <a:rPr lang="fi-FI" sz="1600" kern="1200" dirty="0"/>
            <a:t>produsen memperkirakan satu tahun akan membaik, maka mereka </a:t>
          </a:r>
          <a:r>
            <a:rPr lang="en-ID" sz="1600" kern="1200" dirty="0" err="1"/>
            <a:t>memproduksi</a:t>
          </a:r>
          <a:r>
            <a:rPr lang="en-ID" sz="1600" kern="1200" dirty="0"/>
            <a:t> </a:t>
          </a:r>
          <a:r>
            <a:rPr lang="en-ID" sz="1600" kern="1200" dirty="0" err="1"/>
            <a:t>lebih</a:t>
          </a:r>
          <a:r>
            <a:rPr lang="en-ID" sz="1600" kern="1200" dirty="0"/>
            <a:t> </a:t>
          </a:r>
          <a:r>
            <a:rPr lang="en-ID" sz="1600" kern="1200" dirty="0" err="1"/>
            <a:t>banyak</a:t>
          </a:r>
          <a:r>
            <a:rPr lang="en-ID" sz="1600" kern="1200" dirty="0"/>
            <a:t> </a:t>
          </a:r>
          <a:r>
            <a:rPr lang="en-ID" sz="1600" kern="1200" dirty="0" err="1"/>
            <a:t>barang</a:t>
          </a:r>
          <a:r>
            <a:rPr lang="en-ID" sz="1600" kern="1200" dirty="0"/>
            <a:t> dan </a:t>
          </a:r>
          <a:r>
            <a:rPr lang="en-ID" sz="1600" kern="1200" dirty="0" err="1"/>
            <a:t>jasa</a:t>
          </a:r>
          <a:r>
            <a:rPr lang="en-ID" sz="1600" kern="1200" dirty="0"/>
            <a:t> </a:t>
          </a:r>
          <a:r>
            <a:rPr lang="en-ID" sz="1600" kern="1200" dirty="0" err="1"/>
            <a:t>untuk</a:t>
          </a:r>
          <a:r>
            <a:rPr lang="en-ID" sz="1600" kern="1200" dirty="0"/>
            <a:t> </a:t>
          </a:r>
          <a:r>
            <a:rPr lang="en-ID" sz="1600" kern="1200" dirty="0" err="1"/>
            <a:t>dijual</a:t>
          </a:r>
          <a:r>
            <a:rPr lang="en-ID" sz="1600" kern="1200" dirty="0"/>
            <a:t>. </a:t>
          </a:r>
        </a:p>
      </dsp:txBody>
      <dsp:txXfrm rot="-5400000">
        <a:off x="1844619" y="1853207"/>
        <a:ext cx="6192751" cy="596939"/>
      </dsp:txXfrm>
    </dsp:sp>
    <dsp:sp modelId="{2122948B-522D-454E-B896-9193C67B113D}">
      <dsp:nvSpPr>
        <dsp:cNvPr id="0" name=""/>
        <dsp:cNvSpPr/>
      </dsp:nvSpPr>
      <dsp:spPr>
        <a:xfrm>
          <a:off x="181" y="1738223"/>
          <a:ext cx="1844437" cy="82690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b="1" kern="1200" dirty="0" err="1"/>
            <a:t>Ekspektasi</a:t>
          </a:r>
          <a:r>
            <a:rPr lang="en-ID" sz="1600" b="1" kern="1200" dirty="0"/>
            <a:t> </a:t>
          </a:r>
          <a:r>
            <a:rPr lang="en-ID" sz="1600" b="1" kern="1200" dirty="0" err="1"/>
            <a:t>atau</a:t>
          </a:r>
          <a:r>
            <a:rPr lang="en-ID" sz="1600" b="1" kern="1200" dirty="0"/>
            <a:t> </a:t>
          </a:r>
          <a:r>
            <a:rPr lang="en-ID" sz="1600" b="1" kern="1200" dirty="0" err="1"/>
            <a:t>harapan</a:t>
          </a:r>
          <a:r>
            <a:rPr lang="en-ID" sz="1600" b="1" kern="1200" dirty="0"/>
            <a:t> </a:t>
          </a:r>
          <a:r>
            <a:rPr lang="en-ID" sz="1600" b="1" kern="1200" dirty="0" err="1"/>
            <a:t>produsen</a:t>
          </a:r>
          <a:endParaRPr lang="en-ID" sz="1600" b="1" kern="1200" dirty="0"/>
        </a:p>
      </dsp:txBody>
      <dsp:txXfrm>
        <a:off x="40547" y="1778589"/>
        <a:ext cx="1763705" cy="746174"/>
      </dsp:txXfrm>
    </dsp:sp>
    <dsp:sp modelId="{D54ECBBB-7A00-408A-A340-3BAB5233D5AC}">
      <dsp:nvSpPr>
        <dsp:cNvPr id="0" name=""/>
        <dsp:cNvSpPr/>
      </dsp:nvSpPr>
      <dsp:spPr>
        <a:xfrm rot="5400000">
          <a:off x="4621079" y="-103002"/>
          <a:ext cx="661525" cy="6245863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D" sz="1600" kern="1200" dirty="0"/>
            <a:t>Jika </a:t>
          </a:r>
          <a:r>
            <a:rPr lang="en-ID" sz="1600" kern="1200" dirty="0" err="1"/>
            <a:t>harga</a:t>
          </a:r>
          <a:r>
            <a:rPr lang="en-ID" sz="1600" kern="1200" dirty="0"/>
            <a:t> </a:t>
          </a:r>
          <a:r>
            <a:rPr lang="en-ID" sz="1600" kern="1200" dirty="0" err="1"/>
            <a:t>barang</a:t>
          </a:r>
          <a:r>
            <a:rPr lang="en-ID" sz="1600" kern="1200" dirty="0"/>
            <a:t> </a:t>
          </a:r>
          <a:r>
            <a:rPr lang="en-ID" sz="1600" kern="1200" dirty="0" err="1"/>
            <a:t>barang</a:t>
          </a:r>
          <a:r>
            <a:rPr lang="en-ID" sz="1600" kern="1200" dirty="0"/>
            <a:t> </a:t>
          </a:r>
          <a:r>
            <a:rPr lang="en-ID" sz="1600" kern="1200" dirty="0" err="1"/>
            <a:t>tersebut</a:t>
          </a:r>
          <a:r>
            <a:rPr lang="en-ID" sz="1600" kern="1200" dirty="0"/>
            <a:t> </a:t>
          </a:r>
          <a:r>
            <a:rPr lang="en-ID" sz="1600" kern="1200" dirty="0" err="1"/>
            <a:t>tidak</a:t>
          </a:r>
          <a:r>
            <a:rPr lang="en-ID" sz="1600" kern="1200" dirty="0"/>
            <a:t> </a:t>
          </a:r>
          <a:r>
            <a:rPr lang="en-ID" sz="1600" kern="1200" dirty="0" err="1"/>
            <a:t>berubah</a:t>
          </a:r>
          <a:r>
            <a:rPr lang="en-ID" sz="1600" kern="1200" dirty="0"/>
            <a:t>. </a:t>
          </a:r>
          <a:r>
            <a:rPr lang="en-ID" sz="1600" kern="1200" dirty="0" err="1"/>
            <a:t>Maka</a:t>
          </a:r>
          <a:r>
            <a:rPr lang="en-ID" sz="1600" kern="1200" dirty="0"/>
            <a:t> </a:t>
          </a:r>
          <a:r>
            <a:rPr lang="sv-SE" sz="1600" kern="1200" dirty="0"/>
            <a:t>kurva penawaran barang-barang tersebut </a:t>
          </a:r>
          <a:r>
            <a:rPr lang="en-ID" sz="1600" kern="1200" dirty="0" err="1"/>
            <a:t>bergeser</a:t>
          </a:r>
          <a:r>
            <a:rPr lang="en-ID" sz="1600" kern="1200" dirty="0"/>
            <a:t> </a:t>
          </a:r>
          <a:r>
            <a:rPr lang="en-ID" sz="1600" kern="1200" dirty="0" err="1"/>
            <a:t>ke</a:t>
          </a:r>
          <a:r>
            <a:rPr lang="en-ID" sz="1600" kern="1200" dirty="0"/>
            <a:t> </a:t>
          </a:r>
          <a:r>
            <a:rPr lang="en-ID" sz="1600" kern="1200" dirty="0" err="1"/>
            <a:t>kanan</a:t>
          </a:r>
          <a:r>
            <a:rPr lang="en-ID" sz="1600" kern="1200" dirty="0"/>
            <a:t>.</a:t>
          </a:r>
        </a:p>
      </dsp:txBody>
      <dsp:txXfrm rot="-5400000">
        <a:off x="1828911" y="2721459"/>
        <a:ext cx="6213570" cy="596939"/>
      </dsp:txXfrm>
    </dsp:sp>
    <dsp:sp modelId="{1B6C0625-6F8B-43FE-8D69-608F1BD4F347}">
      <dsp:nvSpPr>
        <dsp:cNvPr id="0" name=""/>
        <dsp:cNvSpPr/>
      </dsp:nvSpPr>
      <dsp:spPr>
        <a:xfrm>
          <a:off x="181" y="2606475"/>
          <a:ext cx="1828728" cy="82690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b="1" kern="1200" dirty="0"/>
            <a:t>Harga barang dan jasa lain</a:t>
          </a:r>
          <a:endParaRPr lang="en-ID" sz="1600" b="1" kern="1200" dirty="0"/>
        </a:p>
      </dsp:txBody>
      <dsp:txXfrm>
        <a:off x="40547" y="2646841"/>
        <a:ext cx="1747996" cy="7461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F2A4B-F124-4F5F-B9EB-4E12CCC5B3C3}">
      <dsp:nvSpPr>
        <dsp:cNvPr id="0" name=""/>
        <dsp:cNvSpPr/>
      </dsp:nvSpPr>
      <dsp:spPr>
        <a:xfrm rot="10800000">
          <a:off x="1724908" y="1335"/>
          <a:ext cx="6384798" cy="47507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9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Mengatur</a:t>
          </a:r>
          <a:r>
            <a:rPr lang="en-US" sz="1600" kern="1200" dirty="0"/>
            <a:t> </a:t>
          </a:r>
          <a:r>
            <a:rPr lang="en-US" sz="1600" kern="1200" dirty="0" err="1"/>
            <a:t>Kegiatan</a:t>
          </a:r>
          <a:r>
            <a:rPr lang="en-US" sz="1600" kern="1200" dirty="0"/>
            <a:t> </a:t>
          </a:r>
          <a:r>
            <a:rPr lang="en-US" sz="1600" kern="1200" dirty="0" err="1"/>
            <a:t>Produksi</a:t>
          </a:r>
          <a:r>
            <a:rPr lang="en-US" sz="1600" kern="1200" dirty="0"/>
            <a:t> </a:t>
          </a:r>
          <a:endParaRPr lang="en-ID" sz="1600" kern="1200" dirty="0"/>
        </a:p>
      </dsp:txBody>
      <dsp:txXfrm rot="10800000">
        <a:off x="1843677" y="1335"/>
        <a:ext cx="6266029" cy="475078"/>
      </dsp:txXfrm>
    </dsp:sp>
    <dsp:sp modelId="{C35F98A9-B5A1-4A1B-883B-0042C2E68BF6}">
      <dsp:nvSpPr>
        <dsp:cNvPr id="0" name=""/>
        <dsp:cNvSpPr/>
      </dsp:nvSpPr>
      <dsp:spPr>
        <a:xfrm>
          <a:off x="1491493" y="29901"/>
          <a:ext cx="466831" cy="417945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744F50-5079-4A40-8A56-3581128CB54E}">
      <dsp:nvSpPr>
        <dsp:cNvPr id="0" name=""/>
        <dsp:cNvSpPr/>
      </dsp:nvSpPr>
      <dsp:spPr>
        <a:xfrm rot="10800000">
          <a:off x="1726970" y="605626"/>
          <a:ext cx="6384798" cy="47507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9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/>
            <a:t>Menetapkan Harga dan Nilai</a:t>
          </a:r>
        </a:p>
      </dsp:txBody>
      <dsp:txXfrm rot="10800000">
        <a:off x="1845739" y="605626"/>
        <a:ext cx="6266029" cy="475078"/>
      </dsp:txXfrm>
    </dsp:sp>
    <dsp:sp modelId="{11FFA6F0-6E63-4144-B760-62A841BD9832}">
      <dsp:nvSpPr>
        <dsp:cNvPr id="0" name=""/>
        <dsp:cNvSpPr/>
      </dsp:nvSpPr>
      <dsp:spPr>
        <a:xfrm>
          <a:off x="1489431" y="605626"/>
          <a:ext cx="475078" cy="475078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220004-7C2E-41FE-BD19-B6BE3DAD8C75}">
      <dsp:nvSpPr>
        <dsp:cNvPr id="0" name=""/>
        <dsp:cNvSpPr/>
      </dsp:nvSpPr>
      <dsp:spPr>
        <a:xfrm rot="10800000">
          <a:off x="1726970" y="1209918"/>
          <a:ext cx="6384798" cy="47507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9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 err="1"/>
            <a:t>Mendistribusikan</a:t>
          </a:r>
          <a:r>
            <a:rPr lang="en-ID" sz="1600" kern="1200" dirty="0"/>
            <a:t> </a:t>
          </a:r>
          <a:r>
            <a:rPr lang="en-ID" sz="1600" kern="1200" dirty="0" err="1"/>
            <a:t>Barang</a:t>
          </a:r>
          <a:r>
            <a:rPr lang="en-ID" sz="1600" kern="1200" dirty="0"/>
            <a:t> dan Jasa</a:t>
          </a:r>
        </a:p>
      </dsp:txBody>
      <dsp:txXfrm rot="10800000">
        <a:off x="1845739" y="1209918"/>
        <a:ext cx="6266029" cy="475078"/>
      </dsp:txXfrm>
    </dsp:sp>
    <dsp:sp modelId="{65D4B113-F089-4475-A11C-588729DA4928}">
      <dsp:nvSpPr>
        <dsp:cNvPr id="0" name=""/>
        <dsp:cNvSpPr/>
      </dsp:nvSpPr>
      <dsp:spPr>
        <a:xfrm>
          <a:off x="1476960" y="1202421"/>
          <a:ext cx="475078" cy="475078"/>
        </a:xfrm>
        <a:prstGeom prst="ellipse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B26589-74B3-46C4-8C31-4C05EAD097F4}">
      <dsp:nvSpPr>
        <dsp:cNvPr id="0" name=""/>
        <dsp:cNvSpPr/>
      </dsp:nvSpPr>
      <dsp:spPr>
        <a:xfrm rot="10800000">
          <a:off x="1726970" y="1814209"/>
          <a:ext cx="6384798" cy="47507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9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/>
            <a:t>Menentukan Jumlah Pembelian dan Penjualan</a:t>
          </a:r>
          <a:endParaRPr lang="en-ID" sz="1600" kern="1200" dirty="0"/>
        </a:p>
      </dsp:txBody>
      <dsp:txXfrm rot="10800000">
        <a:off x="1845739" y="1814209"/>
        <a:ext cx="6266029" cy="475078"/>
      </dsp:txXfrm>
    </dsp:sp>
    <dsp:sp modelId="{C0788AB1-3856-4AF4-A7C9-84DDFC4773A6}">
      <dsp:nvSpPr>
        <dsp:cNvPr id="0" name=""/>
        <dsp:cNvSpPr/>
      </dsp:nvSpPr>
      <dsp:spPr>
        <a:xfrm>
          <a:off x="1489431" y="1814209"/>
          <a:ext cx="475078" cy="475078"/>
        </a:xfrm>
        <a:prstGeom prst="ellipse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10957C-80E5-412D-B693-522A9BE47F9F}">
      <dsp:nvSpPr>
        <dsp:cNvPr id="0" name=""/>
        <dsp:cNvSpPr/>
      </dsp:nvSpPr>
      <dsp:spPr>
        <a:xfrm rot="10800000">
          <a:off x="1726970" y="2418501"/>
          <a:ext cx="6384798" cy="47507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9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 err="1"/>
            <a:t>Menentukan</a:t>
          </a:r>
          <a:r>
            <a:rPr lang="en-ID" sz="1600" kern="1200" dirty="0"/>
            <a:t> Stok </a:t>
          </a:r>
          <a:r>
            <a:rPr lang="en-ID" sz="1600" kern="1200" dirty="0" err="1"/>
            <a:t>Barang</a:t>
          </a:r>
          <a:r>
            <a:rPr lang="en-ID" sz="1600" kern="1200" dirty="0"/>
            <a:t> </a:t>
          </a:r>
          <a:r>
            <a:rPr lang="en-ID" sz="1600" kern="1200" dirty="0" err="1"/>
            <a:t>untuk</a:t>
          </a:r>
          <a:r>
            <a:rPr lang="en-ID" sz="1600" kern="1200" dirty="0"/>
            <a:t> </a:t>
          </a:r>
          <a:r>
            <a:rPr lang="en-ID" sz="1600" kern="1200" dirty="0" err="1"/>
            <a:t>Keperluan</a:t>
          </a:r>
          <a:r>
            <a:rPr lang="en-ID" sz="1600" kern="1200" dirty="0"/>
            <a:t> Masa </a:t>
          </a:r>
          <a:r>
            <a:rPr lang="en-ID" sz="1600" kern="1200" dirty="0" err="1"/>
            <a:t>Depan</a:t>
          </a:r>
          <a:endParaRPr lang="en-ID" sz="1600" kern="1200" dirty="0"/>
        </a:p>
      </dsp:txBody>
      <dsp:txXfrm rot="10800000">
        <a:off x="1845739" y="2418501"/>
        <a:ext cx="6266029" cy="475078"/>
      </dsp:txXfrm>
    </dsp:sp>
    <dsp:sp modelId="{017DAB0C-DD59-44CD-9BA5-DA5C5B8CABDE}">
      <dsp:nvSpPr>
        <dsp:cNvPr id="0" name=""/>
        <dsp:cNvSpPr/>
      </dsp:nvSpPr>
      <dsp:spPr>
        <a:xfrm>
          <a:off x="1489431" y="2418501"/>
          <a:ext cx="475078" cy="475078"/>
        </a:xfrm>
        <a:prstGeom prst="ellipse">
          <a:avLst/>
        </a:prstGeom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F0A24-5ACB-48A0-BF68-382C3F965C51}">
      <dsp:nvSpPr>
        <dsp:cNvPr id="0" name=""/>
        <dsp:cNvSpPr/>
      </dsp:nvSpPr>
      <dsp:spPr>
        <a:xfrm rot="10800000">
          <a:off x="1726970" y="3022792"/>
          <a:ext cx="6384798" cy="475078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49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D" sz="1600" kern="1200" dirty="0" err="1"/>
            <a:t>Melakukan</a:t>
          </a:r>
          <a:r>
            <a:rPr lang="en-ID" sz="1600" kern="1200" dirty="0"/>
            <a:t> </a:t>
          </a:r>
          <a:r>
            <a:rPr lang="en-ID" sz="1600" kern="1200" dirty="0" err="1"/>
            <a:t>Promosi</a:t>
          </a:r>
          <a:endParaRPr lang="en-ID" sz="1600" kern="1200" dirty="0"/>
        </a:p>
      </dsp:txBody>
      <dsp:txXfrm rot="10800000">
        <a:off x="1845739" y="3022792"/>
        <a:ext cx="6266029" cy="475078"/>
      </dsp:txXfrm>
    </dsp:sp>
    <dsp:sp modelId="{8B08187C-8A16-45B3-8824-A5335E5B166A}">
      <dsp:nvSpPr>
        <dsp:cNvPr id="0" name=""/>
        <dsp:cNvSpPr/>
      </dsp:nvSpPr>
      <dsp:spPr>
        <a:xfrm>
          <a:off x="1489431" y="3022792"/>
          <a:ext cx="475078" cy="475078"/>
        </a:xfrm>
        <a:prstGeom prst="ellipse">
          <a:avLst/>
        </a:prstGeom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76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87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24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263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41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03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6642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24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21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62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810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137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140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128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958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428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520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052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311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05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308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364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699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312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80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91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62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15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93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44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0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18/10/relationships/comments" Target="../comments/modernComment_132_89BD4DC5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18/10/relationships/comments" Target="../comments/modernComment_103_B62AE2BD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8.xml"/><Relationship Id="rId5" Type="http://schemas.microsoft.com/office/2007/relationships/hdphoto" Target="../media/hdphoto1.wdp"/><Relationship Id="rId10" Type="http://schemas.microsoft.com/office/2007/relationships/diagramDrawing" Target="../diagrams/drawing8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18" Type="http://schemas.openxmlformats.org/officeDocument/2006/relationships/diagramQuickStyle" Target="../diagrams/quickStyle3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17" Type="http://schemas.openxmlformats.org/officeDocument/2006/relationships/diagramLayout" Target="../diagrams/layout3.xml"/><Relationship Id="rId2" Type="http://schemas.openxmlformats.org/officeDocument/2006/relationships/notesSlide" Target="../notesSlides/notesSlide4.xml"/><Relationship Id="rId16" Type="http://schemas.openxmlformats.org/officeDocument/2006/relationships/diagramData" Target="../diagrams/data3.xml"/><Relationship Id="rId20" Type="http://schemas.microsoft.com/office/2007/relationships/diagramDrawing" Target="../diagrams/drawing3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microsoft.com/office/2007/relationships/hdphoto" Target="../media/hdphoto1.wdp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19" Type="http://schemas.openxmlformats.org/officeDocument/2006/relationships/diagramColors" Target="../diagrams/colors3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QuickStyle" Target="../diagrams/quickStyle5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4.xml"/><Relationship Id="rId12" Type="http://schemas.openxmlformats.org/officeDocument/2006/relationships/diagramLayout" Target="../diagrams/layou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4.xml"/><Relationship Id="rId11" Type="http://schemas.openxmlformats.org/officeDocument/2006/relationships/diagramData" Target="../diagrams/data5.xml"/><Relationship Id="rId5" Type="http://schemas.microsoft.com/office/2007/relationships/hdphoto" Target="../media/hdphoto1.wdp"/><Relationship Id="rId15" Type="http://schemas.microsoft.com/office/2007/relationships/diagramDrawing" Target="../diagrams/drawing5.xml"/><Relationship Id="rId10" Type="http://schemas.microsoft.com/office/2007/relationships/diagramDrawing" Target="../diagrams/drawing4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4.xml"/><Relationship Id="rId14" Type="http://schemas.openxmlformats.org/officeDocument/2006/relationships/diagramColors" Target="../diagrams/colors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microsoft.com/office/2007/relationships/hdphoto" Target="../media/hdphoto1.wdp"/><Relationship Id="rId4" Type="http://schemas.openxmlformats.org/officeDocument/2006/relationships/diagramLayout" Target="../diagrams/layout6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microsoft.com/office/2007/relationships/hdphoto" Target="../media/hdphoto1.wdp"/><Relationship Id="rId4" Type="http://schemas.openxmlformats.org/officeDocument/2006/relationships/diagramLayout" Target="../diagrams/layout7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833094"/>
            <a:ext cx="6019800" cy="707878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en-US" sz="40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</a:t>
            </a:r>
            <a:r>
              <a:rPr lang="en-US" sz="36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 </a:t>
            </a:r>
            <a:r>
              <a:rPr lang="en-US" sz="40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PEMBELAJARAN</a:t>
            </a:r>
            <a:endParaRPr lang="id-ID" sz="36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en-US" sz="36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IPS EKONOMI</a:t>
            </a:r>
            <a:endParaRPr lang="id-ID" sz="6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85C11815-BC5C-44EA-8ED3-BBE32AFFAC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3574" y="214090"/>
            <a:ext cx="2863934" cy="4088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486C2BC-D985-312C-BAF3-E8DE20750BAE}"/>
              </a:ext>
            </a:extLst>
          </p:cNvPr>
          <p:cNvSpPr txBox="1"/>
          <p:nvPr/>
        </p:nvSpPr>
        <p:spPr>
          <a:xfrm>
            <a:off x="76200" y="596116"/>
            <a:ext cx="215565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3.Hukum </a:t>
            </a:r>
            <a:r>
              <a:rPr lang="en-ID" b="1" dirty="0" err="1"/>
              <a:t>Penawaran</a:t>
            </a:r>
            <a:endParaRPr lang="en-ID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0963A8-1F61-6A7F-4CC0-691649812C23}"/>
              </a:ext>
            </a:extLst>
          </p:cNvPr>
          <p:cNvSpPr txBox="1"/>
          <p:nvPr/>
        </p:nvSpPr>
        <p:spPr>
          <a:xfrm>
            <a:off x="1600200" y="1202323"/>
            <a:ext cx="57912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tinggi</a:t>
            </a:r>
            <a:r>
              <a:rPr lang="en-ID" sz="1600" b="1" dirty="0"/>
              <a:t> </a:t>
            </a:r>
            <a:r>
              <a:rPr lang="en-ID" sz="1600" b="1" dirty="0" err="1"/>
              <a:t>harga</a:t>
            </a:r>
            <a:r>
              <a:rPr lang="en-ID" sz="1600" dirty="0"/>
              <a:t>,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tinggi</a:t>
            </a:r>
            <a:r>
              <a:rPr lang="en-ID" sz="1600" b="1" dirty="0"/>
              <a:t> </a:t>
            </a:r>
            <a:r>
              <a:rPr lang="en-ID" sz="1600" b="1" dirty="0" err="1"/>
              <a:t>kuantitas</a:t>
            </a:r>
            <a:r>
              <a:rPr lang="en-ID" sz="1600" b="1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. </a:t>
            </a:r>
            <a:r>
              <a:rPr lang="en-ID" sz="1600" dirty="0" err="1"/>
              <a:t>Sebaliknya</a:t>
            </a:r>
            <a:r>
              <a:rPr lang="en-ID" sz="1600" dirty="0"/>
              <a:t>,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rendah</a:t>
            </a:r>
            <a:r>
              <a:rPr lang="en-ID" sz="1600" b="1" dirty="0"/>
              <a:t> </a:t>
            </a:r>
            <a:r>
              <a:rPr lang="en-ID" sz="1600" b="1" dirty="0" err="1"/>
              <a:t>harga</a:t>
            </a:r>
            <a:r>
              <a:rPr lang="en-ID" sz="1600" b="1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,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rendah</a:t>
            </a:r>
            <a:r>
              <a:rPr lang="en-ID" sz="1600" b="1" dirty="0"/>
              <a:t> </a:t>
            </a:r>
            <a:r>
              <a:rPr lang="en-ID" sz="1600" b="1" dirty="0" err="1"/>
              <a:t>kuantitas</a:t>
            </a:r>
            <a:r>
              <a:rPr lang="en-ID" sz="1600" b="1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. </a:t>
            </a:r>
            <a:r>
              <a:rPr lang="en-ID" sz="1600" dirty="0" err="1"/>
              <a:t>Terlihat</a:t>
            </a:r>
            <a:r>
              <a:rPr lang="en-ID" sz="1600" dirty="0"/>
              <a:t> di </a:t>
            </a:r>
            <a:r>
              <a:rPr lang="en-ID" sz="1600" dirty="0" err="1"/>
              <a:t>sini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hubungan</a:t>
            </a:r>
            <a:r>
              <a:rPr lang="en-ID" sz="1600" dirty="0"/>
              <a:t> </a:t>
            </a:r>
            <a:r>
              <a:rPr lang="en-ID" sz="1600" dirty="0" err="1"/>
              <a:t>searah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dan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serta</a:t>
            </a:r>
            <a:r>
              <a:rPr lang="en-ID" sz="1600" dirty="0"/>
              <a:t> </a:t>
            </a:r>
            <a:r>
              <a:rPr lang="en-ID" sz="1600" dirty="0" err="1"/>
              <a:t>jasa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. </a:t>
            </a:r>
            <a:r>
              <a:rPr lang="en-ID" sz="1600" dirty="0" err="1"/>
              <a:t>Fenomena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pada </a:t>
            </a:r>
            <a:r>
              <a:rPr lang="en-ID" sz="1600" dirty="0" err="1"/>
              <a:t>intinya</a:t>
            </a:r>
            <a:r>
              <a:rPr lang="en-ID" sz="1600" dirty="0"/>
              <a:t> </a:t>
            </a:r>
            <a:r>
              <a:rPr lang="en-ID" sz="1600" dirty="0" err="1"/>
              <a:t>merupakan</a:t>
            </a:r>
            <a:r>
              <a:rPr lang="en-ID" sz="1600" dirty="0"/>
              <a:t> </a:t>
            </a:r>
            <a:r>
              <a:rPr lang="en-ID" sz="1600" dirty="0" err="1"/>
              <a:t>isi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. </a:t>
            </a:r>
          </a:p>
          <a:p>
            <a:endParaRPr lang="en-ID" sz="1600" dirty="0"/>
          </a:p>
          <a:p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jelas</a:t>
            </a:r>
            <a:r>
              <a:rPr lang="en-ID" sz="1600" dirty="0"/>
              <a:t>,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berbunyi</a:t>
            </a:r>
            <a:r>
              <a:rPr lang="en-ID" sz="1600" dirty="0"/>
              <a:t>: </a:t>
            </a:r>
            <a:r>
              <a:rPr lang="en-ID" sz="1600" i="1" dirty="0"/>
              <a:t>”Jika </a:t>
            </a:r>
            <a:r>
              <a:rPr lang="en-ID" sz="1600" i="1" dirty="0" err="1"/>
              <a:t>harga</a:t>
            </a:r>
            <a:r>
              <a:rPr lang="en-ID" sz="1600" i="1" dirty="0"/>
              <a:t> </a:t>
            </a:r>
            <a:r>
              <a:rPr lang="en-ID" sz="1600" i="1" dirty="0" err="1"/>
              <a:t>suatu</a:t>
            </a:r>
            <a:r>
              <a:rPr lang="en-ID" sz="1600" i="1" dirty="0"/>
              <a:t> </a:t>
            </a:r>
            <a:r>
              <a:rPr lang="en-ID" sz="1600" i="1" dirty="0" err="1"/>
              <a:t>barang</a:t>
            </a:r>
            <a:r>
              <a:rPr lang="en-ID" sz="1600" i="1" dirty="0"/>
              <a:t> dan </a:t>
            </a:r>
            <a:r>
              <a:rPr lang="en-ID" sz="1600" i="1" dirty="0" err="1"/>
              <a:t>jasa</a:t>
            </a:r>
            <a:r>
              <a:rPr lang="en-ID" sz="1600" i="1" dirty="0"/>
              <a:t> </a:t>
            </a:r>
            <a:r>
              <a:rPr lang="en-ID" sz="1600" i="1" dirty="0" err="1"/>
              <a:t>meningkat</a:t>
            </a:r>
            <a:r>
              <a:rPr lang="en-ID" sz="1600" i="1" dirty="0"/>
              <a:t>, </a:t>
            </a:r>
            <a:r>
              <a:rPr lang="en-ID" sz="1600" i="1" dirty="0" err="1"/>
              <a:t>maka</a:t>
            </a:r>
            <a:r>
              <a:rPr lang="en-ID" sz="1600" i="1" dirty="0"/>
              <a:t> </a:t>
            </a:r>
            <a:r>
              <a:rPr lang="en-ID" sz="1600" i="1" dirty="0" err="1"/>
              <a:t>kuantitas</a:t>
            </a:r>
            <a:r>
              <a:rPr lang="en-ID" sz="1600" i="1" dirty="0"/>
              <a:t> yang </a:t>
            </a:r>
            <a:r>
              <a:rPr lang="en-ID" sz="1600" i="1" dirty="0" err="1"/>
              <a:t>ditawarkan</a:t>
            </a:r>
            <a:r>
              <a:rPr lang="en-ID" sz="1600" i="1" dirty="0"/>
              <a:t> juga </a:t>
            </a:r>
            <a:r>
              <a:rPr lang="en-ID" sz="1600" i="1" dirty="0" err="1"/>
              <a:t>akan</a:t>
            </a:r>
            <a:r>
              <a:rPr lang="en-ID" sz="1600" i="1" dirty="0"/>
              <a:t> </a:t>
            </a:r>
            <a:r>
              <a:rPr lang="en-ID" sz="1600" i="1" dirty="0" err="1"/>
              <a:t>meningkat</a:t>
            </a:r>
            <a:r>
              <a:rPr lang="en-ID" sz="1600" i="1" dirty="0"/>
              <a:t>. </a:t>
            </a:r>
            <a:r>
              <a:rPr lang="en-ID" sz="1600" i="1" dirty="0" err="1"/>
              <a:t>Sebaliknya</a:t>
            </a:r>
            <a:r>
              <a:rPr lang="en-ID" sz="1600" i="1" dirty="0"/>
              <a:t>, </a:t>
            </a:r>
            <a:r>
              <a:rPr lang="en-ID" sz="1600" i="1" dirty="0" err="1"/>
              <a:t>apabila</a:t>
            </a:r>
            <a:r>
              <a:rPr lang="en-ID" sz="1600" i="1" dirty="0"/>
              <a:t> </a:t>
            </a:r>
            <a:r>
              <a:rPr lang="en-ID" sz="1600" i="1" dirty="0" err="1"/>
              <a:t>harga</a:t>
            </a:r>
            <a:r>
              <a:rPr lang="en-ID" sz="1600" i="1" dirty="0"/>
              <a:t> </a:t>
            </a:r>
            <a:r>
              <a:rPr lang="en-ID" sz="1600" i="1" dirty="0" err="1"/>
              <a:t>suatu</a:t>
            </a:r>
            <a:r>
              <a:rPr lang="en-ID" sz="1600" i="1" dirty="0"/>
              <a:t> </a:t>
            </a:r>
            <a:r>
              <a:rPr lang="en-ID" sz="1600" i="1" dirty="0" err="1"/>
              <a:t>barang</a:t>
            </a:r>
            <a:r>
              <a:rPr lang="en-ID" sz="1600" i="1" dirty="0"/>
              <a:t> dan </a:t>
            </a:r>
            <a:r>
              <a:rPr lang="en-ID" sz="1600" i="1" dirty="0" err="1"/>
              <a:t>jasa</a:t>
            </a:r>
            <a:r>
              <a:rPr lang="en-ID" sz="1600" i="1" dirty="0"/>
              <a:t> </a:t>
            </a:r>
            <a:r>
              <a:rPr lang="en-ID" sz="1600" i="1" dirty="0" err="1"/>
              <a:t>menurun</a:t>
            </a:r>
            <a:r>
              <a:rPr lang="en-ID" sz="1600" i="1" dirty="0"/>
              <a:t>, </a:t>
            </a:r>
            <a:r>
              <a:rPr lang="en-ID" sz="1600" i="1" dirty="0" err="1"/>
              <a:t>maka</a:t>
            </a:r>
            <a:r>
              <a:rPr lang="en-ID" sz="1600" i="1" dirty="0"/>
              <a:t> </a:t>
            </a:r>
            <a:r>
              <a:rPr lang="en-ID" sz="1600" i="1" dirty="0" err="1"/>
              <a:t>kuantitas</a:t>
            </a:r>
            <a:r>
              <a:rPr lang="en-ID" sz="1600" i="1" dirty="0"/>
              <a:t> yang </a:t>
            </a:r>
            <a:r>
              <a:rPr lang="en-ID" sz="1600" i="1" dirty="0" err="1"/>
              <a:t>ditawarkan</a:t>
            </a:r>
            <a:r>
              <a:rPr lang="en-ID" sz="1600" i="1" dirty="0"/>
              <a:t> juga </a:t>
            </a:r>
            <a:r>
              <a:rPr lang="en-ID" sz="1600" i="1" dirty="0" err="1"/>
              <a:t>akan</a:t>
            </a:r>
            <a:r>
              <a:rPr lang="en-ID" sz="1600" i="1" dirty="0"/>
              <a:t> </a:t>
            </a:r>
            <a:r>
              <a:rPr lang="en-ID" sz="1600" i="1" dirty="0" err="1"/>
              <a:t>semakin</a:t>
            </a:r>
            <a:r>
              <a:rPr lang="en-ID" sz="1600" i="1" dirty="0"/>
              <a:t> </a:t>
            </a:r>
            <a:r>
              <a:rPr lang="en-ID" sz="1600" i="1" dirty="0" err="1"/>
              <a:t>menurun</a:t>
            </a:r>
            <a:r>
              <a:rPr lang="en-ID" sz="1600" i="1" dirty="0"/>
              <a:t>, ceteris paribus.”</a:t>
            </a:r>
          </a:p>
        </p:txBody>
      </p:sp>
    </p:spTree>
    <p:extLst>
      <p:ext uri="{BB962C8B-B14F-4D97-AF65-F5344CB8AC3E}">
        <p14:creationId xmlns:p14="http://schemas.microsoft.com/office/powerpoint/2010/main" val="194747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croll: Horizontal 6">
            <a:extLst>
              <a:ext uri="{FF2B5EF4-FFF2-40B4-BE49-F238E27FC236}">
                <a16:creationId xmlns:a16="http://schemas.microsoft.com/office/drawing/2014/main" id="{5B53DC55-3F70-C724-B677-78E78E7FF6B1}"/>
              </a:ext>
            </a:extLst>
          </p:cNvPr>
          <p:cNvSpPr/>
          <p:nvPr/>
        </p:nvSpPr>
        <p:spPr>
          <a:xfrm>
            <a:off x="213561" y="2293164"/>
            <a:ext cx="2133600" cy="841375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Fungsi Permintaan dan 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8F43893-E498-D1FE-7E1A-70FB4A84A74B}"/>
              </a:ext>
            </a:extLst>
          </p:cNvPr>
          <p:cNvSpPr txBox="1"/>
          <p:nvPr/>
        </p:nvSpPr>
        <p:spPr>
          <a:xfrm>
            <a:off x="122322" y="596116"/>
            <a:ext cx="231607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Fungsi</a:t>
            </a:r>
            <a:r>
              <a:rPr lang="en-ID" b="1" dirty="0"/>
              <a:t> </a:t>
            </a:r>
            <a:r>
              <a:rPr lang="en-ID" b="1" dirty="0" err="1"/>
              <a:t>Permintaan</a:t>
            </a:r>
            <a:endParaRPr lang="en-ID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E712B6-AE9B-2E57-1E3E-577B9DF3954F}"/>
              </a:ext>
            </a:extLst>
          </p:cNvPr>
          <p:cNvSpPr txBox="1"/>
          <p:nvPr/>
        </p:nvSpPr>
        <p:spPr>
          <a:xfrm>
            <a:off x="122323" y="1126286"/>
            <a:ext cx="8869277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/>
              <a:t>Banyak </a:t>
            </a:r>
            <a:r>
              <a:rPr lang="en-ID" sz="1600" dirty="0" err="1"/>
              <a:t>sedikitnya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oleh </a:t>
            </a:r>
            <a:r>
              <a:rPr lang="en-ID" sz="1600" dirty="0" err="1"/>
              <a:t>konsumen</a:t>
            </a:r>
            <a:r>
              <a:rPr lang="en-ID" sz="1600" dirty="0"/>
              <a:t> </a:t>
            </a:r>
            <a:r>
              <a:rPr lang="en-ID" sz="1600" dirty="0" err="1"/>
              <a:t>tergantung</a:t>
            </a:r>
            <a:r>
              <a:rPr lang="en-ID" sz="1600" dirty="0"/>
              <a:t> pada </a:t>
            </a:r>
            <a:r>
              <a:rPr lang="en-ID" sz="1600" dirty="0" err="1"/>
              <a:t>tinggi</a:t>
            </a:r>
            <a:r>
              <a:rPr lang="en-ID" sz="1600" dirty="0"/>
              <a:t> </a:t>
            </a:r>
            <a:r>
              <a:rPr lang="en-ID" sz="1600" dirty="0" err="1"/>
              <a:t>rendahnya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Jika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b="1" dirty="0" err="1"/>
              <a:t>barang</a:t>
            </a:r>
            <a:r>
              <a:rPr lang="en-ID" sz="1600" b="1" dirty="0"/>
              <a:t> naik</a:t>
            </a:r>
            <a:r>
              <a:rPr lang="en-ID" sz="1600" dirty="0"/>
              <a:t>, </a:t>
            </a:r>
            <a:r>
              <a:rPr lang="en-ID" sz="1600" i="1" dirty="0"/>
              <a:t>ceteris paribus</a:t>
            </a:r>
            <a:r>
              <a:rPr lang="en-ID" sz="1600" dirty="0"/>
              <a:t>,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b="1" dirty="0" err="1"/>
              <a:t>barang</a:t>
            </a:r>
            <a:r>
              <a:rPr lang="en-ID" sz="1600" b="1" dirty="0"/>
              <a:t> </a:t>
            </a:r>
            <a:r>
              <a:rPr lang="en-ID" sz="1600" b="1" dirty="0" err="1"/>
              <a:t>akan</a:t>
            </a:r>
            <a:r>
              <a:rPr lang="en-ID" sz="1600" b="1" dirty="0"/>
              <a:t> </a:t>
            </a:r>
            <a:r>
              <a:rPr lang="en-ID" sz="1600" b="1" dirty="0" err="1"/>
              <a:t>berkurang</a:t>
            </a:r>
            <a:r>
              <a:rPr lang="en-ID" sz="1600" dirty="0"/>
              <a:t>. Jika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b="1" dirty="0" err="1"/>
              <a:t>barang</a:t>
            </a:r>
            <a:r>
              <a:rPr lang="en-ID" sz="1600" b="1" dirty="0"/>
              <a:t> </a:t>
            </a:r>
            <a:r>
              <a:rPr lang="en-ID" sz="1600" b="1" dirty="0" err="1"/>
              <a:t>turun</a:t>
            </a:r>
            <a:r>
              <a:rPr lang="en-ID" sz="1600" dirty="0"/>
              <a:t>,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b="1" dirty="0" err="1"/>
              <a:t>permintaan</a:t>
            </a:r>
            <a:r>
              <a:rPr lang="en-ID" sz="1600" b="1" dirty="0"/>
              <a:t> naik</a:t>
            </a:r>
            <a:r>
              <a:rPr lang="en-ID" sz="1600" dirty="0"/>
              <a:t>.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tergantung</a:t>
            </a:r>
            <a:r>
              <a:rPr lang="en-ID" sz="1600" dirty="0"/>
              <a:t> pada </a:t>
            </a:r>
            <a:r>
              <a:rPr lang="en-ID" sz="1600" dirty="0" err="1"/>
              <a:t>harga</a:t>
            </a:r>
            <a:r>
              <a:rPr lang="en-ID" sz="1600" dirty="0"/>
              <a:t>. Jika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merupakan</a:t>
            </a:r>
            <a:r>
              <a:rPr lang="en-ID" sz="1600" dirty="0"/>
              <a:t> </a:t>
            </a:r>
            <a:r>
              <a:rPr lang="en-ID" sz="1600" dirty="0" err="1"/>
              <a:t>fungsi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,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ditulis</a:t>
            </a:r>
            <a:r>
              <a:rPr lang="en-ID" sz="1600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EEF7D8-62BA-D4CF-ABEE-4955E5B274D1}"/>
                  </a:ext>
                </a:extLst>
              </p:cNvPr>
              <p:cNvSpPr txBox="1"/>
              <p:nvPr/>
            </p:nvSpPr>
            <p:spPr>
              <a:xfrm>
                <a:off x="762000" y="2576042"/>
                <a:ext cx="100290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ID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ID" dirty="0"/>
                  <a:t>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EEF7D8-62BA-D4CF-ABEE-4955E5B27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576042"/>
                <a:ext cx="1002903" cy="276999"/>
              </a:xfrm>
              <a:prstGeom prst="rect">
                <a:avLst/>
              </a:prstGeom>
              <a:blipFill>
                <a:blip r:embed="rId6"/>
                <a:stretch>
                  <a:fillRect l="-10303" t="-28889" r="-11515" b="-51111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648D548-D014-B6C1-8DBB-E6E211203C84}"/>
                  </a:ext>
                </a:extLst>
              </p:cNvPr>
              <p:cNvSpPr txBox="1"/>
              <p:nvPr/>
            </p:nvSpPr>
            <p:spPr>
              <a:xfrm>
                <a:off x="-1767639" y="3114046"/>
                <a:ext cx="460207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ID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648D548-D014-B6C1-8DBB-E6E211203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67639" y="3114046"/>
                <a:ext cx="4602078" cy="338554"/>
              </a:xfrm>
              <a:prstGeom prst="rect">
                <a:avLst/>
              </a:prstGeom>
              <a:blipFill>
                <a:blip r:embed="rId7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3D3227F-9E54-82EB-5B06-D4C3C00A7E8C}"/>
                  </a:ext>
                </a:extLst>
              </p:cNvPr>
              <p:cNvSpPr txBox="1"/>
              <p:nvPr/>
            </p:nvSpPr>
            <p:spPr>
              <a:xfrm>
                <a:off x="-2194760" y="3424876"/>
                <a:ext cx="545632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𝑓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3D3227F-9E54-82EB-5B06-D4C3C00A7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94760" y="3424876"/>
                <a:ext cx="5456320" cy="338554"/>
              </a:xfrm>
              <a:prstGeom prst="rect">
                <a:avLst/>
              </a:prstGeom>
              <a:blipFill>
                <a:blip r:embed="rId8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DAD98D7-0DF7-B092-B317-E37DAE7BBC35}"/>
                  </a:ext>
                </a:extLst>
              </p:cNvPr>
              <p:cNvSpPr txBox="1"/>
              <p:nvPr/>
            </p:nvSpPr>
            <p:spPr>
              <a:xfrm>
                <a:off x="-2300036" y="3673234"/>
                <a:ext cx="566687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ID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US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DAD98D7-0DF7-B092-B317-E37DAE7BB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00036" y="3673234"/>
                <a:ext cx="5666872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EF56E6BA-D7D3-2DDC-65AE-0940474DCA36}"/>
              </a:ext>
            </a:extLst>
          </p:cNvPr>
          <p:cNvSpPr txBox="1"/>
          <p:nvPr/>
        </p:nvSpPr>
        <p:spPr>
          <a:xfrm>
            <a:off x="762000" y="3175359"/>
            <a:ext cx="271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= </a:t>
            </a:r>
            <a:r>
              <a:rPr lang="en-US" sz="1600" dirty="0" err="1"/>
              <a:t>jumlah</a:t>
            </a:r>
            <a:r>
              <a:rPr lang="en-US" sz="1600" dirty="0"/>
              <a:t> </a:t>
            </a:r>
            <a:r>
              <a:rPr lang="en-US" sz="1600" dirty="0" err="1"/>
              <a:t>Permintaan</a:t>
            </a:r>
            <a:r>
              <a:rPr lang="en-US" sz="1600" dirty="0"/>
              <a:t> </a:t>
            </a:r>
          </a:p>
          <a:p>
            <a:r>
              <a:rPr lang="en-US" sz="1600" dirty="0"/>
              <a:t>= </a:t>
            </a:r>
            <a:r>
              <a:rPr lang="en-US" sz="1600" dirty="0" err="1"/>
              <a:t>fungsi</a:t>
            </a:r>
            <a:endParaRPr lang="en-US" sz="1600" dirty="0"/>
          </a:p>
          <a:p>
            <a:r>
              <a:rPr lang="en-US" sz="1600" dirty="0"/>
              <a:t>= </a:t>
            </a:r>
            <a:r>
              <a:rPr lang="en-US" sz="1600" dirty="0" err="1"/>
              <a:t>satuan</a:t>
            </a:r>
            <a:r>
              <a:rPr lang="en-US" sz="1600" dirty="0"/>
              <a:t> </a:t>
            </a:r>
            <a:r>
              <a:rPr lang="en-US" sz="1600" dirty="0" err="1"/>
              <a:t>harga</a:t>
            </a:r>
            <a:r>
              <a:rPr lang="en-US" sz="1600" dirty="0"/>
              <a:t> </a:t>
            </a:r>
            <a:endParaRPr lang="en-ID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78B4D0-3BCC-4966-5521-980B68297AB1}"/>
              </a:ext>
            </a:extLst>
          </p:cNvPr>
          <p:cNvSpPr txBox="1"/>
          <p:nvPr/>
        </p:nvSpPr>
        <p:spPr>
          <a:xfrm>
            <a:off x="3141243" y="2516416"/>
            <a:ext cx="5721016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b="1" dirty="0" err="1"/>
              <a:t>Contoh</a:t>
            </a:r>
            <a:r>
              <a:rPr lang="en-ID" sz="1600" b="1" dirty="0"/>
              <a:t>: </a:t>
            </a:r>
          </a:p>
          <a:p>
            <a:r>
              <a:rPr lang="en-ID" sz="1600" dirty="0"/>
              <a:t>Jika </a:t>
            </a:r>
            <a:r>
              <a:rPr lang="en-ID" sz="1600" dirty="0" err="1"/>
              <a:t>diketahui</a:t>
            </a:r>
            <a:r>
              <a:rPr lang="en-ID" sz="1600" dirty="0"/>
              <a:t> </a:t>
            </a:r>
            <a:r>
              <a:rPr lang="en-ID" sz="1600" dirty="0" err="1"/>
              <a:t>fungsi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dinyatakan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QD= 40 – 3 PD, </a:t>
            </a:r>
            <a:r>
              <a:rPr lang="en-ID" sz="1600" dirty="0" err="1"/>
              <a:t>maka</a:t>
            </a:r>
            <a:r>
              <a:rPr lang="en-ID" sz="1600" dirty="0"/>
              <a:t>: </a:t>
            </a:r>
          </a:p>
          <a:p>
            <a:r>
              <a:rPr lang="en-ID" sz="1600" dirty="0"/>
              <a:t>a. </a:t>
            </a:r>
            <a:r>
              <a:rPr lang="en-ID" sz="1600" dirty="0" err="1"/>
              <a:t>hitunglah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pada </a:t>
            </a:r>
            <a:r>
              <a:rPr lang="en-ID" sz="1600" dirty="0" err="1"/>
              <a:t>harga</a:t>
            </a:r>
            <a:r>
              <a:rPr lang="en-ID" sz="1600" dirty="0"/>
              <a:t> Rp5,00 dan Rp10,00,</a:t>
            </a:r>
          </a:p>
          <a:p>
            <a:r>
              <a:rPr lang="en-ID" sz="1600" dirty="0"/>
              <a:t>b. </a:t>
            </a:r>
            <a:r>
              <a:rPr lang="en-ID" sz="1600" dirty="0" err="1"/>
              <a:t>hitunglah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saat</a:t>
            </a:r>
            <a:r>
              <a:rPr lang="en-ID" sz="1600" dirty="0"/>
              <a:t> </a:t>
            </a:r>
            <a:r>
              <a:rPr lang="en-ID" sz="1600" dirty="0" err="1"/>
              <a:t>dibagi</a:t>
            </a:r>
            <a:r>
              <a:rPr lang="en-ID" sz="1600" dirty="0"/>
              <a:t> gratis, dan </a:t>
            </a:r>
          </a:p>
          <a:p>
            <a:r>
              <a:rPr lang="en-ID" sz="1600" dirty="0"/>
              <a:t>c. </a:t>
            </a:r>
            <a:r>
              <a:rPr lang="en-ID" sz="1600" dirty="0" err="1"/>
              <a:t>gambar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permintaannya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20452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Fungsi Permintaan dan 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8F43893-E498-D1FE-7E1A-70FB4A84A74B}"/>
              </a:ext>
            </a:extLst>
          </p:cNvPr>
          <p:cNvSpPr txBox="1"/>
          <p:nvPr/>
        </p:nvSpPr>
        <p:spPr>
          <a:xfrm>
            <a:off x="122322" y="596116"/>
            <a:ext cx="231607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Fungsi</a:t>
            </a:r>
            <a:r>
              <a:rPr lang="en-ID" b="1" dirty="0"/>
              <a:t> </a:t>
            </a:r>
            <a:r>
              <a:rPr lang="en-ID" b="1" dirty="0" err="1"/>
              <a:t>Permintaan</a:t>
            </a:r>
            <a:endParaRPr lang="en-ID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ED2B04-8E2C-B3E8-059D-2819E24DB5F4}"/>
              </a:ext>
            </a:extLst>
          </p:cNvPr>
          <p:cNvSpPr txBox="1"/>
          <p:nvPr/>
        </p:nvSpPr>
        <p:spPr>
          <a:xfrm>
            <a:off x="294773" y="1189669"/>
            <a:ext cx="399160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Jawab:</a:t>
            </a:r>
          </a:p>
          <a:p>
            <a:pPr marL="342900" indent="-342900">
              <a:buAutoNum type="alphaLcPeriod"/>
            </a:pPr>
            <a:r>
              <a:rPr lang="en-ID" sz="1600" dirty="0"/>
              <a:t>Pada </a:t>
            </a:r>
            <a:r>
              <a:rPr lang="en-ID" sz="1600" dirty="0" err="1"/>
              <a:t>saat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Rp5,00,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QD = 40 – 3(5) = 25. Jadi, pada </a:t>
            </a:r>
            <a:r>
              <a:rPr lang="en-ID" sz="1600" dirty="0" err="1"/>
              <a:t>saat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Rp5,00 </a:t>
            </a:r>
            <a:r>
              <a:rPr lang="en-ID" sz="1600" dirty="0" err="1"/>
              <a:t>permintaan</a:t>
            </a:r>
            <a:r>
              <a:rPr lang="en-ID" sz="1600" dirty="0"/>
              <a:t> 25 unit. Pada </a:t>
            </a:r>
            <a:r>
              <a:rPr lang="en-ID" sz="1600" dirty="0" err="1"/>
              <a:t>saat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Rp10,00,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QD = 40 – 3(10) = 10. </a:t>
            </a:r>
            <a:r>
              <a:rPr lang="en-ID" sz="1600" b="1" dirty="0"/>
              <a:t>Jadi, pada </a:t>
            </a:r>
            <a:r>
              <a:rPr lang="en-ID" sz="1600" b="1" dirty="0" err="1"/>
              <a:t>saat</a:t>
            </a:r>
            <a:r>
              <a:rPr lang="en-ID" sz="1600" b="1" dirty="0"/>
              <a:t> </a:t>
            </a:r>
            <a:r>
              <a:rPr lang="en-ID" sz="1600" b="1" dirty="0" err="1"/>
              <a:t>harga</a:t>
            </a:r>
            <a:r>
              <a:rPr lang="en-ID" sz="1600" b="1" dirty="0"/>
              <a:t> 10, </a:t>
            </a:r>
            <a:r>
              <a:rPr lang="en-ID" sz="1600" b="1" dirty="0" err="1"/>
              <a:t>permintaan</a:t>
            </a:r>
            <a:r>
              <a:rPr lang="en-ID" sz="1600" b="1" dirty="0"/>
              <a:t> 10 unit</a:t>
            </a:r>
            <a:r>
              <a:rPr lang="en-ID" sz="1600" dirty="0"/>
              <a:t>. </a:t>
            </a:r>
          </a:p>
          <a:p>
            <a:pPr marL="342900" indent="-342900">
              <a:buAutoNum type="alphaLcPeriod"/>
            </a:pPr>
            <a:r>
              <a:rPr lang="en-ID" sz="1600" dirty="0"/>
              <a:t>Pada </a:t>
            </a:r>
            <a:r>
              <a:rPr lang="en-ID" sz="1600" dirty="0" err="1"/>
              <a:t>saat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gratis (PD = 0),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QD = 40 – 3(0). </a:t>
            </a:r>
            <a:r>
              <a:rPr lang="en-ID" sz="1600" b="1" dirty="0"/>
              <a:t>Jadi, pada </a:t>
            </a:r>
            <a:r>
              <a:rPr lang="en-ID" sz="1600" b="1" dirty="0" err="1"/>
              <a:t>saat</a:t>
            </a:r>
            <a:r>
              <a:rPr lang="en-ID" sz="1600" b="1" dirty="0"/>
              <a:t> </a:t>
            </a:r>
            <a:r>
              <a:rPr lang="en-ID" sz="1600" b="1" dirty="0" err="1"/>
              <a:t>harga</a:t>
            </a:r>
            <a:r>
              <a:rPr lang="en-ID" sz="1600" b="1" dirty="0"/>
              <a:t> 0, </a:t>
            </a:r>
            <a:r>
              <a:rPr lang="en-ID" sz="1600" b="1" dirty="0" err="1"/>
              <a:t>permintaan</a:t>
            </a:r>
            <a:r>
              <a:rPr lang="en-ID" sz="1600" b="1" dirty="0"/>
              <a:t> 40 unit.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D98A3C-0195-BC38-47A5-9F28525C77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1232" y="1460415"/>
            <a:ext cx="3347919" cy="2939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CB82D4-39CE-BC3B-7ABC-643FBD90009E}"/>
              </a:ext>
            </a:extLst>
          </p:cNvPr>
          <p:cNvSpPr txBox="1"/>
          <p:nvPr/>
        </p:nvSpPr>
        <p:spPr>
          <a:xfrm>
            <a:off x="4571999" y="1140743"/>
            <a:ext cx="457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</a:t>
            </a:r>
            <a:endParaRPr lang="en-ID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B3F3F7-3690-BB8C-F9D6-22125D8F3E29}"/>
              </a:ext>
            </a:extLst>
          </p:cNvPr>
          <p:cNvSpPr txBox="1"/>
          <p:nvPr/>
        </p:nvSpPr>
        <p:spPr>
          <a:xfrm>
            <a:off x="4724400" y="983276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c.    Gambar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QD = 40 – 3PD.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B24912-FECC-ABD2-3C76-EE123321E6F9}"/>
              </a:ext>
            </a:extLst>
          </p:cNvPr>
          <p:cNvSpPr txBox="1"/>
          <p:nvPr/>
        </p:nvSpPr>
        <p:spPr>
          <a:xfrm>
            <a:off x="6477000" y="4426993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Hlm</a:t>
            </a:r>
            <a:r>
              <a:rPr lang="en-US" sz="1200" dirty="0"/>
              <a:t> 110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221543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>
            <a:extLst>
              <a:ext uri="{FF2B5EF4-FFF2-40B4-BE49-F238E27FC236}">
                <a16:creationId xmlns:a16="http://schemas.microsoft.com/office/drawing/2014/main" id="{DEE6B080-455A-AD27-4F4C-6295540568B5}"/>
              </a:ext>
            </a:extLst>
          </p:cNvPr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Fungsi Permintaan dan 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FDDA474-9E7E-B9BC-3A7C-FA5990D29BD4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4410889-19A7-2A26-7E4A-629D3594A978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687A72A7-7A88-C618-25BF-DA2C38C679C1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7B4A9A3F-B60B-49DB-CA44-2225833476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>
                  <a:extLst>
                    <a:ext uri="{FF2B5EF4-FFF2-40B4-BE49-F238E27FC236}">
                      <a16:creationId xmlns:a16="http://schemas.microsoft.com/office/drawing/2014/main" id="{530E8272-DF10-B7F8-B7CB-50D6C22C81F9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9701A8F-4BE4-8AF1-D516-4191663908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88FE205-AB82-325D-9736-9FC195BC067B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388F7B0-F6C1-B796-BC11-74310B4AE311}"/>
              </a:ext>
            </a:extLst>
          </p:cNvPr>
          <p:cNvSpPr/>
          <p:nvPr/>
        </p:nvSpPr>
        <p:spPr>
          <a:xfrm>
            <a:off x="152400" y="742950"/>
            <a:ext cx="2514600" cy="4018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chemeClr val="tx1"/>
                </a:solidFill>
              </a:rPr>
              <a:t>2. Fungsi Penawaran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24B84-77D7-78E3-FC55-8AC0E7CF7E5C}"/>
              </a:ext>
            </a:extLst>
          </p:cNvPr>
          <p:cNvSpPr txBox="1"/>
          <p:nvPr/>
        </p:nvSpPr>
        <p:spPr>
          <a:xfrm>
            <a:off x="571499" y="1144766"/>
            <a:ext cx="8001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sz="1400" dirty="0"/>
              <a:t>Jumlah penawaran suatu barang juga tergantung pada harga barang, </a:t>
            </a:r>
            <a:r>
              <a:rPr lang="id-ID" sz="1400" i="1" dirty="0" err="1"/>
              <a:t>ceteris</a:t>
            </a:r>
            <a:r>
              <a:rPr lang="id-ID" sz="1400" i="1" dirty="0"/>
              <a:t> </a:t>
            </a:r>
            <a:r>
              <a:rPr lang="id-ID" sz="1400" i="1" dirty="0" err="1"/>
              <a:t>paribus</a:t>
            </a:r>
            <a:r>
              <a:rPr lang="id-ID" sz="1400" i="1" dirty="0"/>
              <a:t>.</a:t>
            </a:r>
            <a:r>
              <a:rPr lang="id-ID" sz="1400" dirty="0"/>
              <a:t> Jika harga barang bertambah, jumlah penawaran bertambah. Sebaliknya, jika jumlah harga turun, jumlah penawaran berkurang.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4DBC94-E131-791B-BAE0-AA79773550A7}"/>
              </a:ext>
            </a:extLst>
          </p:cNvPr>
          <p:cNvSpPr/>
          <p:nvPr/>
        </p:nvSpPr>
        <p:spPr>
          <a:xfrm>
            <a:off x="681182" y="1961445"/>
            <a:ext cx="1681018" cy="610305"/>
          </a:xfrm>
          <a:prstGeom prst="roundRect">
            <a:avLst/>
          </a:prstGeom>
          <a:solidFill>
            <a:srgbClr val="6699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58E520-F5FA-BE09-247F-6E6B230E6D47}"/>
                  </a:ext>
                </a:extLst>
              </p:cNvPr>
              <p:cNvSpPr txBox="1"/>
              <p:nvPr/>
            </p:nvSpPr>
            <p:spPr>
              <a:xfrm>
                <a:off x="1019861" y="2127041"/>
                <a:ext cx="100290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ID" b="1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ID" b="1" dirty="0"/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58E520-F5FA-BE09-247F-6E6B230E6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861" y="2127041"/>
                <a:ext cx="1002903" cy="276999"/>
              </a:xfrm>
              <a:prstGeom prst="rect">
                <a:avLst/>
              </a:prstGeom>
              <a:blipFill>
                <a:blip r:embed="rId5"/>
                <a:stretch>
                  <a:fillRect l="-10000" t="-26087" r="-10000" b="-47826"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80A658D-9D23-699C-40A9-B2E8087DC99F}"/>
              </a:ext>
            </a:extLst>
          </p:cNvPr>
          <p:cNvSpPr txBox="1"/>
          <p:nvPr/>
        </p:nvSpPr>
        <p:spPr>
          <a:xfrm>
            <a:off x="762000" y="2724150"/>
            <a:ext cx="2209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300" dirty="0"/>
              <a:t>Q</a:t>
            </a:r>
            <a:r>
              <a:rPr lang="id-ID" sz="1300" baseline="-25000" dirty="0"/>
              <a:t>S </a:t>
            </a:r>
            <a:r>
              <a:rPr lang="id-ID" sz="1300" dirty="0"/>
              <a:t>= jumlah penawaran</a:t>
            </a:r>
          </a:p>
          <a:p>
            <a:r>
              <a:rPr lang="id-ID" sz="1300" i="1" dirty="0" err="1"/>
              <a:t>f</a:t>
            </a:r>
            <a:r>
              <a:rPr lang="id-ID" sz="1300" i="1" dirty="0"/>
              <a:t> = </a:t>
            </a:r>
            <a:r>
              <a:rPr lang="id-ID" sz="1300" dirty="0"/>
              <a:t>fungsi</a:t>
            </a:r>
          </a:p>
          <a:p>
            <a:r>
              <a:rPr lang="id-ID" sz="1300" dirty="0" err="1"/>
              <a:t>P</a:t>
            </a:r>
            <a:r>
              <a:rPr lang="id-ID" sz="1300" baseline="-25000" dirty="0" err="1"/>
              <a:t>s</a:t>
            </a:r>
            <a:r>
              <a:rPr lang="id-ID" sz="1300" dirty="0"/>
              <a:t> = harga satuan penawaran	</a:t>
            </a:r>
            <a:endParaRPr lang="id-ID" sz="1300" i="1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E605D53-CF9A-C501-E2EA-E806F2ABA2D1}"/>
              </a:ext>
            </a:extLst>
          </p:cNvPr>
          <p:cNvSpPr/>
          <p:nvPr/>
        </p:nvSpPr>
        <p:spPr>
          <a:xfrm>
            <a:off x="3276600" y="1958548"/>
            <a:ext cx="5410200" cy="1603802"/>
          </a:xfrm>
          <a:prstGeom prst="roundRect">
            <a:avLst>
              <a:gd name="adj" fmla="val 9752"/>
            </a:avLst>
          </a:prstGeom>
          <a:solidFill>
            <a:srgbClr val="6699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sz="1400" b="1" dirty="0">
                <a:solidFill>
                  <a:schemeClr val="tx1"/>
                </a:solidFill>
              </a:rPr>
              <a:t>Contoh:</a:t>
            </a:r>
          </a:p>
          <a:p>
            <a:pPr algn="just"/>
            <a:r>
              <a:rPr lang="id-ID" sz="1400" dirty="0">
                <a:solidFill>
                  <a:schemeClr val="tx1"/>
                </a:solidFill>
              </a:rPr>
              <a:t>Jika diketahui fungsi penawaran dinyatakan dengan persamaan </a:t>
            </a:r>
          </a:p>
          <a:p>
            <a:pPr algn="just"/>
            <a:r>
              <a:rPr lang="id-ID" sz="1400" dirty="0" err="1">
                <a:solidFill>
                  <a:schemeClr val="tx1"/>
                </a:solidFill>
              </a:rPr>
              <a:t>Q</a:t>
            </a:r>
            <a:r>
              <a:rPr lang="id-ID" sz="1400" baseline="-25000" dirty="0" err="1">
                <a:solidFill>
                  <a:schemeClr val="tx1"/>
                </a:solidFill>
              </a:rPr>
              <a:t>s</a:t>
            </a:r>
            <a:r>
              <a:rPr lang="id-ID" sz="1400" dirty="0">
                <a:solidFill>
                  <a:schemeClr val="tx1"/>
                </a:solidFill>
              </a:rPr>
              <a:t> = 2P</a:t>
            </a:r>
            <a:r>
              <a:rPr lang="id-ID" sz="1400" baseline="-25000" dirty="0">
                <a:solidFill>
                  <a:schemeClr val="tx1"/>
                </a:solidFill>
              </a:rPr>
              <a:t>s</a:t>
            </a:r>
            <a:r>
              <a:rPr lang="id-ID" sz="1400" dirty="0">
                <a:solidFill>
                  <a:schemeClr val="tx1"/>
                </a:solidFill>
              </a:rPr>
              <a:t> – 5, maka: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id-ID" sz="1400" dirty="0">
                <a:solidFill>
                  <a:schemeClr val="tx1"/>
                </a:solidFill>
              </a:rPr>
              <a:t>hitunglah jumlah penawaran jika harga per unit Rp5,00 dan Rp10,00 dan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id-ID" sz="1400" dirty="0">
                <a:solidFill>
                  <a:schemeClr val="tx1"/>
                </a:solidFill>
              </a:rPr>
              <a:t>gambar kurva penawarannya.</a:t>
            </a:r>
          </a:p>
        </p:txBody>
      </p:sp>
    </p:spTree>
    <p:extLst>
      <p:ext uri="{BB962C8B-B14F-4D97-AF65-F5344CB8AC3E}">
        <p14:creationId xmlns:p14="http://schemas.microsoft.com/office/powerpoint/2010/main" val="273484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>
            <a:extLst>
              <a:ext uri="{FF2B5EF4-FFF2-40B4-BE49-F238E27FC236}">
                <a16:creationId xmlns:a16="http://schemas.microsoft.com/office/drawing/2014/main" id="{DEE6B080-455A-AD27-4F4C-6295540568B5}"/>
              </a:ext>
            </a:extLst>
          </p:cNvPr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Fungsi Permintaan dan 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FDDA474-9E7E-B9BC-3A7C-FA5990D29BD4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4410889-19A7-2A26-7E4A-629D3594A978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687A72A7-7A88-C618-25BF-DA2C38C679C1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7B4A9A3F-B60B-49DB-CA44-2225833476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>
                  <a:extLst>
                    <a:ext uri="{FF2B5EF4-FFF2-40B4-BE49-F238E27FC236}">
                      <a16:creationId xmlns:a16="http://schemas.microsoft.com/office/drawing/2014/main" id="{530E8272-DF10-B7F8-B7CB-50D6C22C81F9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9701A8F-4BE4-8AF1-D516-4191663908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88FE205-AB82-325D-9736-9FC195BC067B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388F7B0-F6C1-B796-BC11-74310B4AE311}"/>
              </a:ext>
            </a:extLst>
          </p:cNvPr>
          <p:cNvSpPr/>
          <p:nvPr/>
        </p:nvSpPr>
        <p:spPr>
          <a:xfrm>
            <a:off x="152400" y="742950"/>
            <a:ext cx="2514600" cy="4018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chemeClr val="tx1"/>
                </a:solidFill>
              </a:rPr>
              <a:t>2. Fungsi Penawaran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24B84-77D7-78E3-FC55-8AC0E7CF7E5C}"/>
              </a:ext>
            </a:extLst>
          </p:cNvPr>
          <p:cNvSpPr txBox="1"/>
          <p:nvPr/>
        </p:nvSpPr>
        <p:spPr>
          <a:xfrm>
            <a:off x="571499" y="1144766"/>
            <a:ext cx="34671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sz="1400" b="1" dirty="0"/>
              <a:t>Jawab: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id-ID" sz="1400" dirty="0"/>
              <a:t>Pada saat harga Rp5,00, maka jumlah penawaran adalah </a:t>
            </a:r>
            <a:r>
              <a:rPr lang="id-ID" sz="1400" dirty="0" err="1"/>
              <a:t>Q</a:t>
            </a:r>
            <a:r>
              <a:rPr lang="id-ID" sz="1400" baseline="-25000" dirty="0" err="1"/>
              <a:t>s</a:t>
            </a:r>
            <a:r>
              <a:rPr lang="id-ID" sz="1400" baseline="-25000" dirty="0"/>
              <a:t> </a:t>
            </a:r>
            <a:r>
              <a:rPr lang="id-ID" sz="1400" dirty="0"/>
              <a:t>= (2 x 5) – 5 = 5. Jadi, jumlah penawaran pada saat harga Rp5,00 per unit adalah 5 unit. Pada saat harga Rp10,00, maka jumlah penawaran adalah </a:t>
            </a:r>
            <a:r>
              <a:rPr lang="id-ID" sz="1400" dirty="0" err="1"/>
              <a:t>Q</a:t>
            </a:r>
            <a:r>
              <a:rPr lang="id-ID" sz="1400" baseline="-25000" dirty="0" err="1"/>
              <a:t>s</a:t>
            </a:r>
            <a:r>
              <a:rPr lang="id-ID" sz="1400" dirty="0"/>
              <a:t> = (2 x 10) – 5 = 15. Jadi, jumlah penawaran pada </a:t>
            </a:r>
            <a:r>
              <a:rPr lang="id-ID" sz="1400" dirty="0" err="1"/>
              <a:t>saar</a:t>
            </a:r>
            <a:r>
              <a:rPr lang="id-ID" sz="1400" dirty="0"/>
              <a:t> harga Rp10,00 per unit adalah 15 unit.</a:t>
            </a:r>
            <a:endParaRPr lang="id-ID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05B73-3B62-3536-6C3A-DA065947C576}"/>
              </a:ext>
            </a:extLst>
          </p:cNvPr>
          <p:cNvSpPr txBox="1"/>
          <p:nvPr/>
        </p:nvSpPr>
        <p:spPr>
          <a:xfrm>
            <a:off x="4343400" y="1144765"/>
            <a:ext cx="3467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id-ID" sz="1400" dirty="0"/>
              <a:t>Kurva fungsi penawaran (gambar hal 143)</a:t>
            </a:r>
            <a:endParaRPr lang="id-ID" sz="1400" b="1" dirty="0"/>
          </a:p>
        </p:txBody>
      </p:sp>
    </p:spTree>
    <p:extLst>
      <p:ext uri="{BB962C8B-B14F-4D97-AF65-F5344CB8AC3E}">
        <p14:creationId xmlns:p14="http://schemas.microsoft.com/office/powerpoint/2010/main" val="231088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extLst>
    <p:ext uri="{6950BFC3-D8DA-4A85-94F7-54DA5524770B}">
      <p188:commentRel xmlns:p188="http://schemas.microsoft.com/office/powerpoint/2018/8/main" xmlns="" r:id="rId5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7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s-ES" sz="2000" b="1" dirty="0">
                <a:solidFill>
                  <a:schemeClr val="bg1"/>
                </a:solidFill>
                <a:latin typeface="Candara" pitchFamily="34" charset="0"/>
              </a:rPr>
              <a:t>D. </a:t>
            </a:r>
            <a:r>
              <a:rPr lang="es-ES" sz="2000" b="1" dirty="0" err="1">
                <a:solidFill>
                  <a:schemeClr val="bg1"/>
                </a:solidFill>
                <a:latin typeface="Candara" pitchFamily="34" charset="0"/>
              </a:rPr>
              <a:t>Harga</a:t>
            </a:r>
            <a:r>
              <a:rPr lang="es-ES" sz="2000" b="1" dirty="0">
                <a:solidFill>
                  <a:schemeClr val="bg1"/>
                </a:solidFill>
                <a:latin typeface="Candara" pitchFamily="34" charset="0"/>
              </a:rPr>
              <a:t> dan </a:t>
            </a:r>
            <a:r>
              <a:rPr lang="es-ES" sz="2000" b="1" dirty="0" err="1">
                <a:solidFill>
                  <a:schemeClr val="bg1"/>
                </a:solidFill>
                <a:latin typeface="Candara" pitchFamily="34" charset="0"/>
              </a:rPr>
              <a:t>Terbentuknya</a:t>
            </a:r>
            <a:r>
              <a:rPr lang="es-ES" sz="20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s-ES" sz="2000" b="1" dirty="0" err="1">
                <a:solidFill>
                  <a:schemeClr val="bg1"/>
                </a:solidFill>
                <a:latin typeface="Candara" pitchFamily="34" charset="0"/>
              </a:rPr>
              <a:t>Harga</a:t>
            </a:r>
            <a:r>
              <a:rPr lang="es-ES" sz="2000" b="1" dirty="0">
                <a:solidFill>
                  <a:schemeClr val="bg1"/>
                </a:solidFill>
                <a:latin typeface="Candara" pitchFamily="34" charset="0"/>
              </a:rPr>
              <a:t> Pasar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3F0C8C2-8053-8AA4-B45C-45A8286461E5}"/>
              </a:ext>
            </a:extLst>
          </p:cNvPr>
          <p:cNvSpPr txBox="1"/>
          <p:nvPr/>
        </p:nvSpPr>
        <p:spPr>
          <a:xfrm>
            <a:off x="96253" y="666750"/>
            <a:ext cx="2113547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ID" sz="1600" b="1" dirty="0" err="1"/>
              <a:t>Pengertian</a:t>
            </a:r>
            <a:r>
              <a:rPr lang="en-ID" sz="1600" b="1" dirty="0"/>
              <a:t> Harga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513F6C-0C19-D67E-2BE8-5BB126D13EAC}"/>
              </a:ext>
            </a:extLst>
          </p:cNvPr>
          <p:cNvSpPr txBox="1"/>
          <p:nvPr/>
        </p:nvSpPr>
        <p:spPr>
          <a:xfrm>
            <a:off x="380999" y="1294405"/>
            <a:ext cx="8534401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sejumlah</a:t>
            </a:r>
            <a:r>
              <a:rPr lang="en-ID" sz="1600" dirty="0"/>
              <a:t> </a:t>
            </a:r>
            <a:r>
              <a:rPr lang="en-ID" sz="1600" dirty="0" err="1"/>
              <a:t>pengertian</a:t>
            </a:r>
            <a:r>
              <a:rPr lang="en-ID" sz="1600" dirty="0"/>
              <a:t> </a:t>
            </a:r>
            <a:r>
              <a:rPr lang="en-ID" sz="1600" dirty="0" err="1"/>
              <a:t>mengenai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i="1" dirty="0"/>
              <a:t>Case, Fair, dan Oster </a:t>
            </a:r>
            <a:r>
              <a:rPr lang="en-ID" sz="1600" dirty="0"/>
              <a:t>(2020),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angka</a:t>
            </a:r>
            <a:r>
              <a:rPr lang="en-ID" sz="1600" dirty="0"/>
              <a:t> </a:t>
            </a:r>
            <a:r>
              <a:rPr lang="en-ID" sz="1600" dirty="0" err="1"/>
              <a:t>jual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per unit yang </a:t>
            </a:r>
            <a:r>
              <a:rPr lang="en-ID" sz="1600" dirty="0" err="1"/>
              <a:t>mencerminkan</a:t>
            </a:r>
            <a:r>
              <a:rPr lang="en-ID" sz="1600" dirty="0"/>
              <a:t> </a:t>
            </a:r>
            <a:r>
              <a:rPr lang="en-ID" sz="1600" dirty="0" err="1"/>
              <a:t>angka</a:t>
            </a:r>
            <a:r>
              <a:rPr lang="en-ID" sz="1600" dirty="0"/>
              <a:t> yang </a:t>
            </a:r>
            <a:r>
              <a:rPr lang="en-ID" sz="1600" dirty="0" err="1"/>
              <a:t>bersedia</a:t>
            </a:r>
            <a:r>
              <a:rPr lang="en-ID" sz="1600" dirty="0"/>
              <a:t> </a:t>
            </a:r>
            <a:r>
              <a:rPr lang="en-ID" sz="1600" dirty="0" err="1"/>
              <a:t>dibayar</a:t>
            </a:r>
            <a:r>
              <a:rPr lang="en-ID" sz="1600" dirty="0"/>
              <a:t> oleh </a:t>
            </a:r>
            <a:r>
              <a:rPr lang="en-ID" sz="1600" dirty="0" err="1"/>
              <a:t>masyarakat</a:t>
            </a:r>
            <a:r>
              <a:rPr lang="en-ID" sz="1600" dirty="0"/>
              <a:t>. Adapun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i="1" dirty="0"/>
              <a:t>Kotler dan Armstrong </a:t>
            </a:r>
            <a:r>
              <a:rPr lang="en-ID" sz="1600" dirty="0"/>
              <a:t>(2017),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uang yang </a:t>
            </a:r>
            <a:r>
              <a:rPr lang="en-ID" sz="1600" dirty="0" err="1"/>
              <a:t>dibebankan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jasa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322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D. Harga dan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Terbentuknya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Pasar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7D1495B-4331-7242-E1CC-62E71024A299}"/>
              </a:ext>
            </a:extLst>
          </p:cNvPr>
          <p:cNvSpPr txBox="1"/>
          <p:nvPr/>
        </p:nvSpPr>
        <p:spPr>
          <a:xfrm>
            <a:off x="152401" y="626894"/>
            <a:ext cx="2590800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b="1" dirty="0"/>
              <a:t>2. </a:t>
            </a:r>
            <a:r>
              <a:rPr lang="en-ID" sz="1600" b="1" dirty="0" err="1"/>
              <a:t>Terbentuknya</a:t>
            </a:r>
            <a:r>
              <a:rPr lang="en-ID" sz="1600" b="1" dirty="0"/>
              <a:t> Harga Pasar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F75958-F2CF-E0F1-8593-610E02DCFF98}"/>
              </a:ext>
            </a:extLst>
          </p:cNvPr>
          <p:cNvSpPr txBox="1"/>
          <p:nvPr/>
        </p:nvSpPr>
        <p:spPr>
          <a:xfrm>
            <a:off x="256174" y="983054"/>
            <a:ext cx="23010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a. Harga </a:t>
            </a:r>
            <a:r>
              <a:rPr lang="en-ID" sz="1600" b="1" dirty="0" err="1"/>
              <a:t>Keseimbangan</a:t>
            </a:r>
            <a:endParaRPr lang="en-ID" sz="1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1841D4-8A0F-BD03-A773-B3D0F2A98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528" y="1362674"/>
            <a:ext cx="2975058" cy="3077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3DD7F7A-5A46-E160-5B88-62298F826030}"/>
              </a:ext>
            </a:extLst>
          </p:cNvPr>
          <p:cNvSpPr txBox="1"/>
          <p:nvPr/>
        </p:nvSpPr>
        <p:spPr>
          <a:xfrm>
            <a:off x="1006141" y="4384561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Peraga</a:t>
            </a:r>
            <a:r>
              <a:rPr lang="en-US" sz="1000" dirty="0"/>
              <a:t> 3.1 </a:t>
            </a:r>
            <a:r>
              <a:rPr lang="en-US" sz="1000" dirty="0" err="1"/>
              <a:t>hlm</a:t>
            </a:r>
            <a:r>
              <a:rPr lang="en-US" sz="1000" dirty="0"/>
              <a:t> 114</a:t>
            </a:r>
            <a:endParaRPr lang="en-ID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31FDDC-BB8A-9570-7AB0-3447D4FFFDF0}"/>
              </a:ext>
            </a:extLst>
          </p:cNvPr>
          <p:cNvSpPr txBox="1"/>
          <p:nvPr/>
        </p:nvSpPr>
        <p:spPr>
          <a:xfrm>
            <a:off x="3429000" y="1248584"/>
            <a:ext cx="5514472" cy="30469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/>
              <a:t>Gambar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Peraga</a:t>
            </a:r>
            <a:r>
              <a:rPr lang="en-ID" sz="1600" dirty="0"/>
              <a:t> 3.1 (a) </a:t>
            </a:r>
            <a:r>
              <a:rPr lang="en-ID" sz="1600" dirty="0" err="1"/>
              <a:t>menunjukkan</a:t>
            </a:r>
            <a:r>
              <a:rPr lang="en-ID" sz="1600" dirty="0"/>
              <a:t> </a:t>
            </a: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titik</a:t>
            </a:r>
            <a:r>
              <a:rPr lang="en-ID" sz="1600" dirty="0"/>
              <a:t> </a:t>
            </a:r>
            <a:r>
              <a:rPr lang="en-ID" sz="1600" dirty="0" err="1"/>
              <a:t>potong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b="1" dirty="0"/>
              <a:t>(garis D) </a:t>
            </a:r>
            <a:r>
              <a:rPr lang="en-ID" sz="1600" dirty="0"/>
              <a:t>dan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b="1" dirty="0"/>
              <a:t>(garis S) </a:t>
            </a:r>
            <a:r>
              <a:rPr lang="en-ID" sz="1600" dirty="0"/>
              <a:t>pada </a:t>
            </a:r>
            <a:r>
              <a:rPr lang="en-ID" sz="1600" dirty="0" err="1"/>
              <a:t>titik</a:t>
            </a:r>
            <a:r>
              <a:rPr lang="en-ID" sz="1600" dirty="0"/>
              <a:t> E. Jika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titik</a:t>
            </a:r>
            <a:r>
              <a:rPr lang="en-ID" sz="1600" dirty="0"/>
              <a:t> E </a:t>
            </a:r>
            <a:r>
              <a:rPr lang="en-ID" sz="1600" dirty="0" err="1"/>
              <a:t>ditarik</a:t>
            </a:r>
            <a:r>
              <a:rPr lang="en-ID" sz="1600" dirty="0"/>
              <a:t> garis </a:t>
            </a:r>
            <a:r>
              <a:rPr lang="en-ID" sz="1600" dirty="0" err="1"/>
              <a:t>paralel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garis </a:t>
            </a:r>
            <a:r>
              <a:rPr lang="en-ID" sz="1600" dirty="0" err="1"/>
              <a:t>ordinat</a:t>
            </a:r>
            <a:r>
              <a:rPr lang="en-ID" sz="1600" dirty="0"/>
              <a:t>,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angka</a:t>
            </a:r>
            <a:r>
              <a:rPr lang="en-ID" sz="1600" dirty="0"/>
              <a:t> Rp3.000,00, dan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ditarik</a:t>
            </a:r>
            <a:r>
              <a:rPr lang="en-ID" sz="1600" dirty="0"/>
              <a:t> garis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absis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66 kilogram. </a:t>
            </a:r>
            <a:r>
              <a:rPr lang="en-ID" sz="1600" dirty="0" err="1"/>
              <a:t>Artinya</a:t>
            </a:r>
            <a:r>
              <a:rPr lang="en-ID" sz="1600" dirty="0"/>
              <a:t>, pada </a:t>
            </a:r>
            <a:r>
              <a:rPr lang="en-ID" sz="1600" dirty="0" err="1"/>
              <a:t>harga</a:t>
            </a:r>
            <a:r>
              <a:rPr lang="en-ID" sz="1600" dirty="0"/>
              <a:t> Rp3.000,00,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dan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 </a:t>
            </a:r>
            <a:r>
              <a:rPr lang="en-ID" sz="1600" dirty="0" err="1"/>
              <a:t>sama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66 kilogram. Harga yang </a:t>
            </a:r>
            <a:r>
              <a:rPr lang="en-ID" sz="1600" dirty="0" err="1"/>
              <a:t>terbentuk</a:t>
            </a:r>
            <a:r>
              <a:rPr lang="en-ID" sz="1600" dirty="0"/>
              <a:t> pada </a:t>
            </a:r>
            <a:r>
              <a:rPr lang="en-ID" sz="1600" dirty="0" err="1"/>
              <a:t>titik</a:t>
            </a:r>
            <a:r>
              <a:rPr lang="en-ID" sz="1600" dirty="0"/>
              <a:t> </a:t>
            </a:r>
            <a:r>
              <a:rPr lang="en-ID" sz="1600" dirty="0" err="1"/>
              <a:t>pertemuan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dan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disebut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. Pada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Rp3.000,00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sama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dan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.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ekonomi</a:t>
            </a:r>
            <a:r>
              <a:rPr lang="en-ID" sz="1600" dirty="0"/>
              <a:t>,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dikenal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pasar.</a:t>
            </a:r>
          </a:p>
        </p:txBody>
      </p:sp>
    </p:spTree>
    <p:extLst>
      <p:ext uri="{BB962C8B-B14F-4D97-AF65-F5344CB8AC3E}">
        <p14:creationId xmlns:p14="http://schemas.microsoft.com/office/powerpoint/2010/main" val="104506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B8F2EDE-70CD-CC08-3D83-1B1DB0A6EFFE}"/>
              </a:ext>
            </a:extLst>
          </p:cNvPr>
          <p:cNvSpPr txBox="1"/>
          <p:nvPr/>
        </p:nvSpPr>
        <p:spPr>
          <a:xfrm>
            <a:off x="3288632" y="887787"/>
            <a:ext cx="5638800" cy="37856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 err="1"/>
              <a:t>Berdasarkan</a:t>
            </a:r>
            <a:r>
              <a:rPr lang="en-ID" sz="1600" dirty="0"/>
              <a:t> </a:t>
            </a:r>
            <a:r>
              <a:rPr lang="en-ID" sz="1600" dirty="0" err="1"/>
              <a:t>subjeknya</a:t>
            </a:r>
            <a:r>
              <a:rPr lang="en-ID" sz="1600" dirty="0"/>
              <a:t>, </a:t>
            </a:r>
            <a:r>
              <a:rPr lang="en-ID" sz="1600" dirty="0" err="1"/>
              <a:t>pembeli</a:t>
            </a:r>
            <a:r>
              <a:rPr lang="en-ID" sz="1600" dirty="0"/>
              <a:t> di pasar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digolongkan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tiga</a:t>
            </a:r>
            <a:r>
              <a:rPr lang="en-ID" sz="1600" dirty="0"/>
              <a:t> </a:t>
            </a:r>
            <a:r>
              <a:rPr lang="en-ID" sz="1600" dirty="0" err="1"/>
              <a:t>kelompok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 :</a:t>
            </a:r>
          </a:p>
          <a:p>
            <a:pPr marL="342900" indent="-342900">
              <a:buFont typeface="+mj-lt"/>
              <a:buAutoNum type="arabicPeriod"/>
            </a:pPr>
            <a:r>
              <a:rPr lang="en-ID" sz="1600" b="1" dirty="0" err="1"/>
              <a:t>Pembeli</a:t>
            </a:r>
            <a:r>
              <a:rPr lang="en-ID" sz="1600" b="1" dirty="0"/>
              <a:t> </a:t>
            </a:r>
            <a:r>
              <a:rPr lang="en-ID" sz="1600" b="1" dirty="0" err="1"/>
              <a:t>marjinal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yang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taksirannya</a:t>
            </a:r>
            <a:r>
              <a:rPr lang="en-ID" sz="1600" dirty="0"/>
              <a:t> </a:t>
            </a:r>
            <a:r>
              <a:rPr lang="en-ID" sz="1600" dirty="0" err="1"/>
              <a:t>sama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pasar. Jika </a:t>
            </a:r>
            <a:r>
              <a:rPr lang="en-ID" sz="1600" dirty="0" err="1"/>
              <a:t>kita</a:t>
            </a:r>
            <a:r>
              <a:rPr lang="en-ID" sz="1600" dirty="0"/>
              <a:t> </a:t>
            </a:r>
            <a:r>
              <a:rPr lang="en-ID" sz="1600" dirty="0" err="1"/>
              <a:t>melihat</a:t>
            </a:r>
            <a:r>
              <a:rPr lang="en-ID" sz="1600" dirty="0"/>
              <a:t> </a:t>
            </a:r>
            <a:r>
              <a:rPr lang="en-ID" sz="1600" dirty="0" err="1"/>
              <a:t>kembali</a:t>
            </a:r>
            <a:r>
              <a:rPr lang="en-ID" sz="1600" dirty="0"/>
              <a:t> </a:t>
            </a:r>
            <a:r>
              <a:rPr lang="en-ID" sz="1600" dirty="0" err="1"/>
              <a:t>Peraga</a:t>
            </a:r>
            <a:r>
              <a:rPr lang="en-ID" sz="1600" dirty="0"/>
              <a:t> 3.1(b), yang </a:t>
            </a:r>
            <a:r>
              <a:rPr lang="en-ID" sz="1600" dirty="0" err="1"/>
              <a:t>disebut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</a:t>
            </a:r>
            <a:r>
              <a:rPr lang="en-ID" sz="1600" dirty="0" err="1"/>
              <a:t>marjinal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yang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subjektifnya</a:t>
            </a:r>
            <a:r>
              <a:rPr lang="en-ID" sz="1600" dirty="0"/>
              <a:t> </a:t>
            </a:r>
            <a:r>
              <a:rPr lang="en-ID" sz="1600" dirty="0" err="1"/>
              <a:t>sebesar</a:t>
            </a:r>
            <a:r>
              <a:rPr lang="en-ID" sz="1600" dirty="0"/>
              <a:t> P,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yang </a:t>
            </a:r>
            <a:r>
              <a:rPr lang="en-ID" sz="1600" dirty="0" err="1"/>
              <a:t>sama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pasar.</a:t>
            </a:r>
          </a:p>
          <a:p>
            <a:pPr marL="342900" indent="-342900">
              <a:buFont typeface="+mj-lt"/>
              <a:buAutoNum type="arabicPeriod"/>
            </a:pPr>
            <a:r>
              <a:rPr lang="en-ID" sz="1600" b="1" dirty="0" err="1"/>
              <a:t>Pembeli</a:t>
            </a:r>
            <a:r>
              <a:rPr lang="en-ID" sz="1600" b="1" dirty="0"/>
              <a:t> super </a:t>
            </a:r>
            <a:r>
              <a:rPr lang="en-ID" sz="1600" b="1" dirty="0" err="1"/>
              <a:t>marjinal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yang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taksirannya</a:t>
            </a:r>
            <a:r>
              <a:rPr lang="en-ID" sz="1600" dirty="0"/>
              <a:t> </a:t>
            </a:r>
            <a:r>
              <a:rPr lang="en-ID" sz="1600" dirty="0" err="1"/>
              <a:t>melebihi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pasar.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merasa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dibayar</a:t>
            </a:r>
            <a:r>
              <a:rPr lang="en-ID" sz="1600" dirty="0"/>
              <a:t> </a:t>
            </a:r>
            <a:r>
              <a:rPr lang="en-ID" sz="1600" dirty="0" err="1"/>
              <a:t>terlalu</a:t>
            </a:r>
            <a:r>
              <a:rPr lang="en-ID" sz="1600" dirty="0"/>
              <a:t> </a:t>
            </a:r>
            <a:r>
              <a:rPr lang="en-ID" sz="1600" dirty="0" err="1"/>
              <a:t>murah</a:t>
            </a:r>
            <a:r>
              <a:rPr lang="en-ID" sz="1600" dirty="0"/>
              <a:t>,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merasa</a:t>
            </a:r>
            <a:r>
              <a:rPr lang="en-ID" sz="1600" dirty="0"/>
              <a:t> </a:t>
            </a:r>
            <a:r>
              <a:rPr lang="en-ID" sz="1600" dirty="0" err="1"/>
              <a:t>mendapat</a:t>
            </a:r>
            <a:r>
              <a:rPr lang="en-ID" sz="1600" dirty="0"/>
              <a:t> </a:t>
            </a:r>
            <a:r>
              <a:rPr lang="en-ID" sz="1600" dirty="0" err="1"/>
              <a:t>keuntungan</a:t>
            </a:r>
            <a:r>
              <a:rPr lang="en-ID" sz="1600" dirty="0"/>
              <a:t>. </a:t>
            </a:r>
            <a:r>
              <a:rPr lang="en-ID" sz="1600" dirty="0" err="1"/>
              <a:t>Keuntungan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disebut</a:t>
            </a:r>
            <a:r>
              <a:rPr lang="en-ID" sz="1600" dirty="0"/>
              <a:t> </a:t>
            </a:r>
            <a:r>
              <a:rPr lang="en-ID" sz="1600" dirty="0" err="1"/>
              <a:t>premi</a:t>
            </a:r>
            <a:r>
              <a:rPr lang="en-ID" sz="1600" dirty="0"/>
              <a:t> </a:t>
            </a:r>
            <a:r>
              <a:rPr lang="en-ID" sz="1600" dirty="0" err="1"/>
              <a:t>konsumen</a:t>
            </a:r>
            <a:r>
              <a:rPr lang="en-ID" sz="1600" dirty="0"/>
              <a:t> yang </a:t>
            </a:r>
            <a:r>
              <a:rPr lang="en-ID" sz="1600" dirty="0" err="1"/>
              <a:t>ditunjukkan</a:t>
            </a:r>
            <a:r>
              <a:rPr lang="en-ID" sz="1600" dirty="0"/>
              <a:t> oleh </a:t>
            </a:r>
            <a:r>
              <a:rPr lang="en-ID" sz="1600" dirty="0" err="1"/>
              <a:t>daerah</a:t>
            </a:r>
            <a:r>
              <a:rPr lang="en-ID" sz="1600" dirty="0"/>
              <a:t> A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Peraga</a:t>
            </a:r>
            <a:r>
              <a:rPr lang="en-ID" sz="1600" dirty="0"/>
              <a:t> 3.1 (b). </a:t>
            </a:r>
          </a:p>
          <a:p>
            <a:pPr marL="342900" indent="-342900">
              <a:buFont typeface="+mj-lt"/>
              <a:buAutoNum type="arabicPeriod"/>
            </a:pPr>
            <a:r>
              <a:rPr lang="en-ID" sz="1600" b="1" dirty="0" err="1"/>
              <a:t>Pembeli</a:t>
            </a:r>
            <a:r>
              <a:rPr lang="en-ID" sz="1600" b="1" dirty="0"/>
              <a:t> </a:t>
            </a:r>
            <a:r>
              <a:rPr lang="en-ID" sz="1600" b="1" dirty="0" err="1"/>
              <a:t>submarjinal</a:t>
            </a:r>
            <a:r>
              <a:rPr lang="en-ID" sz="1600" b="1" dirty="0"/>
              <a:t>,</a:t>
            </a:r>
            <a:r>
              <a:rPr lang="en-ID" sz="1600" dirty="0"/>
              <a:t>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yang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taksirannya</a:t>
            </a:r>
            <a:r>
              <a:rPr lang="en-ID" sz="1600" dirty="0"/>
              <a:t> di </a:t>
            </a:r>
            <a:r>
              <a:rPr lang="en-ID" sz="1600" dirty="0" err="1"/>
              <a:t>bawah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pasar.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membeli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terlalu</a:t>
            </a:r>
            <a:r>
              <a:rPr lang="en-ID" sz="1600" dirty="0"/>
              <a:t> mahal.</a:t>
            </a:r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D. Harga dan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Terbentuknya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Pasar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7D1495B-4331-7242-E1CC-62E71024A299}"/>
              </a:ext>
            </a:extLst>
          </p:cNvPr>
          <p:cNvSpPr txBox="1"/>
          <p:nvPr/>
        </p:nvSpPr>
        <p:spPr>
          <a:xfrm>
            <a:off x="152401" y="626894"/>
            <a:ext cx="2590800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b="1" dirty="0"/>
              <a:t>2. </a:t>
            </a:r>
            <a:r>
              <a:rPr lang="en-ID" sz="1600" b="1" dirty="0" err="1"/>
              <a:t>Terbentuknya</a:t>
            </a:r>
            <a:r>
              <a:rPr lang="en-ID" sz="1600" b="1" dirty="0"/>
              <a:t> Harga Pasar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F75958-F2CF-E0F1-8593-610E02DCFF98}"/>
              </a:ext>
            </a:extLst>
          </p:cNvPr>
          <p:cNvSpPr txBox="1"/>
          <p:nvPr/>
        </p:nvSpPr>
        <p:spPr>
          <a:xfrm>
            <a:off x="297281" y="1057176"/>
            <a:ext cx="23010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a. Harga </a:t>
            </a:r>
            <a:r>
              <a:rPr lang="en-ID" sz="1600" b="1" dirty="0" err="1"/>
              <a:t>Keseimbangan</a:t>
            </a:r>
            <a:endParaRPr lang="en-ID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DD7F7A-5A46-E160-5B88-62298F826030}"/>
              </a:ext>
            </a:extLst>
          </p:cNvPr>
          <p:cNvSpPr txBox="1"/>
          <p:nvPr/>
        </p:nvSpPr>
        <p:spPr>
          <a:xfrm>
            <a:off x="1091288" y="4264448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Peraga</a:t>
            </a:r>
            <a:r>
              <a:rPr lang="en-US" sz="1000" dirty="0"/>
              <a:t> 3.1 b </a:t>
            </a:r>
            <a:r>
              <a:rPr lang="en-US" sz="1000" dirty="0" err="1"/>
              <a:t>hlm</a:t>
            </a:r>
            <a:r>
              <a:rPr lang="en-US" sz="1000" dirty="0"/>
              <a:t> 115</a:t>
            </a:r>
            <a:endParaRPr lang="en-ID" sz="10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1E263E0-3243-1708-19C4-F35A598355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40" y="1403325"/>
            <a:ext cx="2858936" cy="2861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764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D. Harga dan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Terbentuknya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pasar 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279A7D0-35A7-F0E7-135A-911ADFDEBF9E}"/>
              </a:ext>
            </a:extLst>
          </p:cNvPr>
          <p:cNvSpPr txBox="1"/>
          <p:nvPr/>
        </p:nvSpPr>
        <p:spPr>
          <a:xfrm>
            <a:off x="76200" y="582207"/>
            <a:ext cx="239227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b="1" dirty="0"/>
              <a:t>b. </a:t>
            </a:r>
            <a:r>
              <a:rPr lang="en-ID" sz="1600" b="1" dirty="0" err="1"/>
              <a:t>Pembentukan</a:t>
            </a:r>
            <a:r>
              <a:rPr lang="en-ID" sz="1600" b="1" dirty="0"/>
              <a:t> Harga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3932D7-7DB9-4E3E-E589-198DE012C464}"/>
              </a:ext>
            </a:extLst>
          </p:cNvPr>
          <p:cNvSpPr txBox="1"/>
          <p:nvPr/>
        </p:nvSpPr>
        <p:spPr>
          <a:xfrm>
            <a:off x="647699" y="1317907"/>
            <a:ext cx="7848600" cy="18158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 err="1"/>
              <a:t>Dalam</a:t>
            </a:r>
            <a:r>
              <a:rPr lang="en-ID" sz="1600" dirty="0"/>
              <a:t> proses </a:t>
            </a:r>
            <a:r>
              <a:rPr lang="en-ID" sz="1600" dirty="0" err="1"/>
              <a:t>pembentukan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berlakunya</a:t>
            </a:r>
            <a:r>
              <a:rPr lang="en-ID" sz="1600" dirty="0"/>
              <a:t>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dan </a:t>
            </a:r>
            <a:r>
              <a:rPr lang="en-ID" sz="1600" dirty="0" err="1"/>
              <a:t>penawaran</a:t>
            </a:r>
            <a:r>
              <a:rPr lang="en-ID" sz="1600" dirty="0"/>
              <a:t> yang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kita</a:t>
            </a:r>
            <a:r>
              <a:rPr lang="en-ID" sz="1600" dirty="0"/>
              <a:t> </a:t>
            </a:r>
            <a:r>
              <a:rPr lang="en-ID" sz="1600" dirty="0" err="1"/>
              <a:t>bahas</a:t>
            </a:r>
            <a:r>
              <a:rPr lang="en-ID" sz="1600" dirty="0"/>
              <a:t> </a:t>
            </a:r>
            <a:r>
              <a:rPr lang="en-ID" sz="1600" dirty="0" err="1"/>
              <a:t>sebelumnya</a:t>
            </a:r>
            <a:r>
              <a:rPr lang="en-ID" sz="1600" dirty="0"/>
              <a:t>. Hukum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mengatakan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berbanding</a:t>
            </a:r>
            <a:r>
              <a:rPr lang="en-ID" sz="1600" dirty="0"/>
              <a:t> </a:t>
            </a:r>
            <a:r>
              <a:rPr lang="en-ID" sz="1600" dirty="0" err="1"/>
              <a:t>terbalik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Jika </a:t>
            </a:r>
            <a:r>
              <a:rPr lang="en-ID" sz="1600" dirty="0" err="1"/>
              <a:t>harga</a:t>
            </a:r>
            <a:r>
              <a:rPr lang="en-ID" sz="1600" dirty="0"/>
              <a:t> naik,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</a:t>
            </a:r>
            <a:r>
              <a:rPr lang="en-ID" sz="1600" dirty="0" err="1"/>
              <a:t>turun</a:t>
            </a:r>
            <a:r>
              <a:rPr lang="en-ID" sz="1600" dirty="0"/>
              <a:t>. </a:t>
            </a:r>
            <a:r>
              <a:rPr lang="en-ID" sz="1600" dirty="0" err="1"/>
              <a:t>Sebaliknya</a:t>
            </a:r>
            <a:r>
              <a:rPr lang="en-ID" sz="1600" dirty="0"/>
              <a:t>, </a:t>
            </a:r>
            <a:r>
              <a:rPr lang="en-ID" sz="1600" dirty="0" err="1"/>
              <a:t>jika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turun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naik. </a:t>
            </a:r>
            <a:r>
              <a:rPr lang="en-ID" sz="1600" dirty="0" err="1"/>
              <a:t>Sedangkan</a:t>
            </a:r>
            <a:r>
              <a:rPr lang="en-ID" sz="1600" dirty="0"/>
              <a:t>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mengatakan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berbanding</a:t>
            </a:r>
            <a:r>
              <a:rPr lang="en-ID" sz="1600" dirty="0"/>
              <a:t> </a:t>
            </a:r>
            <a:r>
              <a:rPr lang="en-ID" sz="1600" dirty="0" err="1"/>
              <a:t>lurus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Jika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turun</a:t>
            </a:r>
            <a:r>
              <a:rPr lang="en-ID" sz="1600" dirty="0"/>
              <a:t>,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 </a:t>
            </a:r>
            <a:r>
              <a:rPr lang="en-ID" sz="1600" dirty="0" err="1"/>
              <a:t>berkurang</a:t>
            </a:r>
            <a:r>
              <a:rPr lang="en-ID" sz="1600" dirty="0"/>
              <a:t>. </a:t>
            </a:r>
            <a:r>
              <a:rPr lang="en-ID" sz="1600" dirty="0" err="1"/>
              <a:t>Sebaliknya</a:t>
            </a:r>
            <a:r>
              <a:rPr lang="en-ID" sz="1600" dirty="0"/>
              <a:t>, </a:t>
            </a:r>
            <a:r>
              <a:rPr lang="en-ID" sz="1600" dirty="0" err="1"/>
              <a:t>jika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naik,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 </a:t>
            </a:r>
            <a:r>
              <a:rPr lang="en-ID" sz="1600" dirty="0" err="1"/>
              <a:t>bertambah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07007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Harga dan Terbentuknya Pasar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6CABDBD-F5E8-9D82-4142-CB81FF66711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472" y="972073"/>
            <a:ext cx="3466528" cy="3396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0D597E-0EE3-AEA4-AB37-2543EAF14BB3}"/>
              </a:ext>
            </a:extLst>
          </p:cNvPr>
          <p:cNvSpPr txBox="1"/>
          <p:nvPr/>
        </p:nvSpPr>
        <p:spPr>
          <a:xfrm>
            <a:off x="0" y="569675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600" b="1" dirty="0"/>
              <a:t>c. Pengaruh Pergeseran Kurva Permintaan</a:t>
            </a:r>
            <a:endParaRPr lang="en-ID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AE44D0-57F8-F2E9-E923-A256C8C8820E}"/>
              </a:ext>
            </a:extLst>
          </p:cNvPr>
          <p:cNvSpPr txBox="1"/>
          <p:nvPr/>
        </p:nvSpPr>
        <p:spPr>
          <a:xfrm rot="16200000">
            <a:off x="-739833" y="3298945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Peraga</a:t>
            </a:r>
            <a:r>
              <a:rPr lang="en-US" sz="1050" dirty="0"/>
              <a:t> 3.2 </a:t>
            </a:r>
            <a:r>
              <a:rPr lang="en-US" sz="1050" dirty="0" err="1"/>
              <a:t>hlm</a:t>
            </a:r>
            <a:r>
              <a:rPr lang="en-US" sz="1050" dirty="0"/>
              <a:t> 118</a:t>
            </a:r>
            <a:endParaRPr lang="en-ID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5755F-8B8F-A8A4-695F-CA729134D283}"/>
              </a:ext>
            </a:extLst>
          </p:cNvPr>
          <p:cNvSpPr txBox="1"/>
          <p:nvPr/>
        </p:nvSpPr>
        <p:spPr>
          <a:xfrm>
            <a:off x="4071610" y="1141373"/>
            <a:ext cx="4884249" cy="28007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 err="1"/>
              <a:t>Peraga</a:t>
            </a:r>
            <a:r>
              <a:rPr lang="en-ID" sz="1600" dirty="0"/>
              <a:t> 3.2 (a) </a:t>
            </a:r>
            <a:r>
              <a:rPr lang="en-ID" sz="1600" dirty="0" err="1"/>
              <a:t>bergeser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D </a:t>
            </a:r>
            <a:r>
              <a:rPr lang="en-ID" sz="1600" dirty="0" err="1"/>
              <a:t>menjadi</a:t>
            </a:r>
            <a:r>
              <a:rPr lang="en-ID" sz="1600" dirty="0"/>
              <a:t> D1 . </a:t>
            </a:r>
            <a:r>
              <a:rPr lang="en-ID" sz="1600" dirty="0" err="1"/>
              <a:t>Pergeseran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</a:t>
            </a:r>
            <a:r>
              <a:rPr lang="en-ID" sz="1600" dirty="0" err="1"/>
              <a:t>berpengaruh</a:t>
            </a:r>
            <a:r>
              <a:rPr lang="en-ID" sz="1600" dirty="0"/>
              <a:t> pada </a:t>
            </a:r>
            <a:r>
              <a:rPr lang="en-ID" sz="1600" dirty="0" err="1"/>
              <a:t>bergesernya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E </a:t>
            </a:r>
            <a:r>
              <a:rPr lang="en-ID" sz="1600" dirty="0" err="1"/>
              <a:t>ke</a:t>
            </a:r>
            <a:r>
              <a:rPr lang="en-ID" sz="1600" dirty="0"/>
              <a:t> E1 . Hal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terjadi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pada </a:t>
            </a:r>
            <a:r>
              <a:rPr lang="en-ID" sz="1600" dirty="0" err="1"/>
              <a:t>harga</a:t>
            </a:r>
            <a:r>
              <a:rPr lang="en-ID" sz="1600" dirty="0"/>
              <a:t> Rp3.000,00 per kilogram,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apel</a:t>
            </a:r>
            <a:r>
              <a:rPr lang="en-ID" sz="1600" dirty="0"/>
              <a:t> yang </a:t>
            </a:r>
            <a:r>
              <a:rPr lang="en-ID" sz="1600" dirty="0" err="1"/>
              <a:t>semula</a:t>
            </a:r>
            <a:r>
              <a:rPr lang="en-ID" sz="1600" dirty="0"/>
              <a:t> </a:t>
            </a:r>
            <a:r>
              <a:rPr lang="en-ID" sz="1600" dirty="0" err="1"/>
              <a:t>ditawarkan</a:t>
            </a:r>
            <a:r>
              <a:rPr lang="en-ID" sz="1600" dirty="0"/>
              <a:t> (66 kilogram) </a:t>
            </a:r>
            <a:r>
              <a:rPr lang="en-ID" sz="1600" dirty="0" err="1"/>
              <a:t>sekarang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besar</a:t>
            </a:r>
            <a:r>
              <a:rPr lang="en-ID" sz="1600" dirty="0"/>
              <a:t> </a:t>
            </a:r>
            <a:r>
              <a:rPr lang="en-ID" sz="1600" dirty="0" err="1"/>
              <a:t>daripada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(48 kilogram). </a:t>
            </a:r>
          </a:p>
          <a:p>
            <a:endParaRPr lang="en-ID" sz="1600" dirty="0"/>
          </a:p>
          <a:p>
            <a:r>
              <a:rPr lang="en-ID" sz="1600" dirty="0"/>
              <a:t>Surplus </a:t>
            </a:r>
            <a:r>
              <a:rPr lang="en-ID" sz="1600" dirty="0" err="1"/>
              <a:t>sebesar</a:t>
            </a:r>
            <a:r>
              <a:rPr lang="en-ID" sz="1600" dirty="0"/>
              <a:t> 18 kilogram </a:t>
            </a:r>
            <a:r>
              <a:rPr lang="en-ID" sz="1600" dirty="0" err="1"/>
              <a:t>mendorong</a:t>
            </a:r>
            <a:r>
              <a:rPr lang="en-ID" sz="1600" dirty="0"/>
              <a:t> </a:t>
            </a:r>
            <a:r>
              <a:rPr lang="en-ID" sz="1600" dirty="0" err="1"/>
              <a:t>produsen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mengurangi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 dan </a:t>
            </a:r>
            <a:r>
              <a:rPr lang="en-ID" sz="1600" dirty="0" err="1"/>
              <a:t>menurunkan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penurunan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menimbulkan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dan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rendah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05886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E9DEF8-9080-970E-822F-C6B8F9651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067"/>
            <a:ext cx="9144000" cy="475747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300585" y="1314842"/>
            <a:ext cx="4542830" cy="3201515"/>
            <a:chOff x="0" y="1524863"/>
            <a:chExt cx="4542830" cy="3774473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860229"/>
              <a:ext cx="4542830" cy="343910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enjelaskan permintaan dan berbagai faktor yang memengaruhi permintaan</a:t>
              </a: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enjelaskan penawaran dan berbagai faktor yang memengaruhi penawaran</a:t>
              </a: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enjelaskan konsep harga</a:t>
              </a: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;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 </a:t>
              </a:r>
              <a:endParaRPr lang="en-US" sz="1600" noProof="1">
                <a:latin typeface="Calibri Light" pitchFamily="34" charset="0"/>
                <a:cs typeface="Calibri" pitchFamily="34" charset="0"/>
              </a:endParaRP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enganalisis terbentuknya harga pasar</a:t>
              </a: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enjelaskan konsep pasar</a:t>
              </a: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; dan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m</a:t>
              </a:r>
              <a:r>
                <a:rPr lang="id-ID" sz="1600" noProof="1">
                  <a:latin typeface="Calibri Light" pitchFamily="34" charset="0"/>
                  <a:cs typeface="Calibri" pitchFamily="34" charset="0"/>
                </a:rPr>
                <a:t>embedakan berbagai jenis pasar</a:t>
              </a:r>
              <a:r>
                <a:rPr lang="en-US" sz="1600" noProof="1">
                  <a:latin typeface="Calibri Light" pitchFamily="34" charset="0"/>
                  <a:cs typeface="Calibri" pitchFamily="34" charset="0"/>
                </a:rPr>
                <a:t>.</a:t>
              </a:r>
              <a:endParaRPr lang="id-ID" sz="16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524863"/>
              <a:ext cx="4542830" cy="369332"/>
            </a:xfrm>
            <a:prstGeom prst="rect">
              <a:avLst/>
            </a:prstGeom>
            <a:solidFill>
              <a:srgbClr val="1A86D0"/>
            </a:solidFill>
            <a:ln>
              <a:solidFill>
                <a:srgbClr val="0077D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3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4670E3DD-0C05-146F-1DE7-4681B91D3FA5}"/>
              </a:ext>
            </a:extLst>
          </p:cNvPr>
          <p:cNvSpPr/>
          <p:nvPr/>
        </p:nvSpPr>
        <p:spPr>
          <a:xfrm>
            <a:off x="2086570" y="699062"/>
            <a:ext cx="4970860" cy="457200"/>
          </a:xfrm>
          <a:prstGeom prst="wedgeRectCallout">
            <a:avLst>
              <a:gd name="adj1" fmla="val -20367"/>
              <a:gd name="adj2" fmla="val 75158"/>
            </a:avLst>
          </a:prstGeom>
          <a:solidFill>
            <a:srgbClr val="1A86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Candara" panose="020E0502030303020204" pitchFamily="34" charset="0"/>
              </a:rPr>
              <a:t>Pasar dan </a:t>
            </a:r>
            <a:r>
              <a:rPr lang="es-ES" sz="2400" b="1" dirty="0" err="1">
                <a:latin typeface="Candara" panose="020E0502030303020204" pitchFamily="34" charset="0"/>
              </a:rPr>
              <a:t>Terbentuknya</a:t>
            </a:r>
            <a:r>
              <a:rPr lang="es-ES" sz="2400" b="1" dirty="0">
                <a:latin typeface="Candara" panose="020E0502030303020204" pitchFamily="34" charset="0"/>
              </a:rPr>
              <a:t> </a:t>
            </a:r>
            <a:r>
              <a:rPr lang="es-ES" sz="2400" b="1" dirty="0" err="1">
                <a:latin typeface="Candara" panose="020E0502030303020204" pitchFamily="34" charset="0"/>
              </a:rPr>
              <a:t>Harga</a:t>
            </a:r>
            <a:r>
              <a:rPr lang="es-ES" sz="2400" b="1" dirty="0">
                <a:latin typeface="Candara" panose="020E0502030303020204" pitchFamily="34" charset="0"/>
              </a:rPr>
              <a:t> Pasar</a:t>
            </a:r>
          </a:p>
        </p:txBody>
      </p: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xmlns="" r:id="rId7"/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Harga dan Terbentuknya Pasar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90D597E-0EE3-AEA4-AB37-2543EAF14BB3}"/>
              </a:ext>
            </a:extLst>
          </p:cNvPr>
          <p:cNvSpPr txBox="1"/>
          <p:nvPr/>
        </p:nvSpPr>
        <p:spPr>
          <a:xfrm>
            <a:off x="0" y="569675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600" b="1" dirty="0"/>
              <a:t>c. Pengaruh Pergeseran Kurva Permintaan</a:t>
            </a:r>
            <a:endParaRPr lang="en-ID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AE44D0-57F8-F2E9-E923-A256C8C8820E}"/>
              </a:ext>
            </a:extLst>
          </p:cNvPr>
          <p:cNvSpPr txBox="1"/>
          <p:nvPr/>
        </p:nvSpPr>
        <p:spPr>
          <a:xfrm rot="16200000">
            <a:off x="7832095" y="3217912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Peraga</a:t>
            </a:r>
            <a:r>
              <a:rPr lang="en-US" sz="1050" dirty="0"/>
              <a:t> 3.2 </a:t>
            </a:r>
            <a:r>
              <a:rPr lang="en-US" sz="1050" dirty="0" err="1"/>
              <a:t>hlm</a:t>
            </a:r>
            <a:r>
              <a:rPr lang="en-US" sz="1050" dirty="0"/>
              <a:t> 118</a:t>
            </a:r>
            <a:endParaRPr lang="en-ID" sz="10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B5B6EB-C33B-8435-701F-2CFC789E98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879142"/>
            <a:ext cx="3353959" cy="33674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0F2D44B-8426-53CB-7102-55EE518A11C4}"/>
              </a:ext>
            </a:extLst>
          </p:cNvPr>
          <p:cNvSpPr txBox="1"/>
          <p:nvPr/>
        </p:nvSpPr>
        <p:spPr>
          <a:xfrm>
            <a:off x="362093" y="969723"/>
            <a:ext cx="4602078" cy="329320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 err="1"/>
              <a:t>Peraga</a:t>
            </a:r>
            <a:r>
              <a:rPr lang="en-ID" sz="1600" dirty="0"/>
              <a:t> 3.2 (b) </a:t>
            </a:r>
            <a:r>
              <a:rPr lang="en-ID" sz="1600" dirty="0" err="1"/>
              <a:t>bergeser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D </a:t>
            </a:r>
            <a:r>
              <a:rPr lang="en-ID" sz="1600" dirty="0" err="1"/>
              <a:t>menjadi</a:t>
            </a:r>
            <a:r>
              <a:rPr lang="en-ID" sz="1600" dirty="0"/>
              <a:t> D2 . </a:t>
            </a:r>
            <a:r>
              <a:rPr lang="en-ID" sz="1600" dirty="0" err="1"/>
              <a:t>Pergeseran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</a:t>
            </a:r>
            <a:r>
              <a:rPr lang="en-ID" sz="1600" dirty="0" err="1"/>
              <a:t>berpengaruh</a:t>
            </a:r>
            <a:r>
              <a:rPr lang="en-ID" sz="1600" dirty="0"/>
              <a:t> pada </a:t>
            </a:r>
            <a:r>
              <a:rPr lang="en-ID" sz="1600" dirty="0" err="1"/>
              <a:t>bergesernya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E </a:t>
            </a:r>
            <a:r>
              <a:rPr lang="en-ID" sz="1600" dirty="0" err="1"/>
              <a:t>ke</a:t>
            </a:r>
            <a:r>
              <a:rPr lang="en-ID" sz="1600" dirty="0"/>
              <a:t> E2 . Hal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terjadi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pada </a:t>
            </a:r>
            <a:r>
              <a:rPr lang="en-ID" sz="1600" dirty="0" err="1"/>
              <a:t>harga</a:t>
            </a:r>
            <a:r>
              <a:rPr lang="en-ID" sz="1600" dirty="0"/>
              <a:t> Rp3.000,00 per kilogram,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apel</a:t>
            </a:r>
            <a:r>
              <a:rPr lang="en-ID" sz="1600" dirty="0"/>
              <a:t> yang </a:t>
            </a:r>
            <a:r>
              <a:rPr lang="en-ID" sz="1600" dirty="0" err="1"/>
              <a:t>ditawarkan</a:t>
            </a:r>
            <a:r>
              <a:rPr lang="en-ID" sz="1600" dirty="0"/>
              <a:t> </a:t>
            </a:r>
            <a:r>
              <a:rPr lang="en-ID" sz="1600" dirty="0" err="1"/>
              <a:t>sekarang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kecil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. </a:t>
            </a:r>
          </a:p>
          <a:p>
            <a:endParaRPr lang="en-ID" sz="1600" dirty="0"/>
          </a:p>
          <a:p>
            <a:r>
              <a:rPr lang="en-ID" sz="1600" dirty="0" err="1"/>
              <a:t>Kekurangan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mendorong</a:t>
            </a:r>
            <a:r>
              <a:rPr lang="en-ID" sz="1600" dirty="0"/>
              <a:t> </a:t>
            </a:r>
            <a:r>
              <a:rPr lang="en-ID" sz="1600" dirty="0" err="1"/>
              <a:t>produsen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menambah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 dan </a:t>
            </a:r>
            <a:r>
              <a:rPr lang="en-ID" sz="1600" dirty="0" err="1"/>
              <a:t>menaikkan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Oleh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kenaikan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 juga </a:t>
            </a:r>
            <a:r>
              <a:rPr lang="en-ID" sz="1600" dirty="0" err="1"/>
              <a:t>menaikkan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barangnya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peningkatan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menimbulkan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dan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tinggi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180963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Harga dan Terbentuknya Pasar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90D597E-0EE3-AEA4-AB37-2543EAF14BB3}"/>
              </a:ext>
            </a:extLst>
          </p:cNvPr>
          <p:cNvSpPr txBox="1"/>
          <p:nvPr/>
        </p:nvSpPr>
        <p:spPr>
          <a:xfrm>
            <a:off x="0" y="569675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600" b="1" dirty="0"/>
              <a:t>d. Pengaruh Pergeseran Kurva Penawaran</a:t>
            </a:r>
            <a:endParaRPr lang="en-ID" sz="1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9633B3-C586-98DD-CFF5-2AB70D03BF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955853"/>
            <a:ext cx="3505200" cy="3411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08890A-157F-D8A5-9F8E-F20050879449}"/>
              </a:ext>
            </a:extLst>
          </p:cNvPr>
          <p:cNvSpPr txBox="1"/>
          <p:nvPr/>
        </p:nvSpPr>
        <p:spPr>
          <a:xfrm rot="16200000">
            <a:off x="-930905" y="3112146"/>
            <a:ext cx="236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Peraga</a:t>
            </a:r>
            <a:r>
              <a:rPr lang="en-US" sz="1050" dirty="0"/>
              <a:t> 3.3 a </a:t>
            </a:r>
            <a:r>
              <a:rPr lang="en-US" sz="1050" dirty="0" err="1"/>
              <a:t>hlm</a:t>
            </a:r>
            <a:r>
              <a:rPr lang="en-US" sz="1050" dirty="0"/>
              <a:t> 119</a:t>
            </a:r>
            <a:endParaRPr lang="en-ID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31A1B9-CCD8-088F-C205-9C3988AD051A}"/>
              </a:ext>
            </a:extLst>
          </p:cNvPr>
          <p:cNvSpPr txBox="1"/>
          <p:nvPr/>
        </p:nvSpPr>
        <p:spPr>
          <a:xfrm>
            <a:off x="4076700" y="788173"/>
            <a:ext cx="4876800" cy="37856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 err="1"/>
              <a:t>Katakanlah</a:t>
            </a:r>
            <a:r>
              <a:rPr lang="en-ID" sz="1600" dirty="0"/>
              <a:t> </a:t>
            </a:r>
            <a:r>
              <a:rPr lang="en-ID" sz="1600" dirty="0" err="1"/>
              <a:t>terjadi</a:t>
            </a:r>
            <a:r>
              <a:rPr lang="en-ID" sz="1600" dirty="0"/>
              <a:t> </a:t>
            </a:r>
            <a:r>
              <a:rPr lang="en-ID" sz="1600" dirty="0" err="1"/>
              <a:t>bencana</a:t>
            </a:r>
            <a:r>
              <a:rPr lang="en-ID" sz="1600" dirty="0"/>
              <a:t> </a:t>
            </a:r>
            <a:r>
              <a:rPr lang="en-ID" sz="1600" dirty="0" err="1"/>
              <a:t>alam</a:t>
            </a:r>
            <a:r>
              <a:rPr lang="en-ID" sz="1600" dirty="0"/>
              <a:t> yang </a:t>
            </a:r>
            <a:r>
              <a:rPr lang="en-ID" sz="1600" dirty="0" err="1"/>
              <a:t>menyebabkan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apel</a:t>
            </a:r>
            <a:r>
              <a:rPr lang="en-ID" sz="1600" dirty="0"/>
              <a:t> </a:t>
            </a:r>
            <a:r>
              <a:rPr lang="en-ID" sz="1600" dirty="0" err="1"/>
              <a:t>menurun</a:t>
            </a:r>
            <a:r>
              <a:rPr lang="en-ID" sz="1600" dirty="0"/>
              <a:t> </a:t>
            </a:r>
            <a:r>
              <a:rPr lang="en-ID" sz="1600" dirty="0" err="1"/>
              <a:t>drastis</a:t>
            </a:r>
            <a:r>
              <a:rPr lang="en-ID" sz="1600" dirty="0"/>
              <a:t>. </a:t>
            </a:r>
            <a:r>
              <a:rPr lang="en-ID" sz="1600" dirty="0" err="1"/>
              <a:t>Perhatikan</a:t>
            </a:r>
            <a:r>
              <a:rPr lang="en-ID" sz="1600" dirty="0"/>
              <a:t> </a:t>
            </a:r>
            <a:r>
              <a:rPr lang="en-ID" sz="1600" dirty="0" err="1"/>
              <a:t>Peraga</a:t>
            </a:r>
            <a:r>
              <a:rPr lang="en-ID" sz="1600" dirty="0"/>
              <a:t> 3.3 (a) </a:t>
            </a:r>
            <a:r>
              <a:rPr lang="en-ID" sz="1600" dirty="0" err="1"/>
              <a:t>Bencana</a:t>
            </a:r>
            <a:r>
              <a:rPr lang="en-ID" sz="1600" dirty="0"/>
              <a:t> </a:t>
            </a:r>
            <a:r>
              <a:rPr lang="en-ID" sz="1600" dirty="0" err="1"/>
              <a:t>alam</a:t>
            </a:r>
            <a:r>
              <a:rPr lang="en-ID" sz="1600" dirty="0"/>
              <a:t> </a:t>
            </a:r>
            <a:r>
              <a:rPr lang="en-ID" sz="1600" dirty="0" err="1"/>
              <a:t>menurunkan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apel</a:t>
            </a:r>
            <a:r>
              <a:rPr lang="en-ID" sz="1600" dirty="0"/>
              <a:t> dan </a:t>
            </a:r>
            <a:r>
              <a:rPr lang="en-ID" sz="1600" dirty="0" err="1"/>
              <a:t>menggeser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. Pada </a:t>
            </a:r>
            <a:r>
              <a:rPr lang="en-ID" sz="1600" dirty="0" err="1"/>
              <a:t>harga</a:t>
            </a:r>
            <a:r>
              <a:rPr lang="en-ID" sz="1600" dirty="0"/>
              <a:t> Rp3.000,00 per kilogram,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apel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 (66 kilogram)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besar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pada yang </a:t>
            </a:r>
            <a:r>
              <a:rPr lang="en-ID" sz="1600" dirty="0" err="1"/>
              <a:t>ditawarkan</a:t>
            </a:r>
            <a:r>
              <a:rPr lang="en-ID" sz="1600" dirty="0"/>
              <a:t> (</a:t>
            </a:r>
            <a:r>
              <a:rPr lang="en-ID" sz="1600" dirty="0" err="1"/>
              <a:t>hanya</a:t>
            </a:r>
            <a:r>
              <a:rPr lang="en-ID" sz="1600" dirty="0"/>
              <a:t> 48 kilogram). </a:t>
            </a:r>
            <a:r>
              <a:rPr lang="en-ID" sz="1600" dirty="0" err="1"/>
              <a:t>Kekurangan</a:t>
            </a:r>
            <a:r>
              <a:rPr lang="en-ID" sz="1600" dirty="0"/>
              <a:t> </a:t>
            </a:r>
            <a:r>
              <a:rPr lang="en-ID" sz="1600" dirty="0" err="1"/>
              <a:t>sebesar</a:t>
            </a:r>
            <a:r>
              <a:rPr lang="en-ID" sz="1600" dirty="0"/>
              <a:t> 18 kilogram </a:t>
            </a:r>
            <a:r>
              <a:rPr lang="en-ID" sz="1600" dirty="0" err="1"/>
              <a:t>mendorong</a:t>
            </a:r>
            <a:r>
              <a:rPr lang="en-ID" sz="1600" dirty="0"/>
              <a:t> </a:t>
            </a:r>
            <a:r>
              <a:rPr lang="en-ID" sz="1600" dirty="0" err="1"/>
              <a:t>produsen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menaikkan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</a:t>
            </a:r>
            <a:r>
              <a:rPr lang="en-ID" sz="1600" dirty="0" err="1"/>
              <a:t>Terlihat</a:t>
            </a:r>
            <a:r>
              <a:rPr lang="en-ID" sz="1600" dirty="0"/>
              <a:t>,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Peraga</a:t>
            </a:r>
            <a:r>
              <a:rPr lang="en-ID" sz="1600" dirty="0"/>
              <a:t> 3.3 (a) </a:t>
            </a:r>
            <a:r>
              <a:rPr lang="en-ID" sz="1600" dirty="0" err="1"/>
              <a:t>bergeser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S </a:t>
            </a:r>
            <a:r>
              <a:rPr lang="en-ID" sz="1600" dirty="0" err="1"/>
              <a:t>menjadi</a:t>
            </a:r>
            <a:r>
              <a:rPr lang="en-ID" sz="1600" dirty="0"/>
              <a:t> S1 . </a:t>
            </a:r>
            <a:r>
              <a:rPr lang="en-ID" sz="1600" dirty="0" err="1"/>
              <a:t>Pergeseran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</a:t>
            </a:r>
            <a:r>
              <a:rPr lang="en-ID" sz="1600" dirty="0" err="1"/>
              <a:t>berpengaruh</a:t>
            </a:r>
            <a:r>
              <a:rPr lang="en-ID" sz="1600" dirty="0"/>
              <a:t> pada </a:t>
            </a:r>
            <a:r>
              <a:rPr lang="en-ID" sz="1600" dirty="0" err="1"/>
              <a:t>bergesernya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E </a:t>
            </a:r>
            <a:r>
              <a:rPr lang="en-ID" sz="1600" dirty="0" err="1"/>
              <a:t>ke</a:t>
            </a:r>
            <a:r>
              <a:rPr lang="en-ID" sz="1600" dirty="0"/>
              <a:t> E1 . </a:t>
            </a:r>
          </a:p>
          <a:p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penurunan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menimbulkan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tinggi</a:t>
            </a:r>
            <a:r>
              <a:rPr lang="en-ID" sz="1600" dirty="0"/>
              <a:t>, </a:t>
            </a:r>
            <a:r>
              <a:rPr lang="en-ID" sz="1600" dirty="0" err="1"/>
              <a:t>namun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rendah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191654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Harga dan Terbentuknya Pasar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90D597E-0EE3-AEA4-AB37-2543EAF14BB3}"/>
              </a:ext>
            </a:extLst>
          </p:cNvPr>
          <p:cNvSpPr txBox="1"/>
          <p:nvPr/>
        </p:nvSpPr>
        <p:spPr>
          <a:xfrm>
            <a:off x="0" y="569675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600" b="1" dirty="0"/>
              <a:t>d. Pengaruh Pergeseran Kurva Penawaran</a:t>
            </a:r>
            <a:endParaRPr lang="en-ID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08890A-157F-D8A5-9F8E-F20050879449}"/>
              </a:ext>
            </a:extLst>
          </p:cNvPr>
          <p:cNvSpPr txBox="1"/>
          <p:nvPr/>
        </p:nvSpPr>
        <p:spPr>
          <a:xfrm rot="16200000">
            <a:off x="7811877" y="3006193"/>
            <a:ext cx="2362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Peraga</a:t>
            </a:r>
            <a:r>
              <a:rPr lang="en-US" sz="1050" dirty="0"/>
              <a:t> 3.3b </a:t>
            </a:r>
            <a:r>
              <a:rPr lang="en-US" sz="1050" dirty="0" err="1"/>
              <a:t>hlm</a:t>
            </a:r>
            <a:r>
              <a:rPr lang="en-US" sz="1050" dirty="0"/>
              <a:t> 119</a:t>
            </a:r>
            <a:endParaRPr lang="en-ID" sz="10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EA44EB-B791-73F2-532B-893AE68708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0963" y="998049"/>
            <a:ext cx="3573077" cy="33031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093988-E14D-33DE-7FD9-DFCC86B60320}"/>
              </a:ext>
            </a:extLst>
          </p:cNvPr>
          <p:cNvSpPr txBox="1"/>
          <p:nvPr/>
        </p:nvSpPr>
        <p:spPr>
          <a:xfrm>
            <a:off x="294023" y="1249249"/>
            <a:ext cx="4608094" cy="28007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 err="1"/>
              <a:t>Sekarang</a:t>
            </a:r>
            <a:r>
              <a:rPr lang="en-ID" sz="1600" dirty="0"/>
              <a:t>, </a:t>
            </a:r>
            <a:r>
              <a:rPr lang="en-ID" sz="1600" dirty="0" err="1"/>
              <a:t>kita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melihat</a:t>
            </a:r>
            <a:r>
              <a:rPr lang="en-ID" sz="1600" dirty="0"/>
              <a:t> </a:t>
            </a:r>
            <a:r>
              <a:rPr lang="en-ID" sz="1600" dirty="0" err="1"/>
              <a:t>jika</a:t>
            </a:r>
            <a:r>
              <a:rPr lang="en-ID" sz="1600" dirty="0"/>
              <a:t> yang </a:t>
            </a:r>
            <a:r>
              <a:rPr lang="en-ID" sz="1600" dirty="0" err="1"/>
              <a:t>terjadi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sebaliknya</a:t>
            </a:r>
            <a:r>
              <a:rPr lang="en-ID" sz="1600" dirty="0"/>
              <a:t>. </a:t>
            </a:r>
            <a:r>
              <a:rPr lang="en-ID" sz="1600" dirty="0" err="1"/>
              <a:t>Anggaplah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penemuan</a:t>
            </a:r>
            <a:r>
              <a:rPr lang="en-ID" sz="1600" dirty="0"/>
              <a:t> </a:t>
            </a:r>
            <a:r>
              <a:rPr lang="en-ID" sz="1600" dirty="0" err="1"/>
              <a:t>teknologi</a:t>
            </a:r>
            <a:r>
              <a:rPr lang="en-ID" sz="1600" dirty="0"/>
              <a:t> </a:t>
            </a:r>
            <a:r>
              <a:rPr lang="en-ID" sz="1600" dirty="0" err="1"/>
              <a:t>baru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 </a:t>
            </a:r>
            <a:r>
              <a:rPr lang="en-ID" sz="1600" dirty="0" err="1"/>
              <a:t>apel</a:t>
            </a:r>
            <a:r>
              <a:rPr lang="en-ID" sz="1600" dirty="0"/>
              <a:t> </a:t>
            </a:r>
            <a:r>
              <a:rPr lang="en-ID" sz="1600" dirty="0" err="1"/>
              <a:t>meningkat</a:t>
            </a:r>
            <a:r>
              <a:rPr lang="en-ID" sz="1600" dirty="0"/>
              <a:t> dan </a:t>
            </a:r>
            <a:r>
              <a:rPr lang="en-ID" sz="1600" dirty="0" err="1"/>
              <a:t>menggeser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. </a:t>
            </a:r>
            <a:r>
              <a:rPr lang="en-ID" sz="1600" dirty="0" err="1"/>
              <a:t>Akibatnya</a:t>
            </a:r>
            <a:r>
              <a:rPr lang="en-ID" sz="1600" dirty="0"/>
              <a:t>,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Peraga</a:t>
            </a:r>
            <a:r>
              <a:rPr lang="en-ID" sz="1600" dirty="0"/>
              <a:t> 3.3 (b) </a:t>
            </a:r>
            <a:r>
              <a:rPr lang="en-ID" sz="1600" dirty="0" err="1"/>
              <a:t>bergeser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S </a:t>
            </a:r>
            <a:r>
              <a:rPr lang="en-ID" sz="1600" dirty="0" err="1"/>
              <a:t>menjadi</a:t>
            </a:r>
            <a:r>
              <a:rPr lang="en-ID" sz="1600" dirty="0"/>
              <a:t> S2 . </a:t>
            </a:r>
            <a:r>
              <a:rPr lang="en-ID" sz="1600" dirty="0" err="1"/>
              <a:t>Pergeseran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</a:t>
            </a:r>
            <a:r>
              <a:rPr lang="en-ID" sz="1600" dirty="0" err="1"/>
              <a:t>berpengaruh</a:t>
            </a:r>
            <a:r>
              <a:rPr lang="en-ID" sz="1600" dirty="0"/>
              <a:t> </a:t>
            </a:r>
            <a:r>
              <a:rPr lang="en-ID" sz="1600" dirty="0" err="1"/>
              <a:t>terhadap</a:t>
            </a:r>
            <a:r>
              <a:rPr lang="en-ID" sz="1600" dirty="0"/>
              <a:t> </a:t>
            </a:r>
            <a:r>
              <a:rPr lang="en-ID" sz="1600" dirty="0" err="1"/>
              <a:t>bergesernya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E </a:t>
            </a:r>
            <a:r>
              <a:rPr lang="en-ID" sz="1600" dirty="0" err="1"/>
              <a:t>ke</a:t>
            </a:r>
            <a:r>
              <a:rPr lang="en-ID" sz="1600" dirty="0"/>
              <a:t> E2 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peningkatan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menimbulkan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yang </a:t>
            </a:r>
            <a:r>
              <a:rPr lang="en-ID" sz="1600" dirty="0" err="1"/>
              <a:t>rendah</a:t>
            </a:r>
            <a:r>
              <a:rPr lang="en-ID" sz="1600" dirty="0"/>
              <a:t> </a:t>
            </a:r>
            <a:r>
              <a:rPr lang="en-ID" sz="1600" dirty="0" err="1"/>
              <a:t>namun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tinggi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260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F6FD06A-DED2-C205-BEC2-08975353BF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715"/>
          <a:stretch/>
        </p:blipFill>
        <p:spPr>
          <a:xfrm>
            <a:off x="-16042" y="-253157"/>
            <a:ext cx="9160041" cy="5396657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52400" y="640006"/>
            <a:ext cx="2209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Pengertian</a:t>
            </a:r>
            <a:r>
              <a:rPr lang="en-ID" b="1" dirty="0"/>
              <a:t> Pasar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49536A-93BB-3DB9-F5A2-2DC669A9762E}"/>
              </a:ext>
            </a:extLst>
          </p:cNvPr>
          <p:cNvSpPr txBox="1"/>
          <p:nvPr/>
        </p:nvSpPr>
        <p:spPr>
          <a:xfrm>
            <a:off x="304800" y="1064882"/>
            <a:ext cx="4648200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sempit</a:t>
            </a:r>
            <a:r>
              <a:rPr lang="en-ID" sz="1600" dirty="0"/>
              <a:t>, pasar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diartikan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tempat</a:t>
            </a:r>
            <a:r>
              <a:rPr lang="en-ID" sz="1600" dirty="0"/>
              <a:t> </a:t>
            </a:r>
            <a:r>
              <a:rPr lang="en-ID" sz="1600" dirty="0" err="1"/>
              <a:t>pertemuan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 dan </a:t>
            </a:r>
            <a:r>
              <a:rPr lang="en-ID" sz="1600" dirty="0" err="1"/>
              <a:t>pembeli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melakukan</a:t>
            </a:r>
            <a:r>
              <a:rPr lang="en-ID" sz="1600" dirty="0"/>
              <a:t> </a:t>
            </a:r>
            <a:r>
              <a:rPr lang="en-ID" sz="1600" dirty="0" err="1"/>
              <a:t>transaksi</a:t>
            </a:r>
            <a:r>
              <a:rPr lang="en-ID" sz="1600" dirty="0"/>
              <a:t> </a:t>
            </a:r>
            <a:r>
              <a:rPr lang="en-ID" sz="1600" dirty="0" err="1"/>
              <a:t>jual</a:t>
            </a:r>
            <a:r>
              <a:rPr lang="en-ID" sz="1600" dirty="0"/>
              <a:t> dan </a:t>
            </a:r>
            <a:r>
              <a:rPr lang="en-ID" sz="1600" dirty="0" err="1"/>
              <a:t>beli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jasa</a:t>
            </a:r>
            <a:r>
              <a:rPr lang="en-ID" sz="1600" dirty="0"/>
              <a:t>. </a:t>
            </a:r>
            <a:r>
              <a:rPr lang="en-ID" sz="1600" dirty="0" err="1"/>
              <a:t>Pengertian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kita</a:t>
            </a:r>
            <a:r>
              <a:rPr lang="en-ID" sz="1600" dirty="0"/>
              <a:t> </a:t>
            </a:r>
            <a:r>
              <a:rPr lang="en-ID" sz="1600" dirty="0" err="1"/>
              <a:t>pahami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melihat</a:t>
            </a:r>
            <a:r>
              <a:rPr lang="en-ID" sz="1600" dirty="0"/>
              <a:t> pasar </a:t>
            </a:r>
            <a:r>
              <a:rPr lang="en-ID" sz="1600" dirty="0" err="1"/>
              <a:t>tradisional</a:t>
            </a:r>
            <a:r>
              <a:rPr lang="en-ID" sz="1600" dirty="0"/>
              <a:t>.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luas</a:t>
            </a:r>
            <a:r>
              <a:rPr lang="en-ID" sz="1600" dirty="0"/>
              <a:t>, pasar </a:t>
            </a:r>
            <a:r>
              <a:rPr lang="en-ID" sz="1600" dirty="0" err="1"/>
              <a:t>merupakan</a:t>
            </a:r>
            <a:r>
              <a:rPr lang="en-ID" sz="1600" dirty="0"/>
              <a:t> proses di mana </a:t>
            </a:r>
            <a:r>
              <a:rPr lang="en-ID" sz="1600" dirty="0" err="1"/>
              <a:t>penjual</a:t>
            </a:r>
            <a:r>
              <a:rPr lang="en-ID" sz="1600" dirty="0"/>
              <a:t> dan </a:t>
            </a:r>
            <a:r>
              <a:rPr lang="en-ID" sz="1600" dirty="0" err="1"/>
              <a:t>pembeli</a:t>
            </a:r>
            <a:r>
              <a:rPr lang="en-ID" sz="1600" dirty="0"/>
              <a:t> </a:t>
            </a:r>
            <a:r>
              <a:rPr lang="en-ID" sz="1600" dirty="0" err="1"/>
              <a:t>saling</a:t>
            </a:r>
            <a:r>
              <a:rPr lang="en-ID" sz="1600" dirty="0"/>
              <a:t> </a:t>
            </a:r>
            <a:r>
              <a:rPr lang="en-ID" sz="1600" dirty="0" err="1"/>
              <a:t>berinteraksi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menetapkan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keseimbangan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kesepakatan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berdasarkan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dan </a:t>
            </a:r>
            <a:r>
              <a:rPr lang="en-ID" sz="1600" dirty="0" err="1"/>
              <a:t>penawaran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pemahaman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,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perlu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pertemuan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 dan </a:t>
            </a:r>
            <a:r>
              <a:rPr lang="en-ID" sz="1600" dirty="0" err="1"/>
              <a:t>pembeli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langsung</a:t>
            </a:r>
            <a:r>
              <a:rPr lang="en-ID" sz="1600" dirty="0"/>
              <a:t>. Hal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kita</a:t>
            </a:r>
            <a:r>
              <a:rPr lang="en-ID" sz="1600" dirty="0"/>
              <a:t> </a:t>
            </a:r>
            <a:r>
              <a:rPr lang="en-ID" sz="1600" dirty="0" err="1"/>
              <a:t>lihat</a:t>
            </a:r>
            <a:r>
              <a:rPr lang="en-ID" sz="1600" dirty="0"/>
              <a:t> pada pasar </a:t>
            </a:r>
            <a:r>
              <a:rPr lang="en-ID" sz="1600" dirty="0" err="1"/>
              <a:t>saham</a:t>
            </a:r>
            <a:r>
              <a:rPr lang="en-ID" sz="1600" dirty="0"/>
              <a:t>. </a:t>
            </a:r>
          </a:p>
          <a:p>
            <a:r>
              <a:rPr lang="en-ID" sz="1600" dirty="0"/>
              <a:t>Dari </a:t>
            </a:r>
            <a:r>
              <a:rPr lang="en-ID" sz="1600" dirty="0" err="1"/>
              <a:t>pengertian</a:t>
            </a:r>
            <a:r>
              <a:rPr lang="en-ID" sz="1600" dirty="0"/>
              <a:t> di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disimpulkan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pasar </a:t>
            </a:r>
            <a:r>
              <a:rPr lang="en-ID" sz="1600" dirty="0" err="1"/>
              <a:t>merupakan</a:t>
            </a:r>
            <a:r>
              <a:rPr lang="en-ID" sz="1600" dirty="0"/>
              <a:t> </a:t>
            </a:r>
            <a:r>
              <a:rPr lang="en-ID" sz="1600" dirty="0" err="1"/>
              <a:t>tempat</a:t>
            </a:r>
            <a:r>
              <a:rPr lang="en-ID" sz="1600" dirty="0"/>
              <a:t> </a:t>
            </a:r>
            <a:r>
              <a:rPr lang="en-ID" sz="1600" dirty="0" err="1"/>
              <a:t>bertemunya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dan </a:t>
            </a:r>
            <a:r>
              <a:rPr lang="en-ID" sz="1600" dirty="0" err="1"/>
              <a:t>penawaran</a:t>
            </a:r>
            <a:r>
              <a:rPr lang="en-ID" sz="1600" dirty="0"/>
              <a:t>,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ditetapkan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92087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52400" y="640006"/>
            <a:ext cx="2209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2. Peran Pasar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6EEACFF-AAD5-1E56-CEF6-5F193309A7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7394985"/>
              </p:ext>
            </p:extLst>
          </p:nvPr>
        </p:nvGraphicFramePr>
        <p:xfrm>
          <a:off x="-457200" y="1164636"/>
          <a:ext cx="9601200" cy="3499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7664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5F98A9-B5A1-4A1B-883B-0042C2E68B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C35F98A9-B5A1-4A1B-883B-0042C2E68B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C35F98A9-B5A1-4A1B-883B-0042C2E68B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C35F98A9-B5A1-4A1B-883B-0042C2E68B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9F2A4B-F124-4F5F-B9EB-4E12CCC5B3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graphicEl>
                                              <a:dgm id="{3F9F2A4B-F124-4F5F-B9EB-4E12CCC5B3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3F9F2A4B-F124-4F5F-B9EB-4E12CCC5B3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3F9F2A4B-F124-4F5F-B9EB-4E12CCC5B3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FFA6F0-6E63-4144-B760-62A841BD9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11FFA6F0-6E63-4144-B760-62A841BD98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11FFA6F0-6E63-4144-B760-62A841BD9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11FFA6F0-6E63-4144-B760-62A841BD9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744F50-5079-4A40-8A56-3581128CB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graphicEl>
                                              <a:dgm id="{B7744F50-5079-4A40-8A56-3581128CB5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graphicEl>
                                              <a:dgm id="{B7744F50-5079-4A40-8A56-3581128CB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B7744F50-5079-4A40-8A56-3581128CB5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D4B113-F089-4475-A11C-588729DA49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65D4B113-F089-4475-A11C-588729DA49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65D4B113-F089-4475-A11C-588729DA49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dgm id="{65D4B113-F089-4475-A11C-588729DA49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220004-7C2E-41FE-BD19-B6BE3DAD8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graphicEl>
                                              <a:dgm id="{83220004-7C2E-41FE-BD19-B6BE3DAD8C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83220004-7C2E-41FE-BD19-B6BE3DAD8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83220004-7C2E-41FE-BD19-B6BE3DAD8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788AB1-3856-4AF4-A7C9-84DDFC477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graphicEl>
                                              <a:dgm id="{C0788AB1-3856-4AF4-A7C9-84DDFC4773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graphicEl>
                                              <a:dgm id="{C0788AB1-3856-4AF4-A7C9-84DDFC477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graphicEl>
                                              <a:dgm id="{C0788AB1-3856-4AF4-A7C9-84DDFC477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B26589-74B3-46C4-8C31-4C05EAD097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graphicEl>
                                              <a:dgm id="{90B26589-74B3-46C4-8C31-4C05EAD097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graphicEl>
                                              <a:dgm id="{90B26589-74B3-46C4-8C31-4C05EAD097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graphicEl>
                                              <a:dgm id="{90B26589-74B3-46C4-8C31-4C05EAD097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17DAB0C-DD59-44CD-9BA5-DA5C5B8CA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graphicEl>
                                              <a:dgm id="{017DAB0C-DD59-44CD-9BA5-DA5C5B8CAB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graphicEl>
                                              <a:dgm id="{017DAB0C-DD59-44CD-9BA5-DA5C5B8CA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graphicEl>
                                              <a:dgm id="{017DAB0C-DD59-44CD-9BA5-DA5C5B8CA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10957C-80E5-412D-B693-522A9BE47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>
                                            <p:graphicEl>
                                              <a:dgm id="{0010957C-80E5-412D-B693-522A9BE47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graphicEl>
                                              <a:dgm id="{0010957C-80E5-412D-B693-522A9BE47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graphicEl>
                                              <a:dgm id="{0010957C-80E5-412D-B693-522A9BE47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08187C-8A16-45B3-8824-A5335E5B1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graphicEl>
                                              <a:dgm id="{8B08187C-8A16-45B3-8824-A5335E5B16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graphicEl>
                                              <a:dgm id="{8B08187C-8A16-45B3-8824-A5335E5B1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graphicEl>
                                              <a:dgm id="{8B08187C-8A16-45B3-8824-A5335E5B1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C6F0A24-5ACB-48A0-BF68-382C3F965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graphicEl>
                                              <a:dgm id="{2C6F0A24-5ACB-48A0-BF68-382C3F965C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graphicEl>
                                              <a:dgm id="{2C6F0A24-5ACB-48A0-BF68-382C3F965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graphicEl>
                                              <a:dgm id="{2C6F0A24-5ACB-48A0-BF68-382C3F965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52400" y="640006"/>
            <a:ext cx="2590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Macam-Macam</a:t>
            </a:r>
            <a:r>
              <a:rPr lang="en-ID" b="1" dirty="0"/>
              <a:t> Pasar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1C625E-34AE-D5C1-96EA-9A146A80C9AF}"/>
              </a:ext>
            </a:extLst>
          </p:cNvPr>
          <p:cNvSpPr txBox="1"/>
          <p:nvPr/>
        </p:nvSpPr>
        <p:spPr>
          <a:xfrm>
            <a:off x="442161" y="1028642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a. </a:t>
            </a:r>
            <a:r>
              <a:rPr lang="en-ID" sz="1600" b="1" dirty="0" err="1"/>
              <a:t>Jenis</a:t>
            </a:r>
            <a:r>
              <a:rPr lang="en-ID" sz="1600" b="1" dirty="0"/>
              <a:t> Pasar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32B3D7-3B81-04A3-59C8-C0FA1075B52C}"/>
              </a:ext>
            </a:extLst>
          </p:cNvPr>
          <p:cNvSpPr txBox="1"/>
          <p:nvPr/>
        </p:nvSpPr>
        <p:spPr>
          <a:xfrm>
            <a:off x="180474" y="1422950"/>
            <a:ext cx="517608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D" sz="1600" dirty="0"/>
              <a:t>Pasar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konsumsi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pasar yang </a:t>
            </a:r>
            <a:r>
              <a:rPr lang="en-ID" sz="1600" dirty="0" err="1"/>
              <a:t>memperjualbelikan</a:t>
            </a:r>
            <a:r>
              <a:rPr lang="en-ID" sz="1600" dirty="0"/>
              <a:t> </a:t>
            </a:r>
            <a:r>
              <a:rPr lang="en-ID" sz="1600" dirty="0" err="1"/>
              <a:t>barang-barang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keperluan</a:t>
            </a:r>
            <a:r>
              <a:rPr lang="en-ID" sz="1600" dirty="0"/>
              <a:t> </a:t>
            </a:r>
            <a:r>
              <a:rPr lang="en-ID" sz="1600" dirty="0" err="1"/>
              <a:t>konsumsi</a:t>
            </a:r>
            <a:r>
              <a:rPr lang="en-ID" sz="1600" dirty="0"/>
              <a:t> </a:t>
            </a:r>
            <a:r>
              <a:rPr lang="en-ID" sz="1600" dirty="0" err="1"/>
              <a:t>rumah</a:t>
            </a:r>
            <a:r>
              <a:rPr lang="en-ID" sz="1600" dirty="0"/>
              <a:t> </a:t>
            </a:r>
            <a:r>
              <a:rPr lang="en-ID" sz="1600" dirty="0" err="1"/>
              <a:t>tangga</a:t>
            </a:r>
            <a:r>
              <a:rPr lang="en-ID" sz="1600" dirty="0"/>
              <a:t> </a:t>
            </a:r>
            <a:r>
              <a:rPr lang="en-ID" sz="1600" dirty="0" err="1"/>
              <a:t>keluarga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rumah</a:t>
            </a:r>
            <a:r>
              <a:rPr lang="en-ID" sz="1600" dirty="0"/>
              <a:t> </a:t>
            </a:r>
            <a:r>
              <a:rPr lang="en-ID" sz="1600" dirty="0" err="1"/>
              <a:t>tangga</a:t>
            </a:r>
            <a:r>
              <a:rPr lang="en-ID" sz="1600" dirty="0"/>
              <a:t> </a:t>
            </a:r>
            <a:r>
              <a:rPr lang="en-ID" sz="1600" dirty="0" err="1"/>
              <a:t>konsumen</a:t>
            </a:r>
            <a:r>
              <a:rPr lang="en-ID" sz="1600" dirty="0"/>
              <a:t>, </a:t>
            </a:r>
            <a:r>
              <a:rPr lang="en-ID" sz="1600" dirty="0" err="1"/>
              <a:t>mulai</a:t>
            </a:r>
            <a:r>
              <a:rPr lang="en-ID" sz="1600" dirty="0"/>
              <a:t> </a:t>
            </a:r>
            <a:r>
              <a:rPr lang="en-ID" sz="1600" dirty="0" err="1"/>
              <a:t>sandang</a:t>
            </a:r>
            <a:r>
              <a:rPr lang="en-ID" sz="1600" dirty="0"/>
              <a:t> (baju dan </a:t>
            </a:r>
            <a:r>
              <a:rPr lang="en-ID" sz="1600" dirty="0" err="1"/>
              <a:t>celana</a:t>
            </a:r>
            <a:r>
              <a:rPr lang="en-ID" sz="1600" dirty="0"/>
              <a:t>), </a:t>
            </a:r>
            <a:r>
              <a:rPr lang="en-ID" sz="1600" dirty="0" err="1"/>
              <a:t>pangan</a:t>
            </a:r>
            <a:r>
              <a:rPr lang="en-ID" sz="1600" dirty="0"/>
              <a:t> (</a:t>
            </a:r>
            <a:r>
              <a:rPr lang="en-ID" sz="1600" dirty="0" err="1"/>
              <a:t>makanan</a:t>
            </a:r>
            <a:r>
              <a:rPr lang="en-ID" sz="1600" dirty="0"/>
              <a:t> dan </a:t>
            </a:r>
            <a:r>
              <a:rPr lang="en-ID" sz="1600" dirty="0" err="1"/>
              <a:t>minuman</a:t>
            </a:r>
            <a:r>
              <a:rPr lang="en-ID" sz="1600" dirty="0"/>
              <a:t>), </a:t>
            </a:r>
            <a:r>
              <a:rPr lang="en-ID" sz="1600" dirty="0" err="1"/>
              <a:t>papan</a:t>
            </a:r>
            <a:r>
              <a:rPr lang="en-ID" sz="1600" dirty="0"/>
              <a:t> (</a:t>
            </a:r>
            <a:r>
              <a:rPr lang="en-ID" sz="1600" dirty="0" err="1"/>
              <a:t>rumah</a:t>
            </a:r>
            <a:r>
              <a:rPr lang="en-ID" sz="1600" dirty="0"/>
              <a:t>), </a:t>
            </a:r>
            <a:r>
              <a:rPr lang="en-ID" sz="1600" dirty="0" err="1"/>
              <a:t>sampai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mewah</a:t>
            </a:r>
            <a:r>
              <a:rPr lang="en-ID" sz="1600" dirty="0"/>
              <a:t> </a:t>
            </a:r>
            <a:r>
              <a:rPr lang="en-ID" sz="1600" dirty="0" err="1"/>
              <a:t>seperti</a:t>
            </a:r>
            <a:r>
              <a:rPr lang="en-ID" sz="1600" dirty="0"/>
              <a:t> </a:t>
            </a:r>
            <a:r>
              <a:rPr lang="en-ID" sz="1600" dirty="0" err="1"/>
              <a:t>mobil</a:t>
            </a:r>
            <a:r>
              <a:rPr lang="en-ID" sz="1600" dirty="0"/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ID" sz="1600" dirty="0"/>
          </a:p>
          <a:p>
            <a:pPr marL="342900" indent="-342900">
              <a:buFont typeface="+mj-lt"/>
              <a:buAutoNum type="arabicPeriod"/>
            </a:pPr>
            <a:r>
              <a:rPr lang="en-ID" sz="1600" dirty="0"/>
              <a:t>Pasar </a:t>
            </a:r>
            <a:r>
              <a:rPr lang="en-ID" sz="1600" dirty="0" err="1"/>
              <a:t>faktor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pasar yang </a:t>
            </a:r>
            <a:r>
              <a:rPr lang="en-ID" sz="1600" dirty="0" err="1"/>
              <a:t>memperjualbelikan</a:t>
            </a:r>
            <a:r>
              <a:rPr lang="en-ID" sz="1600" dirty="0"/>
              <a:t> </a:t>
            </a:r>
            <a:r>
              <a:rPr lang="en-ID" sz="1600" dirty="0" err="1"/>
              <a:t>faktor-faktor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 yang </a:t>
            </a:r>
            <a:r>
              <a:rPr lang="en-ID" sz="1600" dirty="0" err="1"/>
              <a:t>biasa</a:t>
            </a:r>
            <a:r>
              <a:rPr lang="en-ID" sz="1600" dirty="0"/>
              <a:t> </a:t>
            </a:r>
            <a:r>
              <a:rPr lang="en-ID" sz="1600" dirty="0" err="1"/>
              <a:t>digunakan</a:t>
            </a:r>
            <a:r>
              <a:rPr lang="en-ID" sz="1600" dirty="0"/>
              <a:t> </a:t>
            </a:r>
            <a:r>
              <a:rPr lang="en-ID" sz="1600" dirty="0" err="1"/>
              <a:t>produsen</a:t>
            </a:r>
            <a:r>
              <a:rPr lang="en-ID" sz="1600" dirty="0"/>
              <a:t>, </a:t>
            </a:r>
            <a:r>
              <a:rPr lang="en-ID" sz="1600" dirty="0" err="1"/>
              <a:t>misalnya</a:t>
            </a:r>
            <a:r>
              <a:rPr lang="en-ID" sz="1600" dirty="0"/>
              <a:t> </a:t>
            </a:r>
            <a:r>
              <a:rPr lang="en-ID" sz="1600" dirty="0" err="1"/>
              <a:t>tanah</a:t>
            </a:r>
            <a:r>
              <a:rPr lang="en-ID" sz="1600" dirty="0"/>
              <a:t>, </a:t>
            </a:r>
            <a:r>
              <a:rPr lang="en-ID" sz="1600" dirty="0" err="1"/>
              <a:t>tenaga</a:t>
            </a:r>
            <a:r>
              <a:rPr lang="en-ID" sz="1600" dirty="0"/>
              <a:t> </a:t>
            </a:r>
            <a:r>
              <a:rPr lang="en-ID" sz="1600" dirty="0" err="1"/>
              <a:t>kerja</a:t>
            </a:r>
            <a:r>
              <a:rPr lang="en-ID" sz="1600" dirty="0"/>
              <a:t>, </a:t>
            </a:r>
            <a:r>
              <a:rPr lang="en-ID" sz="1600" dirty="0" err="1"/>
              <a:t>mesin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, dan </a:t>
            </a:r>
            <a:r>
              <a:rPr lang="en-ID" sz="1600" dirty="0" err="1"/>
              <a:t>tenaga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endParaRPr lang="en-ID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13D7D9-6985-9EF4-EE0F-A81282A43D4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793" y="1344542"/>
            <a:ext cx="3355865" cy="25168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6682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52400" y="640006"/>
            <a:ext cx="2590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Macam-Macam</a:t>
            </a:r>
            <a:r>
              <a:rPr lang="en-ID" b="1" dirty="0"/>
              <a:t> Pasar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43FA58-3E5C-7781-EF35-9A5CC2594B13}"/>
              </a:ext>
            </a:extLst>
          </p:cNvPr>
          <p:cNvSpPr txBox="1"/>
          <p:nvPr/>
        </p:nvSpPr>
        <p:spPr>
          <a:xfrm>
            <a:off x="304800" y="1066093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b. </a:t>
            </a:r>
            <a:r>
              <a:rPr lang="en-ID" sz="1600" b="1" dirty="0" err="1"/>
              <a:t>Wujud</a:t>
            </a:r>
            <a:r>
              <a:rPr lang="en-ID" sz="1600" b="1" dirty="0"/>
              <a:t> Pasar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025EB4-A722-3461-E3D2-534F855FCE14}"/>
              </a:ext>
            </a:extLst>
          </p:cNvPr>
          <p:cNvSpPr txBox="1"/>
          <p:nvPr/>
        </p:nvSpPr>
        <p:spPr>
          <a:xfrm>
            <a:off x="168442" y="1386756"/>
            <a:ext cx="417495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D" sz="1600" dirty="0"/>
              <a:t>Pasar </a:t>
            </a:r>
            <a:r>
              <a:rPr lang="en-ID" sz="1600" dirty="0" err="1"/>
              <a:t>konkret</a:t>
            </a:r>
            <a:r>
              <a:rPr lang="en-ID" sz="1600" dirty="0"/>
              <a:t> </a:t>
            </a:r>
            <a:r>
              <a:rPr lang="en-ID" sz="1600" dirty="0" err="1"/>
              <a:t>berarti</a:t>
            </a:r>
            <a:r>
              <a:rPr lang="en-ID" sz="1600" dirty="0"/>
              <a:t> </a:t>
            </a:r>
            <a:r>
              <a:rPr lang="en-ID" sz="1600" dirty="0" err="1"/>
              <a:t>nyata</a:t>
            </a:r>
            <a:r>
              <a:rPr lang="en-ID" sz="1600" dirty="0"/>
              <a:t> (</a:t>
            </a:r>
            <a:r>
              <a:rPr lang="en-ID" sz="1600" dirty="0" err="1"/>
              <a:t>fisik</a:t>
            </a:r>
            <a:r>
              <a:rPr lang="en-ID" sz="1600" dirty="0"/>
              <a:t>). Pasar </a:t>
            </a:r>
            <a:r>
              <a:rPr lang="en-ID" sz="1600" dirty="0" err="1"/>
              <a:t>konkret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tempat</a:t>
            </a:r>
            <a:r>
              <a:rPr lang="en-ID" sz="1600" dirty="0"/>
              <a:t> yang </a:t>
            </a:r>
            <a:r>
              <a:rPr lang="en-ID" sz="1600" dirty="0" err="1"/>
              <a:t>mempertemukan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dan </a:t>
            </a:r>
            <a:r>
              <a:rPr lang="en-ID" sz="1600" dirty="0" err="1"/>
              <a:t>penjual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melakukan</a:t>
            </a:r>
            <a:r>
              <a:rPr lang="en-ID" sz="1600" dirty="0"/>
              <a:t> </a:t>
            </a:r>
            <a:r>
              <a:rPr lang="en-ID" sz="1600" dirty="0" err="1"/>
              <a:t>jual</a:t>
            </a:r>
            <a:r>
              <a:rPr lang="en-ID" sz="1600" dirty="0"/>
              <a:t> </a:t>
            </a:r>
            <a:r>
              <a:rPr lang="en-ID" sz="1600" dirty="0" err="1"/>
              <a:t>beli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jasa</a:t>
            </a:r>
            <a:r>
              <a:rPr lang="en-ID" sz="1600" dirty="0"/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ID" sz="1600" dirty="0"/>
          </a:p>
          <a:p>
            <a:pPr marL="342900" indent="-342900">
              <a:buFont typeface="+mj-lt"/>
              <a:buAutoNum type="arabicPeriod"/>
            </a:pPr>
            <a:r>
              <a:rPr lang="en-ID" sz="1600" dirty="0"/>
              <a:t>Pasar </a:t>
            </a:r>
            <a:r>
              <a:rPr lang="en-ID" sz="1600" dirty="0" err="1"/>
              <a:t>abstrak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pasar </a:t>
            </a:r>
            <a:r>
              <a:rPr lang="en-ID" sz="1600" dirty="0" err="1"/>
              <a:t>tempat</a:t>
            </a:r>
            <a:r>
              <a:rPr lang="en-ID" sz="1600" dirty="0"/>
              <a:t> proses </a:t>
            </a:r>
            <a:r>
              <a:rPr lang="en-ID" sz="1600" dirty="0" err="1"/>
              <a:t>interaksi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dan </a:t>
            </a:r>
            <a:r>
              <a:rPr lang="en-ID" sz="1600" dirty="0" err="1"/>
              <a:t>penjual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mencapai</a:t>
            </a:r>
            <a:r>
              <a:rPr lang="en-ID" sz="1600" dirty="0"/>
              <a:t> </a:t>
            </a:r>
            <a:r>
              <a:rPr lang="en-ID" sz="1600" dirty="0" err="1"/>
              <a:t>kesepakatan</a:t>
            </a:r>
            <a:r>
              <a:rPr lang="en-ID" sz="1600" dirty="0"/>
              <a:t> </a:t>
            </a:r>
            <a:r>
              <a:rPr lang="en-ID" sz="1600" dirty="0" err="1"/>
              <a:t>tentang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dan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terjadi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fisik</a:t>
            </a:r>
            <a:r>
              <a:rPr lang="en-ID" sz="1600" dirty="0"/>
              <a:t>. Pasar </a:t>
            </a:r>
            <a:r>
              <a:rPr lang="en-ID" sz="1600" dirty="0" err="1"/>
              <a:t>abstrak</a:t>
            </a:r>
            <a:r>
              <a:rPr lang="en-ID" sz="1600" dirty="0"/>
              <a:t> yang </a:t>
            </a:r>
            <a:r>
              <a:rPr lang="en-ID" sz="1600" dirty="0" err="1"/>
              <a:t>sering</a:t>
            </a:r>
            <a:r>
              <a:rPr lang="en-ID" sz="1600" dirty="0"/>
              <a:t> </a:t>
            </a:r>
            <a:r>
              <a:rPr lang="en-ID" sz="1600" dirty="0" err="1"/>
              <a:t>ditemui</a:t>
            </a:r>
            <a:r>
              <a:rPr lang="en-ID" sz="1600" dirty="0"/>
              <a:t>, </a:t>
            </a:r>
            <a:r>
              <a:rPr lang="en-ID" sz="1600" dirty="0" err="1"/>
              <a:t>antara</a:t>
            </a:r>
            <a:r>
              <a:rPr lang="en-ID" sz="1600" dirty="0"/>
              <a:t> lain pasar modal, pasar valuta </a:t>
            </a:r>
            <a:r>
              <a:rPr lang="en-ID" sz="1600" dirty="0" err="1"/>
              <a:t>asing</a:t>
            </a:r>
            <a:r>
              <a:rPr lang="en-ID" sz="1600" dirty="0"/>
              <a:t>, dan pasar </a:t>
            </a:r>
            <a:r>
              <a:rPr lang="en-ID" sz="1600" dirty="0" err="1"/>
              <a:t>komoditas</a:t>
            </a:r>
            <a:r>
              <a:rPr lang="en-ID" sz="1600" dirty="0"/>
              <a:t>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513D7D9-6985-9EF4-EE0F-A81282A43D4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748" y="1268251"/>
            <a:ext cx="4352840" cy="29018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0504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52400" y="640006"/>
            <a:ext cx="2590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Macam-Macam</a:t>
            </a:r>
            <a:r>
              <a:rPr lang="en-ID" b="1" dirty="0"/>
              <a:t> Pasar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81ABC1-1359-B488-0453-6CBBAE62ADFC}"/>
              </a:ext>
            </a:extLst>
          </p:cNvPr>
          <p:cNvSpPr txBox="1"/>
          <p:nvPr/>
        </p:nvSpPr>
        <p:spPr>
          <a:xfrm>
            <a:off x="152399" y="1038203"/>
            <a:ext cx="44196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c. </a:t>
            </a:r>
            <a:r>
              <a:rPr lang="en-ID" sz="1600" b="1" dirty="0" err="1"/>
              <a:t>Barang</a:t>
            </a:r>
            <a:r>
              <a:rPr lang="en-ID" sz="1600" b="1" dirty="0"/>
              <a:t> yang </a:t>
            </a:r>
            <a:r>
              <a:rPr lang="en-ID" sz="1600" b="1" dirty="0" err="1"/>
              <a:t>Dijual</a:t>
            </a:r>
            <a:r>
              <a:rPr lang="en-ID" sz="1600" b="1" dirty="0"/>
              <a:t> </a:t>
            </a:r>
          </a:p>
          <a:p>
            <a:r>
              <a:rPr lang="en-ID" sz="1600" dirty="0"/>
              <a:t>Pasar </a:t>
            </a:r>
            <a:r>
              <a:rPr lang="en-ID" sz="1600" dirty="0" err="1"/>
              <a:t>dapat</a:t>
            </a:r>
            <a:r>
              <a:rPr lang="en-ID" sz="1600" dirty="0"/>
              <a:t> juga </a:t>
            </a:r>
            <a:r>
              <a:rPr lang="en-ID" sz="1600" dirty="0" err="1"/>
              <a:t>dibedakan</a:t>
            </a:r>
            <a:r>
              <a:rPr lang="en-ID" sz="1600" dirty="0"/>
              <a:t>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jenis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dijual</a:t>
            </a:r>
            <a:r>
              <a:rPr lang="en-ID" sz="1600" dirty="0"/>
              <a:t> dan </a:t>
            </a:r>
            <a:r>
              <a:rPr lang="en-ID" sz="1600" dirty="0" err="1"/>
              <a:t>dikaitkan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biasa</a:t>
            </a:r>
            <a:r>
              <a:rPr lang="en-ID" sz="1600" dirty="0"/>
              <a:t> </a:t>
            </a:r>
            <a:r>
              <a:rPr lang="en-ID" sz="1600" dirty="0" err="1"/>
              <a:t>diperjualbelikan</a:t>
            </a:r>
            <a:r>
              <a:rPr lang="en-ID" sz="1600" dirty="0"/>
              <a:t> di pasar </a:t>
            </a:r>
            <a:r>
              <a:rPr lang="en-ID" sz="1600" dirty="0" err="1"/>
              <a:t>tersebut</a:t>
            </a:r>
            <a:r>
              <a:rPr lang="en-ID" sz="1600" dirty="0"/>
              <a:t>. </a:t>
            </a:r>
            <a:r>
              <a:rPr lang="en-ID" sz="1600" dirty="0" err="1"/>
              <a:t>Misalnya</a:t>
            </a:r>
            <a:r>
              <a:rPr lang="en-ID" sz="1600" dirty="0"/>
              <a:t>, </a:t>
            </a:r>
            <a:r>
              <a:rPr lang="en-ID" sz="1600" dirty="0" err="1"/>
              <a:t>ada</a:t>
            </a:r>
            <a:r>
              <a:rPr lang="en-ID" sz="1600" dirty="0"/>
              <a:t> pasar ikan, pasar </a:t>
            </a:r>
            <a:r>
              <a:rPr lang="en-ID" sz="1600" dirty="0" err="1"/>
              <a:t>daging</a:t>
            </a:r>
            <a:r>
              <a:rPr lang="en-ID" sz="1600" dirty="0"/>
              <a:t>, pasar </a:t>
            </a:r>
            <a:r>
              <a:rPr lang="en-ID" sz="1600" dirty="0" err="1"/>
              <a:t>sayuran</a:t>
            </a:r>
            <a:r>
              <a:rPr lang="en-ID" sz="1600" dirty="0"/>
              <a:t>, </a:t>
            </a:r>
            <a:r>
              <a:rPr lang="en-ID" sz="1600" dirty="0" err="1"/>
              <a:t>atau</a:t>
            </a:r>
            <a:r>
              <a:rPr lang="en-ID" sz="1600" dirty="0"/>
              <a:t> pasar </a:t>
            </a:r>
            <a:r>
              <a:rPr lang="en-ID" sz="1600" dirty="0" err="1"/>
              <a:t>buah-buahan</a:t>
            </a:r>
            <a:r>
              <a:rPr lang="en-ID" sz="1600" dirty="0"/>
              <a:t>. </a:t>
            </a:r>
          </a:p>
          <a:p>
            <a:endParaRPr lang="en-ID" sz="1600" dirty="0"/>
          </a:p>
          <a:p>
            <a:r>
              <a:rPr lang="en-ID" sz="1600" b="1" dirty="0"/>
              <a:t>d. Waktu </a:t>
            </a:r>
            <a:r>
              <a:rPr lang="en-ID" sz="1600" b="1" dirty="0" err="1"/>
              <a:t>Jual-Beli</a:t>
            </a:r>
            <a:r>
              <a:rPr lang="en-ID" sz="1600" b="1" dirty="0"/>
              <a:t> </a:t>
            </a:r>
          </a:p>
          <a:p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waktu</a:t>
            </a:r>
            <a:r>
              <a:rPr lang="en-ID" sz="1600" dirty="0"/>
              <a:t> </a:t>
            </a:r>
            <a:r>
              <a:rPr lang="en-ID" sz="1600" dirty="0" err="1"/>
              <a:t>jual-beli</a:t>
            </a:r>
            <a:r>
              <a:rPr lang="en-ID" sz="1600" dirty="0"/>
              <a:t>, pasar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dibedakan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pasar </a:t>
            </a:r>
            <a:r>
              <a:rPr lang="en-ID" sz="1600" dirty="0" err="1"/>
              <a:t>harian</a:t>
            </a:r>
            <a:r>
              <a:rPr lang="en-ID" sz="1600" dirty="0"/>
              <a:t> (</a:t>
            </a:r>
            <a:r>
              <a:rPr lang="en-ID" sz="1600" dirty="0" err="1"/>
              <a:t>berlangsung</a:t>
            </a:r>
            <a:r>
              <a:rPr lang="en-ID" sz="1600" dirty="0"/>
              <a:t> </a:t>
            </a:r>
            <a:r>
              <a:rPr lang="en-ID" sz="1600" dirty="0" err="1"/>
              <a:t>tiap</a:t>
            </a:r>
            <a:r>
              <a:rPr lang="en-ID" sz="1600" dirty="0"/>
              <a:t> </a:t>
            </a:r>
            <a:r>
              <a:rPr lang="en-ID" sz="1600" dirty="0" err="1"/>
              <a:t>hari</a:t>
            </a:r>
            <a:r>
              <a:rPr lang="en-ID" sz="1600" dirty="0"/>
              <a:t>), pasar </a:t>
            </a:r>
            <a:r>
              <a:rPr lang="en-ID" sz="1600" dirty="0" err="1"/>
              <a:t>mingguan</a:t>
            </a:r>
            <a:r>
              <a:rPr lang="en-ID" sz="1600" dirty="0"/>
              <a:t> (</a:t>
            </a:r>
            <a:r>
              <a:rPr lang="en-ID" sz="1600" dirty="0" err="1"/>
              <a:t>seminggu</a:t>
            </a:r>
            <a:r>
              <a:rPr lang="en-ID" sz="1600" dirty="0"/>
              <a:t> </a:t>
            </a:r>
            <a:r>
              <a:rPr lang="en-ID" sz="1600" dirty="0" err="1"/>
              <a:t>sekali</a:t>
            </a:r>
            <a:r>
              <a:rPr lang="en-ID" sz="1600" dirty="0"/>
              <a:t>), pasar </a:t>
            </a:r>
            <a:r>
              <a:rPr lang="en-ID" sz="1600" dirty="0" err="1"/>
              <a:t>bulanan</a:t>
            </a:r>
            <a:r>
              <a:rPr lang="en-ID" sz="1600" dirty="0"/>
              <a:t> (</a:t>
            </a:r>
            <a:r>
              <a:rPr lang="en-ID" sz="1600" dirty="0" err="1"/>
              <a:t>sebulan</a:t>
            </a:r>
            <a:r>
              <a:rPr lang="en-ID" sz="1600" dirty="0"/>
              <a:t> </a:t>
            </a:r>
            <a:r>
              <a:rPr lang="en-ID" sz="1600" dirty="0" err="1"/>
              <a:t>sekali</a:t>
            </a:r>
            <a:r>
              <a:rPr lang="en-ID" sz="1600" dirty="0"/>
              <a:t> di </a:t>
            </a:r>
            <a:r>
              <a:rPr lang="en-ID" sz="1600" dirty="0" err="1"/>
              <a:t>daerah</a:t>
            </a:r>
            <a:r>
              <a:rPr lang="en-ID" sz="1600" dirty="0"/>
              <a:t> </a:t>
            </a:r>
            <a:r>
              <a:rPr lang="en-ID" sz="1600" dirty="0" err="1"/>
              <a:t>tertentu</a:t>
            </a:r>
            <a:r>
              <a:rPr lang="en-ID" sz="1600" dirty="0"/>
              <a:t>), dan pasar </a:t>
            </a:r>
            <a:r>
              <a:rPr lang="en-ID" sz="1600" dirty="0" err="1"/>
              <a:t>tahunan</a:t>
            </a:r>
            <a:r>
              <a:rPr lang="en-ID" sz="1600" dirty="0"/>
              <a:t> (</a:t>
            </a:r>
            <a:r>
              <a:rPr lang="en-ID" sz="1600" dirty="0" err="1"/>
              <a:t>sekali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setahun</a:t>
            </a:r>
            <a:endParaRPr lang="en-ID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F7F76-110E-6133-2107-EA5C057D2579}"/>
              </a:ext>
            </a:extLst>
          </p:cNvPr>
          <p:cNvSpPr txBox="1"/>
          <p:nvPr/>
        </p:nvSpPr>
        <p:spPr>
          <a:xfrm>
            <a:off x="4844215" y="1038203"/>
            <a:ext cx="409173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e. </a:t>
            </a:r>
            <a:r>
              <a:rPr lang="en-ID" sz="1600" b="1" dirty="0" err="1"/>
              <a:t>Tempat</a:t>
            </a:r>
            <a:r>
              <a:rPr lang="en-ID" sz="1600" b="1" dirty="0"/>
              <a:t> </a:t>
            </a:r>
          </a:p>
          <a:p>
            <a:r>
              <a:rPr lang="en-ID" sz="1600" dirty="0"/>
              <a:t>Ada juga pasar yang </a:t>
            </a:r>
            <a:r>
              <a:rPr lang="en-ID" sz="1600" dirty="0" err="1"/>
              <a:t>diberikan</a:t>
            </a:r>
            <a:r>
              <a:rPr lang="en-ID" sz="1600" dirty="0"/>
              <a:t>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nama</a:t>
            </a:r>
            <a:r>
              <a:rPr lang="en-ID" sz="1600" dirty="0"/>
              <a:t> </a:t>
            </a:r>
            <a:r>
              <a:rPr lang="en-ID" sz="1600" dirty="0" err="1"/>
              <a:t>tempat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daerah</a:t>
            </a:r>
            <a:r>
              <a:rPr lang="en-ID" sz="1600" dirty="0"/>
              <a:t> </a:t>
            </a:r>
            <a:r>
              <a:rPr lang="en-ID" sz="1600" dirty="0" err="1"/>
              <a:t>tempat</a:t>
            </a:r>
            <a:r>
              <a:rPr lang="en-ID" sz="1600" dirty="0"/>
              <a:t>. </a:t>
            </a:r>
            <a:r>
              <a:rPr lang="en-ID" sz="1600" dirty="0" err="1"/>
              <a:t>Contohnya</a:t>
            </a:r>
            <a:r>
              <a:rPr lang="en-ID" sz="1600" dirty="0"/>
              <a:t>, di Jakarta </a:t>
            </a:r>
            <a:r>
              <a:rPr lang="en-ID" sz="1600" dirty="0" err="1"/>
              <a:t>ada</a:t>
            </a:r>
            <a:r>
              <a:rPr lang="en-ID" sz="1600" dirty="0"/>
              <a:t> Pasar </a:t>
            </a:r>
            <a:r>
              <a:rPr lang="en-ID" sz="1600" dirty="0" err="1"/>
              <a:t>Cikini</a:t>
            </a:r>
            <a:r>
              <a:rPr lang="en-ID" sz="1600" dirty="0"/>
              <a:t>, Pasar </a:t>
            </a:r>
            <a:r>
              <a:rPr lang="en-ID" sz="1600" dirty="0" err="1"/>
              <a:t>Kramat</a:t>
            </a:r>
            <a:r>
              <a:rPr lang="en-ID" sz="1600" dirty="0"/>
              <a:t> </a:t>
            </a:r>
            <a:r>
              <a:rPr lang="en-ID" sz="1600" dirty="0" err="1"/>
              <a:t>Jati</a:t>
            </a:r>
            <a:r>
              <a:rPr lang="en-ID" sz="1600" dirty="0"/>
              <a:t>, dan Pasar </a:t>
            </a:r>
            <a:r>
              <a:rPr lang="en-ID" sz="1600" dirty="0" err="1"/>
              <a:t>Jatinegara</a:t>
            </a:r>
            <a:r>
              <a:rPr lang="en-ID" sz="1600" dirty="0"/>
              <a:t>. </a:t>
            </a:r>
          </a:p>
          <a:p>
            <a:endParaRPr lang="en-ID" sz="1600" dirty="0"/>
          </a:p>
          <a:p>
            <a:endParaRPr lang="en-ID" sz="1600" dirty="0"/>
          </a:p>
          <a:p>
            <a:r>
              <a:rPr lang="en-ID" sz="1600" b="1" dirty="0"/>
              <a:t>f. Luas </a:t>
            </a:r>
            <a:r>
              <a:rPr lang="en-ID" sz="1600" b="1" dirty="0" err="1"/>
              <a:t>Jangkauan</a:t>
            </a:r>
            <a:r>
              <a:rPr lang="en-ID" sz="1600" b="1" dirty="0"/>
              <a:t> </a:t>
            </a:r>
          </a:p>
          <a:p>
            <a:r>
              <a:rPr lang="en-ID" sz="1600" dirty="0" err="1"/>
              <a:t>Distribusi</a:t>
            </a:r>
            <a:r>
              <a:rPr lang="en-ID" sz="1600" dirty="0"/>
              <a:t> Adapun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luas</a:t>
            </a:r>
            <a:r>
              <a:rPr lang="en-ID" sz="1600" dirty="0"/>
              <a:t> </a:t>
            </a:r>
            <a:r>
              <a:rPr lang="en-ID" sz="1600" dirty="0" err="1"/>
              <a:t>jangkauan</a:t>
            </a:r>
            <a:r>
              <a:rPr lang="en-ID" sz="1600" dirty="0"/>
              <a:t> </a:t>
            </a:r>
            <a:r>
              <a:rPr lang="en-ID" sz="1600" dirty="0" err="1"/>
              <a:t>distribusi</a:t>
            </a:r>
            <a:r>
              <a:rPr lang="en-ID" sz="1600" dirty="0"/>
              <a:t>, pasar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dibedakan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pasar </a:t>
            </a:r>
            <a:r>
              <a:rPr lang="en-ID" sz="1600" dirty="0" err="1"/>
              <a:t>lokal</a:t>
            </a:r>
            <a:r>
              <a:rPr lang="en-ID" sz="1600" dirty="0"/>
              <a:t>, </a:t>
            </a:r>
            <a:r>
              <a:rPr lang="en-ID" sz="1600" dirty="0" err="1"/>
              <a:t>daerah</a:t>
            </a:r>
            <a:r>
              <a:rPr lang="en-ID" sz="1600" dirty="0"/>
              <a:t>, </a:t>
            </a:r>
            <a:r>
              <a:rPr lang="en-ID" sz="1600" dirty="0" err="1"/>
              <a:t>nasional</a:t>
            </a:r>
            <a:r>
              <a:rPr lang="en-ID" sz="1600" dirty="0"/>
              <a:t>, dan </a:t>
            </a:r>
            <a:r>
              <a:rPr lang="en-ID" sz="1600" dirty="0" err="1"/>
              <a:t>internasional</a:t>
            </a:r>
            <a:r>
              <a:rPr lang="en-ID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0171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BD0D5809-74EB-7D43-8116-9BFA4ED3FAB0}"/>
              </a:ext>
            </a:extLst>
          </p:cNvPr>
          <p:cNvSpPr txBox="1"/>
          <p:nvPr/>
        </p:nvSpPr>
        <p:spPr>
          <a:xfrm>
            <a:off x="3914271" y="1619433"/>
            <a:ext cx="5229728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ID" sz="1600" dirty="0"/>
              <a:t>Pada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memengaruhi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/>
              <a:t>Pada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; 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 yang </a:t>
            </a:r>
            <a:r>
              <a:rPr lang="en-ID" sz="1600" dirty="0" err="1"/>
              <a:t>dijual</a:t>
            </a:r>
            <a:r>
              <a:rPr lang="en-ID" sz="1600" dirty="0"/>
              <a:t> </a:t>
            </a:r>
            <a:r>
              <a:rPr lang="en-ID" sz="1600" dirty="0" err="1"/>
              <a:t>bersifat</a:t>
            </a:r>
            <a:r>
              <a:rPr lang="en-ID" sz="1600" dirty="0"/>
              <a:t> </a:t>
            </a:r>
            <a:r>
              <a:rPr lang="en-ID" sz="1600" dirty="0" err="1"/>
              <a:t>homogen</a:t>
            </a:r>
            <a:r>
              <a:rPr lang="en-ID" sz="1600" dirty="0"/>
              <a:t> dan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dibedakan</a:t>
            </a:r>
            <a:r>
              <a:rPr lang="en-ID" sz="1600" dirty="0"/>
              <a:t>; 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kebebasan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masuk</a:t>
            </a:r>
            <a:r>
              <a:rPr lang="en-ID" sz="1600" dirty="0"/>
              <a:t> dan </a:t>
            </a:r>
            <a:r>
              <a:rPr lang="en-ID" sz="1600" dirty="0" err="1"/>
              <a:t>keluar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Setiap</a:t>
            </a:r>
            <a:r>
              <a:rPr lang="en-ID" sz="1600" dirty="0"/>
              <a:t> </a:t>
            </a:r>
            <a:r>
              <a:rPr lang="en-ID" sz="1600" dirty="0" err="1"/>
              <a:t>pihak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mengetahui</a:t>
            </a:r>
            <a:r>
              <a:rPr lang="en-ID" sz="1600" dirty="0"/>
              <a:t> </a:t>
            </a:r>
            <a:r>
              <a:rPr lang="en-ID" sz="1600" dirty="0" err="1"/>
              <a:t>keadaan</a:t>
            </a:r>
            <a:r>
              <a:rPr lang="en-ID" sz="1600" dirty="0"/>
              <a:t> pasar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mudah</a:t>
            </a:r>
            <a:r>
              <a:rPr lang="en-ID" sz="1600" dirty="0"/>
              <a:t>; dan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kebebasan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mengambil</a:t>
            </a:r>
            <a:r>
              <a:rPr lang="en-ID" sz="1600" dirty="0"/>
              <a:t> </a:t>
            </a:r>
            <a:r>
              <a:rPr lang="en-ID" sz="1600" dirty="0" err="1"/>
              <a:t>keputusan</a:t>
            </a:r>
            <a:r>
              <a:rPr lang="en-ID" sz="1600" dirty="0"/>
              <a:t>.</a:t>
            </a:r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607522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4C8DE-084A-11C9-C7E8-498B9B05466A}"/>
              </a:ext>
            </a:extLst>
          </p:cNvPr>
          <p:cNvSpPr txBox="1"/>
          <p:nvPr/>
        </p:nvSpPr>
        <p:spPr>
          <a:xfrm>
            <a:off x="297783" y="982606"/>
            <a:ext cx="2971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a. Pasar </a:t>
            </a:r>
            <a:r>
              <a:rPr lang="en-ID" sz="1600" b="1" dirty="0" err="1"/>
              <a:t>Persaingan</a:t>
            </a:r>
            <a:r>
              <a:rPr lang="en-ID" sz="1600" b="1" dirty="0"/>
              <a:t> </a:t>
            </a:r>
            <a:r>
              <a:rPr lang="en-ID" sz="1600" b="1" dirty="0" err="1"/>
              <a:t>Sempurna</a:t>
            </a:r>
            <a:endParaRPr lang="en-ID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C0E01-B760-8AA6-9562-3EE3A5EFB5CA}"/>
              </a:ext>
            </a:extLst>
          </p:cNvPr>
          <p:cNvSpPr txBox="1"/>
          <p:nvPr/>
        </p:nvSpPr>
        <p:spPr>
          <a:xfrm>
            <a:off x="107283" y="1315865"/>
            <a:ext cx="3743825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>
              <a:buAutoNum type="arabicParenR"/>
            </a:pPr>
            <a:r>
              <a:rPr lang="en-ID" sz="1600" dirty="0" err="1"/>
              <a:t>Pengertian</a:t>
            </a:r>
            <a:r>
              <a:rPr lang="en-ID" sz="1600" dirty="0"/>
              <a:t>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B9CBDF-8F96-5C75-77F2-F6D84F60F9E3}"/>
              </a:ext>
            </a:extLst>
          </p:cNvPr>
          <p:cNvSpPr txBox="1"/>
          <p:nvPr/>
        </p:nvSpPr>
        <p:spPr>
          <a:xfrm>
            <a:off x="107284" y="1690313"/>
            <a:ext cx="3743824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/>
              <a:t>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  <a:r>
              <a:rPr lang="en-ID" sz="1600" dirty="0" err="1"/>
              <a:t>menggambarkan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keadaan</a:t>
            </a:r>
            <a:r>
              <a:rPr lang="en-ID" sz="1600" dirty="0"/>
              <a:t> di mana </a:t>
            </a:r>
            <a:r>
              <a:rPr lang="en-ID" sz="1600" dirty="0" err="1"/>
              <a:t>penjual</a:t>
            </a:r>
            <a:r>
              <a:rPr lang="en-ID" sz="1600" dirty="0"/>
              <a:t> dan </a:t>
            </a:r>
            <a:r>
              <a:rPr lang="en-ID" sz="1600" dirty="0" err="1"/>
              <a:t>pembeli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memengaruhi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di pasar </a:t>
            </a:r>
            <a:r>
              <a:rPr lang="en-ID" sz="1600" dirty="0" err="1"/>
              <a:t>benar-benar</a:t>
            </a:r>
            <a:r>
              <a:rPr lang="en-ID" sz="1600" dirty="0"/>
              <a:t> </a:t>
            </a:r>
            <a:r>
              <a:rPr lang="en-ID" sz="1600" dirty="0" err="1"/>
              <a:t>merupakan</a:t>
            </a:r>
            <a:r>
              <a:rPr lang="en-ID" sz="1600" dirty="0"/>
              <a:t> </a:t>
            </a:r>
            <a:r>
              <a:rPr lang="en-ID" sz="1600" dirty="0" err="1"/>
              <a:t>hasil</a:t>
            </a:r>
            <a:r>
              <a:rPr lang="en-ID" sz="1600" dirty="0"/>
              <a:t> </a:t>
            </a:r>
            <a:r>
              <a:rPr lang="en-ID" sz="1600" dirty="0" err="1"/>
              <a:t>interaksi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dan </a:t>
            </a:r>
            <a:r>
              <a:rPr lang="en-ID" sz="1600" dirty="0" err="1"/>
              <a:t>penawaran</a:t>
            </a:r>
            <a:r>
              <a:rPr lang="en-ID" sz="1600" dirty="0"/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8862F7-DBC0-E399-3675-FDD5201B13C5}"/>
              </a:ext>
            </a:extLst>
          </p:cNvPr>
          <p:cNvSpPr txBox="1"/>
          <p:nvPr/>
        </p:nvSpPr>
        <p:spPr>
          <a:xfrm>
            <a:off x="3923297" y="1315865"/>
            <a:ext cx="5122447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2)   Ciri-Ciri Pasar Persaingan Sempurna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8361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BD0D5809-74EB-7D43-8116-9BFA4ED3FAB0}"/>
              </a:ext>
            </a:extLst>
          </p:cNvPr>
          <p:cNvSpPr txBox="1"/>
          <p:nvPr/>
        </p:nvSpPr>
        <p:spPr>
          <a:xfrm>
            <a:off x="3923297" y="1680092"/>
            <a:ext cx="4992103" cy="2800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Kebaikan</a:t>
            </a:r>
            <a:r>
              <a:rPr lang="en-ID" sz="1600" dirty="0"/>
              <a:t>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endParaRPr lang="en-ID" sz="1600" dirty="0"/>
          </a:p>
          <a:p>
            <a:r>
              <a:rPr lang="en-ID" sz="1600" dirty="0"/>
              <a:t>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  <a:r>
              <a:rPr lang="en-ID" sz="1600" dirty="0" err="1"/>
              <a:t>terpacu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berproduksi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efisien</a:t>
            </a:r>
            <a:r>
              <a:rPr lang="en-ID" sz="1600" dirty="0"/>
              <a:t>. Di </a:t>
            </a:r>
            <a:r>
              <a:rPr lang="en-ID" sz="1600" dirty="0" err="1"/>
              <a:t>samping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, </a:t>
            </a:r>
            <a:r>
              <a:rPr lang="en-ID" sz="1600" dirty="0" err="1"/>
              <a:t>sumber</a:t>
            </a:r>
            <a:r>
              <a:rPr lang="en-ID" sz="1600" dirty="0"/>
              <a:t> </a:t>
            </a:r>
            <a:r>
              <a:rPr lang="en-ID" sz="1600" dirty="0" err="1"/>
              <a:t>daya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 juga </a:t>
            </a:r>
            <a:r>
              <a:rPr lang="en-ID" sz="1600" dirty="0" err="1"/>
              <a:t>bebas</a:t>
            </a:r>
            <a:r>
              <a:rPr lang="en-ID" sz="1600" dirty="0"/>
              <a:t> </a:t>
            </a:r>
            <a:r>
              <a:rPr lang="en-ID" sz="1600" dirty="0" err="1"/>
              <a:t>keluar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masuk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kegiatan</a:t>
            </a:r>
            <a:r>
              <a:rPr lang="en-ID" sz="1600" dirty="0"/>
              <a:t> </a:t>
            </a:r>
            <a:r>
              <a:rPr lang="en-ID" sz="1600" dirty="0" err="1"/>
              <a:t>ekonomi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</a:p>
          <a:p>
            <a:r>
              <a:rPr lang="en-ID" sz="1600" dirty="0" err="1"/>
              <a:t>sehat</a:t>
            </a:r>
            <a:r>
              <a:rPr lang="en-ID" sz="1600" dirty="0"/>
              <a:t> dan </a:t>
            </a:r>
            <a:r>
              <a:rPr lang="en-ID" sz="1600" dirty="0" err="1"/>
              <a:t>bergairah</a:t>
            </a:r>
            <a:r>
              <a:rPr lang="en-ID" sz="1600" dirty="0"/>
              <a:t>.</a:t>
            </a:r>
          </a:p>
          <a:p>
            <a:pPr marL="342900" indent="-342900">
              <a:buAutoNum type="alphaLcParenR" startAt="2"/>
            </a:pPr>
            <a:r>
              <a:rPr lang="en-ID" sz="1600" dirty="0" err="1"/>
              <a:t>Keburukan</a:t>
            </a:r>
            <a:r>
              <a:rPr lang="en-ID" sz="1600" dirty="0"/>
              <a:t>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endParaRPr lang="en-ID" sz="1600" dirty="0"/>
          </a:p>
          <a:p>
            <a:r>
              <a:rPr lang="en-ID" sz="1600" dirty="0"/>
              <a:t>Pada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,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diperdagangkan</a:t>
            </a:r>
            <a:r>
              <a:rPr lang="en-ID" sz="1600" dirty="0"/>
              <a:t> </a:t>
            </a:r>
            <a:r>
              <a:rPr lang="en-ID" sz="1600" dirty="0" err="1"/>
              <a:t>bersifat</a:t>
            </a:r>
            <a:r>
              <a:rPr lang="en-ID" sz="1600" dirty="0"/>
              <a:t> </a:t>
            </a:r>
            <a:r>
              <a:rPr lang="en-ID" sz="1600" dirty="0" err="1"/>
              <a:t>homogen</a:t>
            </a:r>
            <a:r>
              <a:rPr lang="en-ID" sz="1600" dirty="0"/>
              <a:t>.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 </a:t>
            </a:r>
            <a:r>
              <a:rPr lang="en-ID" sz="1600" dirty="0" err="1"/>
              <a:t>keunggulan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dibandingkan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lain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inovasi</a:t>
            </a:r>
            <a:r>
              <a:rPr lang="en-ID" sz="1600" dirty="0"/>
              <a:t>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terhambat</a:t>
            </a:r>
            <a:r>
              <a:rPr lang="en-ID" sz="1600" dirty="0"/>
              <a:t>.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merupakan</a:t>
            </a:r>
            <a:r>
              <a:rPr lang="en-ID" sz="1600" dirty="0"/>
              <a:t>  </a:t>
            </a:r>
            <a:r>
              <a:rPr lang="en-ID" sz="1600" dirty="0" err="1"/>
              <a:t>keburukan</a:t>
            </a:r>
            <a:r>
              <a:rPr lang="en-ID" sz="1600" dirty="0"/>
              <a:t>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endParaRPr lang="en-ID" sz="1600" dirty="0"/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607522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4C8DE-084A-11C9-C7E8-498B9B05466A}"/>
              </a:ext>
            </a:extLst>
          </p:cNvPr>
          <p:cNvSpPr txBox="1"/>
          <p:nvPr/>
        </p:nvSpPr>
        <p:spPr>
          <a:xfrm>
            <a:off x="297783" y="982606"/>
            <a:ext cx="2971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a. Pasar </a:t>
            </a:r>
            <a:r>
              <a:rPr lang="en-ID" sz="1600" b="1" dirty="0" err="1"/>
              <a:t>Persaingan</a:t>
            </a:r>
            <a:r>
              <a:rPr lang="en-ID" sz="1600" b="1" dirty="0"/>
              <a:t> </a:t>
            </a:r>
            <a:r>
              <a:rPr lang="en-ID" sz="1600" b="1" dirty="0" err="1"/>
              <a:t>Sempurna</a:t>
            </a:r>
            <a:endParaRPr lang="en-ID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C0E01-B760-8AA6-9562-3EE3A5EFB5CA}"/>
              </a:ext>
            </a:extLst>
          </p:cNvPr>
          <p:cNvSpPr txBox="1"/>
          <p:nvPr/>
        </p:nvSpPr>
        <p:spPr>
          <a:xfrm>
            <a:off x="107283" y="1315865"/>
            <a:ext cx="3743825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sz="1600" dirty="0"/>
              <a:t>3) Peran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Masyarakat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B9CBDF-8F96-5C75-77F2-F6D84F60F9E3}"/>
              </a:ext>
            </a:extLst>
          </p:cNvPr>
          <p:cNvSpPr txBox="1"/>
          <p:nvPr/>
        </p:nvSpPr>
        <p:spPr>
          <a:xfrm>
            <a:off x="107284" y="1921526"/>
            <a:ext cx="3743824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/>
              <a:t>Peran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 </a:t>
            </a:r>
            <a:r>
              <a:rPr lang="en-ID" sz="1600" dirty="0" err="1"/>
              <a:t>mendidik</a:t>
            </a:r>
            <a:r>
              <a:rPr lang="en-ID" sz="1600" dirty="0"/>
              <a:t> </a:t>
            </a:r>
            <a:r>
              <a:rPr lang="en-ID" sz="1600" dirty="0" err="1"/>
              <a:t>masyarakat</a:t>
            </a:r>
            <a:r>
              <a:rPr lang="en-ID" sz="1600" dirty="0"/>
              <a:t> </a:t>
            </a:r>
            <a:r>
              <a:rPr lang="en-ID" sz="1600" dirty="0" err="1"/>
              <a:t>melakukan</a:t>
            </a:r>
            <a:r>
              <a:rPr lang="en-ID" sz="1600" dirty="0"/>
              <a:t> proses </a:t>
            </a:r>
            <a:r>
              <a:rPr lang="en-ID" sz="1600" dirty="0" err="1"/>
              <a:t>produksi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efisien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yang </a:t>
            </a:r>
            <a:r>
              <a:rPr lang="en-ID" sz="1600" dirty="0" err="1"/>
              <a:t>sampai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masyarakat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</a:p>
          <a:p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mutu</a:t>
            </a:r>
            <a:r>
              <a:rPr lang="en-ID" sz="1600" dirty="0"/>
              <a:t> </a:t>
            </a:r>
            <a:r>
              <a:rPr lang="en-ID" sz="1600" dirty="0" err="1"/>
              <a:t>terbaik</a:t>
            </a:r>
            <a:r>
              <a:rPr lang="en-ID" sz="1600" dirty="0"/>
              <a:t> dan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murah</a:t>
            </a:r>
            <a:r>
              <a:rPr lang="en-ID" sz="1600" dirty="0"/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8862F7-DBC0-E399-3675-FDD5201B13C5}"/>
              </a:ext>
            </a:extLst>
          </p:cNvPr>
          <p:cNvSpPr txBox="1"/>
          <p:nvPr/>
        </p:nvSpPr>
        <p:spPr>
          <a:xfrm>
            <a:off x="3923298" y="1315865"/>
            <a:ext cx="4992102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4) Kebaikan dan Keburukan Pasar Persaingan Sempurna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69584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E207BF-19C2-4468-B0F8-2295533494AF}"/>
              </a:ext>
            </a:extLst>
          </p:cNvPr>
          <p:cNvSpPr txBox="1"/>
          <p:nvPr/>
        </p:nvSpPr>
        <p:spPr>
          <a:xfrm>
            <a:off x="228600" y="20955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Amatilah</a:t>
            </a:r>
            <a:r>
              <a:rPr lang="en-US" b="1" dirty="0"/>
              <a:t> </a:t>
            </a:r>
            <a:r>
              <a:rPr lang="en-US" b="1" dirty="0" err="1"/>
              <a:t>gambar</a:t>
            </a:r>
            <a:r>
              <a:rPr lang="en-US" b="1" dirty="0"/>
              <a:t> </a:t>
            </a:r>
            <a:r>
              <a:rPr lang="en-US" b="1" dirty="0" err="1"/>
              <a:t>berikut</a:t>
            </a:r>
            <a:r>
              <a:rPr lang="en-US" b="1" dirty="0"/>
              <a:t> :</a:t>
            </a:r>
            <a:endParaRPr lang="en-ID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A3B9B-0D09-4C2B-8700-27CEE7C920CC}"/>
              </a:ext>
            </a:extLst>
          </p:cNvPr>
          <p:cNvSpPr txBox="1"/>
          <p:nvPr/>
        </p:nvSpPr>
        <p:spPr>
          <a:xfrm>
            <a:off x="533400" y="3076057"/>
            <a:ext cx="807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D" sz="1500" dirty="0" err="1"/>
              <a:t>Coba</a:t>
            </a:r>
            <a:r>
              <a:rPr lang="en-ID" sz="1500" dirty="0"/>
              <a:t> </a:t>
            </a:r>
            <a:r>
              <a:rPr lang="en-ID" sz="1500" dirty="0" err="1"/>
              <a:t>perhatikan</a:t>
            </a:r>
            <a:r>
              <a:rPr lang="en-ID" sz="1500" dirty="0"/>
              <a:t> </a:t>
            </a:r>
            <a:r>
              <a:rPr lang="en-ID" sz="1500" dirty="0" err="1"/>
              <a:t>gambar</a:t>
            </a:r>
            <a:r>
              <a:rPr lang="en-ID" sz="1500" dirty="0"/>
              <a:t> </a:t>
            </a:r>
            <a:r>
              <a:rPr lang="en-ID" sz="1500" dirty="0" err="1"/>
              <a:t>tersebut</a:t>
            </a:r>
            <a:r>
              <a:rPr lang="en-ID" sz="1500" dirty="0"/>
              <a:t>. Pada </a:t>
            </a:r>
            <a:r>
              <a:rPr lang="en-ID" sz="1500" dirty="0" err="1"/>
              <a:t>gambar</a:t>
            </a:r>
            <a:r>
              <a:rPr lang="en-ID" sz="1500" dirty="0"/>
              <a:t> </a:t>
            </a:r>
            <a:r>
              <a:rPr lang="en-ID" sz="1500" dirty="0" err="1"/>
              <a:t>terlihat</a:t>
            </a:r>
            <a:r>
              <a:rPr lang="en-ID" sz="1500" dirty="0"/>
              <a:t> </a:t>
            </a:r>
            <a:r>
              <a:rPr lang="en-ID" sz="1500" dirty="0" err="1"/>
              <a:t>seorang</a:t>
            </a:r>
            <a:r>
              <a:rPr lang="en-ID" sz="1500" dirty="0"/>
              <a:t> </a:t>
            </a:r>
            <a:r>
              <a:rPr lang="en-ID" sz="1500" dirty="0" err="1"/>
              <a:t>pembeli</a:t>
            </a:r>
            <a:r>
              <a:rPr lang="en-ID" sz="1500" dirty="0"/>
              <a:t> </a:t>
            </a:r>
            <a:r>
              <a:rPr lang="en-ID" sz="1500" dirty="0" err="1"/>
              <a:t>sedang</a:t>
            </a:r>
            <a:r>
              <a:rPr lang="en-ID" sz="1500" dirty="0"/>
              <a:t> </a:t>
            </a:r>
            <a:r>
              <a:rPr lang="en-ID" sz="1500" dirty="0" err="1"/>
              <a:t>memastikan</a:t>
            </a:r>
            <a:r>
              <a:rPr lang="en-ID" sz="1500" dirty="0"/>
              <a:t> </a:t>
            </a:r>
            <a:r>
              <a:rPr lang="en-ID" sz="1500" dirty="0" err="1"/>
              <a:t>penerimaan</a:t>
            </a:r>
            <a:r>
              <a:rPr lang="en-ID" sz="1500" dirty="0"/>
              <a:t> </a:t>
            </a:r>
            <a:r>
              <a:rPr lang="en-ID" sz="1500" dirty="0" err="1"/>
              <a:t>sayur</a:t>
            </a:r>
            <a:r>
              <a:rPr lang="en-ID" sz="1500" dirty="0"/>
              <a:t> </a:t>
            </a:r>
            <a:r>
              <a:rPr lang="en-ID" sz="1500" dirty="0" err="1"/>
              <a:t>mayur</a:t>
            </a:r>
            <a:r>
              <a:rPr lang="en-ID" sz="1500" dirty="0"/>
              <a:t> yang </a:t>
            </a:r>
            <a:r>
              <a:rPr lang="en-ID" sz="1500" dirty="0" err="1"/>
              <a:t>ia</a:t>
            </a:r>
            <a:r>
              <a:rPr lang="en-ID" sz="1500" dirty="0"/>
              <a:t> </a:t>
            </a:r>
            <a:r>
              <a:rPr lang="en-ID" sz="1500" dirty="0" err="1"/>
              <a:t>beli</a:t>
            </a:r>
            <a:r>
              <a:rPr lang="en-ID" sz="1500" dirty="0"/>
              <a:t> </a:t>
            </a:r>
            <a:r>
              <a:rPr lang="en-ID" sz="1500" dirty="0" err="1"/>
              <a:t>melalui</a:t>
            </a:r>
            <a:r>
              <a:rPr lang="en-ID" sz="1500" dirty="0"/>
              <a:t> </a:t>
            </a:r>
            <a:r>
              <a:rPr lang="en-ID" sz="1500" dirty="0" err="1"/>
              <a:t>aplikasi</a:t>
            </a:r>
            <a:r>
              <a:rPr lang="en-ID" sz="1500" dirty="0"/>
              <a:t> </a:t>
            </a:r>
            <a:r>
              <a:rPr lang="en-ID" sz="1500" dirty="0" err="1"/>
              <a:t>pembelian</a:t>
            </a:r>
            <a:r>
              <a:rPr lang="en-ID" sz="1500" dirty="0"/>
              <a:t> </a:t>
            </a:r>
            <a:r>
              <a:rPr lang="en-ID" sz="1500" i="1" dirty="0"/>
              <a:t>online</a:t>
            </a:r>
            <a:r>
              <a:rPr lang="en-ID" sz="1500" dirty="0"/>
              <a:t> di smartphone. Di </a:t>
            </a:r>
            <a:r>
              <a:rPr lang="en-ID" sz="1500" dirty="0" err="1"/>
              <a:t>sekitar</a:t>
            </a:r>
            <a:r>
              <a:rPr lang="en-ID" sz="1500" dirty="0"/>
              <a:t> </a:t>
            </a:r>
            <a:r>
              <a:rPr lang="en-ID" sz="1500" dirty="0" err="1"/>
              <a:t>lingkungan</a:t>
            </a:r>
            <a:r>
              <a:rPr lang="en-ID" sz="1500" dirty="0"/>
              <a:t> Anda </a:t>
            </a:r>
            <a:r>
              <a:rPr lang="en-ID" sz="1500" dirty="0" err="1"/>
              <a:t>pasti</a:t>
            </a:r>
            <a:r>
              <a:rPr lang="en-ID" sz="1500" dirty="0"/>
              <a:t> </a:t>
            </a:r>
            <a:r>
              <a:rPr lang="en-ID" sz="1500" dirty="0" err="1"/>
              <a:t>ada</a:t>
            </a:r>
            <a:r>
              <a:rPr lang="en-ID" sz="1500" dirty="0"/>
              <a:t> pasar, </a:t>
            </a:r>
            <a:r>
              <a:rPr lang="en-ID" sz="1500" dirty="0" err="1"/>
              <a:t>baik</a:t>
            </a:r>
            <a:r>
              <a:rPr lang="en-ID" sz="1500" dirty="0"/>
              <a:t> pasar </a:t>
            </a:r>
            <a:r>
              <a:rPr lang="en-ID" sz="1500" dirty="0" err="1"/>
              <a:t>tradisional</a:t>
            </a:r>
            <a:r>
              <a:rPr lang="en-ID" sz="1500" dirty="0"/>
              <a:t> </a:t>
            </a:r>
            <a:r>
              <a:rPr lang="en-ID" sz="1500" dirty="0" err="1"/>
              <a:t>maupun</a:t>
            </a:r>
            <a:r>
              <a:rPr lang="en-ID" sz="1500" dirty="0"/>
              <a:t> pasar modern </a:t>
            </a:r>
            <a:r>
              <a:rPr lang="en-ID" sz="1500" dirty="0" err="1"/>
              <a:t>atau</a:t>
            </a:r>
            <a:r>
              <a:rPr lang="en-ID" sz="1500" dirty="0"/>
              <a:t> supermarket. </a:t>
            </a:r>
            <a:r>
              <a:rPr lang="en-ID" sz="1500" dirty="0" err="1"/>
              <a:t>Apakah</a:t>
            </a:r>
            <a:r>
              <a:rPr lang="en-ID" sz="1500" dirty="0"/>
              <a:t> </a:t>
            </a:r>
            <a:r>
              <a:rPr lang="en-ID" sz="1500" dirty="0" err="1"/>
              <a:t>harga</a:t>
            </a:r>
            <a:r>
              <a:rPr lang="en-ID" sz="1500" dirty="0"/>
              <a:t> </a:t>
            </a:r>
            <a:r>
              <a:rPr lang="en-ID" sz="1500" dirty="0" err="1"/>
              <a:t>suatu</a:t>
            </a:r>
            <a:r>
              <a:rPr lang="en-ID" sz="1500" dirty="0"/>
              <a:t> </a:t>
            </a:r>
            <a:r>
              <a:rPr lang="en-ID" sz="1500" dirty="0" err="1"/>
              <a:t>barang</a:t>
            </a:r>
            <a:r>
              <a:rPr lang="en-ID" sz="1500" dirty="0"/>
              <a:t> yang </a:t>
            </a:r>
            <a:r>
              <a:rPr lang="en-ID" sz="1500" dirty="0" err="1"/>
              <a:t>sama</a:t>
            </a:r>
            <a:r>
              <a:rPr lang="en-ID" sz="1500" dirty="0"/>
              <a:t> di pasar </a:t>
            </a:r>
            <a:r>
              <a:rPr lang="en-ID" sz="1500" dirty="0" err="1"/>
              <a:t>tradisional</a:t>
            </a:r>
            <a:r>
              <a:rPr lang="en-ID" sz="1500" dirty="0"/>
              <a:t>, di pasar modern </a:t>
            </a:r>
            <a:r>
              <a:rPr lang="en-ID" sz="1500" dirty="0" err="1"/>
              <a:t>atau</a:t>
            </a:r>
            <a:r>
              <a:rPr lang="en-ID" sz="1500" dirty="0"/>
              <a:t> supermarket, dan di </a:t>
            </a:r>
            <a:r>
              <a:rPr lang="en-ID" sz="1500" i="1" dirty="0"/>
              <a:t>e-commerce</a:t>
            </a:r>
            <a:r>
              <a:rPr lang="en-ID" sz="1500" dirty="0"/>
              <a:t> </a:t>
            </a:r>
            <a:r>
              <a:rPr lang="en-ID" sz="1500" dirty="0" err="1"/>
              <a:t>berbeda</a:t>
            </a:r>
            <a:r>
              <a:rPr lang="en-ID" sz="1500" dirty="0"/>
              <a:t>? </a:t>
            </a:r>
            <a:r>
              <a:rPr lang="en-ID" sz="1500" dirty="0" err="1"/>
              <a:t>Bila</a:t>
            </a:r>
            <a:r>
              <a:rPr lang="en-ID" sz="1500" dirty="0"/>
              <a:t> </a:t>
            </a:r>
            <a:r>
              <a:rPr lang="en-ID" sz="1500" dirty="0" err="1"/>
              <a:t>ada</a:t>
            </a:r>
            <a:r>
              <a:rPr lang="en-ID" sz="1500" dirty="0"/>
              <a:t> </a:t>
            </a:r>
            <a:r>
              <a:rPr lang="en-ID" sz="1500" dirty="0" err="1"/>
              <a:t>perbedaan</a:t>
            </a:r>
            <a:r>
              <a:rPr lang="en-ID" sz="1500" dirty="0"/>
              <a:t>, </a:t>
            </a:r>
            <a:r>
              <a:rPr lang="en-ID" sz="1500" dirty="0" err="1"/>
              <a:t>apakah</a:t>
            </a:r>
            <a:r>
              <a:rPr lang="en-ID" sz="1500" dirty="0"/>
              <a:t> </a:t>
            </a:r>
            <a:r>
              <a:rPr lang="en-ID" sz="1500" dirty="0" err="1"/>
              <a:t>hal</a:t>
            </a:r>
            <a:r>
              <a:rPr lang="en-ID" sz="1500" dirty="0"/>
              <a:t> </a:t>
            </a:r>
            <a:r>
              <a:rPr lang="en-ID" sz="1500" dirty="0" err="1"/>
              <a:t>tersebut</a:t>
            </a:r>
            <a:r>
              <a:rPr lang="en-ID" sz="1500" dirty="0"/>
              <a:t> </a:t>
            </a:r>
            <a:r>
              <a:rPr lang="en-ID" sz="1500" dirty="0" err="1"/>
              <a:t>terkait</a:t>
            </a:r>
            <a:r>
              <a:rPr lang="en-ID" sz="1500" dirty="0"/>
              <a:t> </a:t>
            </a:r>
            <a:r>
              <a:rPr lang="en-ID" sz="1500" dirty="0" err="1"/>
              <a:t>permintaan</a:t>
            </a:r>
            <a:r>
              <a:rPr lang="en-ID" sz="1500" dirty="0"/>
              <a:t> dan </a:t>
            </a:r>
            <a:r>
              <a:rPr lang="en-ID" sz="1500" dirty="0" err="1"/>
              <a:t>penawaran</a:t>
            </a:r>
            <a:r>
              <a:rPr lang="en-ID" sz="1500" dirty="0"/>
              <a:t> </a:t>
            </a:r>
            <a:r>
              <a:rPr lang="en-ID" sz="1500" dirty="0" err="1"/>
              <a:t>masyarakat</a:t>
            </a:r>
            <a:r>
              <a:rPr lang="en-ID" sz="1500" dirty="0"/>
              <a:t> </a:t>
            </a:r>
            <a:r>
              <a:rPr lang="en-ID" sz="1500" dirty="0" err="1"/>
              <a:t>terhadap</a:t>
            </a:r>
            <a:r>
              <a:rPr lang="en-ID" sz="1500" dirty="0"/>
              <a:t> </a:t>
            </a:r>
            <a:r>
              <a:rPr lang="en-ID" sz="1500" dirty="0" err="1"/>
              <a:t>barang</a:t>
            </a:r>
            <a:r>
              <a:rPr lang="en-ID" sz="1500" dirty="0"/>
              <a:t> </a:t>
            </a:r>
            <a:r>
              <a:rPr lang="en-ID" sz="1500" dirty="0" err="1"/>
              <a:t>tersebut</a:t>
            </a:r>
            <a:r>
              <a:rPr lang="en-ID" sz="1500" dirty="0"/>
              <a:t>? </a:t>
            </a:r>
            <a:r>
              <a:rPr lang="en-ID" sz="1500" dirty="0" err="1"/>
              <a:t>Coba</a:t>
            </a:r>
            <a:r>
              <a:rPr lang="en-ID" sz="1500" dirty="0"/>
              <a:t> </a:t>
            </a:r>
            <a:r>
              <a:rPr lang="en-ID" sz="1500" dirty="0" err="1"/>
              <a:t>diskusikan</a:t>
            </a:r>
            <a:r>
              <a:rPr lang="en-ID" sz="1500" dirty="0"/>
              <a:t> </a:t>
            </a:r>
            <a:r>
              <a:rPr lang="en-ID" sz="1500" dirty="0" err="1"/>
              <a:t>dengan</a:t>
            </a:r>
            <a:r>
              <a:rPr lang="en-ID" sz="1500" dirty="0"/>
              <a:t> salah </a:t>
            </a:r>
            <a:r>
              <a:rPr lang="en-ID" sz="1500" dirty="0" err="1"/>
              <a:t>seorang</a:t>
            </a:r>
            <a:r>
              <a:rPr lang="en-ID" sz="1500" dirty="0"/>
              <a:t> </a:t>
            </a:r>
            <a:r>
              <a:rPr lang="en-ID" sz="1500" dirty="0" err="1"/>
              <a:t>teman</a:t>
            </a:r>
            <a:r>
              <a:rPr lang="en-ID" sz="1500" dirty="0"/>
              <a:t> Anda.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5C0539-3469-55C7-7B39-6DC4D1A451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424" y="678345"/>
            <a:ext cx="3369151" cy="22461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607522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6C847-3BB3-42E7-4C37-C67401A818D8}"/>
              </a:ext>
            </a:extLst>
          </p:cNvPr>
          <p:cNvSpPr txBox="1"/>
          <p:nvPr/>
        </p:nvSpPr>
        <p:spPr>
          <a:xfrm>
            <a:off x="122322" y="1034171"/>
            <a:ext cx="46020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b. Pasar </a:t>
            </a:r>
            <a:r>
              <a:rPr lang="es-ES" sz="1600" b="1" dirty="0" err="1"/>
              <a:t>Persaingan</a:t>
            </a:r>
            <a:r>
              <a:rPr lang="es-ES" sz="1600" b="1" dirty="0"/>
              <a:t> </a:t>
            </a:r>
            <a:r>
              <a:rPr lang="es-ES" sz="1600" b="1" dirty="0" err="1"/>
              <a:t>Tidak</a:t>
            </a:r>
            <a:r>
              <a:rPr lang="es-ES" sz="1600" b="1" dirty="0"/>
              <a:t> </a:t>
            </a:r>
            <a:r>
              <a:rPr lang="es-ES" sz="1600" b="1" dirty="0" err="1"/>
              <a:t>Sempurna</a:t>
            </a:r>
            <a:endParaRPr lang="es-ES" sz="1600" b="1" dirty="0"/>
          </a:p>
          <a:p>
            <a:r>
              <a:rPr lang="es-ES" sz="1600" dirty="0"/>
              <a:t>1) Pasar </a:t>
            </a:r>
            <a:r>
              <a:rPr lang="es-ES" sz="1600" dirty="0" err="1"/>
              <a:t>Monopoli</a:t>
            </a:r>
            <a:endParaRPr lang="en-ID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6F3B37-AAF2-5243-9020-DE4D60A23895}"/>
              </a:ext>
            </a:extLst>
          </p:cNvPr>
          <p:cNvSpPr txBox="1"/>
          <p:nvPr/>
        </p:nvSpPr>
        <p:spPr>
          <a:xfrm>
            <a:off x="304800" y="1538201"/>
            <a:ext cx="46020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a) </a:t>
            </a:r>
            <a:r>
              <a:rPr lang="en-ID" sz="1600" dirty="0" err="1"/>
              <a:t>Pengertian</a:t>
            </a:r>
            <a:r>
              <a:rPr lang="en-ID" sz="1600" dirty="0"/>
              <a:t> pasar </a:t>
            </a:r>
            <a:r>
              <a:rPr lang="en-ID" sz="1600" dirty="0" err="1"/>
              <a:t>monopoli</a:t>
            </a:r>
            <a:endParaRPr lang="en-ID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C6C60-CB1C-BAD7-90FF-6585BE85A3B7}"/>
              </a:ext>
            </a:extLst>
          </p:cNvPr>
          <p:cNvSpPr txBox="1"/>
          <p:nvPr/>
        </p:nvSpPr>
        <p:spPr>
          <a:xfrm>
            <a:off x="284747" y="1910030"/>
            <a:ext cx="383005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Dari </a:t>
            </a:r>
            <a:r>
              <a:rPr lang="en-ID" sz="1600" dirty="0" err="1"/>
              <a:t>segi</a:t>
            </a:r>
            <a:r>
              <a:rPr lang="en-ID" sz="1600" dirty="0"/>
              <a:t> </a:t>
            </a:r>
            <a:r>
              <a:rPr lang="en-ID" sz="1600" dirty="0" err="1"/>
              <a:t>bahasa</a:t>
            </a:r>
            <a:r>
              <a:rPr lang="en-ID" sz="1600" dirty="0"/>
              <a:t>, kata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berasal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kata </a:t>
            </a:r>
            <a:r>
              <a:rPr lang="en-ID" sz="1600" i="1" dirty="0"/>
              <a:t>mono</a:t>
            </a:r>
            <a:r>
              <a:rPr lang="en-ID" sz="1600" dirty="0"/>
              <a:t> yang </a:t>
            </a:r>
            <a:r>
              <a:rPr lang="en-ID" sz="1600" dirty="0" err="1"/>
              <a:t>artinya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dan </a:t>
            </a:r>
            <a:r>
              <a:rPr lang="en-ID" sz="1600" i="1" dirty="0"/>
              <a:t>poli</a:t>
            </a:r>
            <a:r>
              <a:rPr lang="en-ID" sz="1600" dirty="0"/>
              <a:t> yang </a:t>
            </a:r>
            <a:r>
              <a:rPr lang="en-ID" sz="1600" dirty="0" err="1"/>
              <a:t>berarti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. </a:t>
            </a:r>
          </a:p>
          <a:p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pasar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didefinisikan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bentuk</a:t>
            </a:r>
            <a:r>
              <a:rPr lang="en-ID" sz="1600" dirty="0"/>
              <a:t> pasar di mana </a:t>
            </a:r>
            <a:r>
              <a:rPr lang="en-ID" sz="1600" dirty="0" err="1"/>
              <a:t>hanya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 yang </a:t>
            </a:r>
            <a:r>
              <a:rPr lang="en-ID" sz="1600" dirty="0" err="1"/>
              <a:t>menguasai</a:t>
            </a:r>
            <a:r>
              <a:rPr lang="en-ID" sz="1600" dirty="0"/>
              <a:t> pasar dan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pengganti</a:t>
            </a:r>
            <a:r>
              <a:rPr lang="en-ID" sz="1600" dirty="0"/>
              <a:t> (</a:t>
            </a:r>
            <a:r>
              <a:rPr lang="en-ID" sz="1600" dirty="0" err="1"/>
              <a:t>substitusi</a:t>
            </a:r>
            <a:r>
              <a:rPr lang="en-ID" sz="1600" dirty="0"/>
              <a:t>) yang sangat </a:t>
            </a:r>
            <a:r>
              <a:rPr lang="en-ID" sz="1600" dirty="0" err="1"/>
              <a:t>dekat</a:t>
            </a:r>
            <a:endParaRPr lang="en-ID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C90E345-9FA3-467B-6F59-D915E0B8FE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7872" y="792188"/>
            <a:ext cx="4471381" cy="331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29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770E4A2-C0A3-9F7C-F923-5883860E8675}"/>
              </a:ext>
            </a:extLst>
          </p:cNvPr>
          <p:cNvSpPr txBox="1"/>
          <p:nvPr/>
        </p:nvSpPr>
        <p:spPr>
          <a:xfrm>
            <a:off x="4038600" y="1841378"/>
            <a:ext cx="4876800" cy="280076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Ditetapkan</a:t>
            </a:r>
            <a:r>
              <a:rPr lang="en-ID" sz="1600" dirty="0"/>
              <a:t> oleh </a:t>
            </a:r>
            <a:r>
              <a:rPr lang="en-ID" sz="1600" dirty="0" err="1"/>
              <a:t>undang-undang</a:t>
            </a:r>
            <a:r>
              <a:rPr lang="en-ID" sz="1600" dirty="0"/>
              <a:t>. </a:t>
            </a:r>
            <a:r>
              <a:rPr lang="en-ID" sz="1600" dirty="0" err="1"/>
              <a:t>Berdasarkan</a:t>
            </a:r>
            <a:r>
              <a:rPr lang="en-ID" sz="1600" dirty="0"/>
              <a:t> </a:t>
            </a:r>
            <a:r>
              <a:rPr lang="en-ID" sz="1600" dirty="0" err="1"/>
              <a:t>beberapa</a:t>
            </a:r>
            <a:r>
              <a:rPr lang="en-ID" sz="1600" dirty="0"/>
              <a:t> </a:t>
            </a:r>
            <a:r>
              <a:rPr lang="en-ID" sz="1600" dirty="0" err="1"/>
              <a:t>pertimbangan</a:t>
            </a:r>
            <a:r>
              <a:rPr lang="en-ID" sz="1600" dirty="0"/>
              <a:t>, </a:t>
            </a:r>
            <a:r>
              <a:rPr lang="en-ID" sz="1600" dirty="0" err="1"/>
              <a:t>pemerintah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memberikan</a:t>
            </a:r>
            <a:r>
              <a:rPr lang="en-ID" sz="1600" dirty="0"/>
              <a:t> </a:t>
            </a:r>
            <a:r>
              <a:rPr lang="en-ID" sz="1600" dirty="0" err="1"/>
              <a:t>hak</a:t>
            </a:r>
            <a:r>
              <a:rPr lang="en-ID" sz="1600" dirty="0"/>
              <a:t> pada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menjual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tertentu</a:t>
            </a:r>
            <a:r>
              <a:rPr lang="en-ID" sz="1600" dirty="0"/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Penggabungan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berbagai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menghimpun</a:t>
            </a:r>
            <a:r>
              <a:rPr lang="en-ID" sz="1600" dirty="0"/>
              <a:t> modal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besar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memproduksi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teknologi</a:t>
            </a:r>
            <a:r>
              <a:rPr lang="en-ID" sz="1600" dirty="0"/>
              <a:t> </a:t>
            </a:r>
            <a:r>
              <a:rPr lang="en-ID" sz="1600" dirty="0" err="1"/>
              <a:t>canggih</a:t>
            </a:r>
            <a:r>
              <a:rPr lang="en-ID" sz="1600" dirty="0"/>
              <a:t> 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hasil</a:t>
            </a:r>
            <a:r>
              <a:rPr lang="en-ID" sz="1600" dirty="0"/>
              <a:t> </a:t>
            </a:r>
            <a:r>
              <a:rPr lang="en-ID" sz="1600" dirty="0" err="1"/>
              <a:t>cipta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karya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diberikan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diproduksi</a:t>
            </a:r>
            <a:endParaRPr lang="en-ID" sz="1600" dirty="0"/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607522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6C847-3BB3-42E7-4C37-C67401A818D8}"/>
              </a:ext>
            </a:extLst>
          </p:cNvPr>
          <p:cNvSpPr txBox="1"/>
          <p:nvPr/>
        </p:nvSpPr>
        <p:spPr>
          <a:xfrm>
            <a:off x="111294" y="976854"/>
            <a:ext cx="46020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s-ES" sz="1600" b="1" dirty="0"/>
              <a:t>Pasar </a:t>
            </a:r>
            <a:r>
              <a:rPr lang="es-ES" sz="1600" b="1" dirty="0" err="1"/>
              <a:t>Monopoli</a:t>
            </a:r>
            <a:endParaRPr lang="es-ES" sz="1600" b="1" dirty="0"/>
          </a:p>
          <a:p>
            <a:r>
              <a:rPr lang="en-ID" sz="1600" b="1" dirty="0"/>
              <a:t>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3218C1-FCC7-9AB9-26E6-9D53151D71A3}"/>
              </a:ext>
            </a:extLst>
          </p:cNvPr>
          <p:cNvSpPr txBox="1"/>
          <p:nvPr/>
        </p:nvSpPr>
        <p:spPr>
          <a:xfrm>
            <a:off x="270711" y="1868044"/>
            <a:ext cx="3352800" cy="20621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Hanya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orang </a:t>
            </a:r>
            <a:r>
              <a:rPr lang="en-ID" sz="1600" dirty="0" err="1"/>
              <a:t>penjual</a:t>
            </a:r>
            <a:r>
              <a:rPr lang="en-ID" sz="1600" dirty="0"/>
              <a:t>; 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; 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pasar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pengganti</a:t>
            </a:r>
            <a:r>
              <a:rPr lang="en-ID" sz="1600" dirty="0"/>
              <a:t> (</a:t>
            </a:r>
            <a:r>
              <a:rPr lang="en-ID" sz="1600" dirty="0" err="1"/>
              <a:t>substitusi</a:t>
            </a:r>
            <a:r>
              <a:rPr lang="en-ID" sz="1600" dirty="0"/>
              <a:t>) yang </a:t>
            </a:r>
            <a:r>
              <a:rPr lang="en-ID" sz="1600" dirty="0" err="1"/>
              <a:t>dekat</a:t>
            </a:r>
            <a:r>
              <a:rPr lang="en-ID" sz="1600" dirty="0"/>
              <a:t>; dan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hambatan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masuk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pasar.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F7FE37-370B-9982-B682-E011A53D8662}"/>
              </a:ext>
            </a:extLst>
          </p:cNvPr>
          <p:cNvSpPr txBox="1"/>
          <p:nvPr/>
        </p:nvSpPr>
        <p:spPr>
          <a:xfrm>
            <a:off x="4404561" y="1364126"/>
            <a:ext cx="3535278" cy="33855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ID" sz="1600" dirty="0"/>
              <a:t>c) </a:t>
            </a:r>
            <a:r>
              <a:rPr lang="en-ID" sz="1600" dirty="0" err="1"/>
              <a:t>Penyebab</a:t>
            </a:r>
            <a:r>
              <a:rPr lang="en-ID" sz="1600" dirty="0"/>
              <a:t> </a:t>
            </a:r>
            <a:r>
              <a:rPr lang="en-ID" sz="1600" dirty="0" err="1"/>
              <a:t>timbulnya</a:t>
            </a:r>
            <a:r>
              <a:rPr lang="en-ID" sz="1600" dirty="0"/>
              <a:t> pasar </a:t>
            </a:r>
            <a:r>
              <a:rPr lang="en-ID" sz="1600" dirty="0" err="1"/>
              <a:t>monopoli</a:t>
            </a:r>
            <a:endParaRPr lang="en-ID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0E8404-0F71-B34A-19F6-5EC13209C383}"/>
              </a:ext>
            </a:extLst>
          </p:cNvPr>
          <p:cNvSpPr txBox="1"/>
          <p:nvPr/>
        </p:nvSpPr>
        <p:spPr>
          <a:xfrm>
            <a:off x="381000" y="1371503"/>
            <a:ext cx="2590800" cy="33855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ID" sz="1600" dirty="0"/>
              <a:t>b) </a:t>
            </a:r>
            <a:r>
              <a:rPr lang="en-ID" sz="1600" dirty="0" err="1"/>
              <a:t>Ciri-ciri</a:t>
            </a:r>
            <a:r>
              <a:rPr lang="en-ID" sz="1600" dirty="0"/>
              <a:t> pasar </a:t>
            </a:r>
            <a:r>
              <a:rPr lang="en-ID" sz="1600" dirty="0" err="1"/>
              <a:t>monopoli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140620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D03BD50-D4EA-2DFF-AA4C-00B3701672CA}"/>
              </a:ext>
            </a:extLst>
          </p:cNvPr>
          <p:cNvSpPr txBox="1"/>
          <p:nvPr/>
        </p:nvSpPr>
        <p:spPr>
          <a:xfrm>
            <a:off x="1997240" y="1409682"/>
            <a:ext cx="5181598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>
              <a:buAutoNum type="arabicParenBoth"/>
            </a:pPr>
            <a:r>
              <a:rPr lang="en-ID" sz="1600" b="1" dirty="0" err="1"/>
              <a:t>Kebaikan</a:t>
            </a:r>
            <a:r>
              <a:rPr lang="en-ID" sz="1600" b="1" dirty="0"/>
              <a:t> pasar </a:t>
            </a:r>
            <a:r>
              <a:rPr lang="en-ID" sz="1600" b="1" dirty="0" err="1"/>
              <a:t>monopoli</a:t>
            </a:r>
            <a:r>
              <a:rPr lang="en-ID" sz="1600" b="1" dirty="0"/>
              <a:t> </a:t>
            </a:r>
          </a:p>
          <a:p>
            <a:endParaRPr lang="en-ID" sz="1600" dirty="0"/>
          </a:p>
          <a:p>
            <a:pPr marL="342900" indent="-342900">
              <a:buAutoNum type="alphaLcParenBoth"/>
            </a:pPr>
            <a:r>
              <a:rPr lang="en-ID" sz="1600" dirty="0" err="1"/>
              <a:t>Menghindari</a:t>
            </a:r>
            <a:r>
              <a:rPr lang="en-ID" sz="1600" dirty="0"/>
              <a:t> </a:t>
            </a:r>
            <a:r>
              <a:rPr lang="en-ID" sz="1600" dirty="0" err="1"/>
              <a:t>produk-produk</a:t>
            </a:r>
            <a:r>
              <a:rPr lang="en-ID" sz="1600" dirty="0"/>
              <a:t> </a:t>
            </a:r>
            <a:r>
              <a:rPr lang="en-ID" sz="1600" dirty="0" err="1"/>
              <a:t>tiruan</a:t>
            </a:r>
            <a:r>
              <a:rPr lang="en-ID" sz="1600" dirty="0"/>
              <a:t> dan </a:t>
            </a:r>
            <a:r>
              <a:rPr lang="en-ID" sz="1600" dirty="0" err="1"/>
              <a:t>persaingan</a:t>
            </a:r>
            <a:r>
              <a:rPr lang="en-ID" sz="1600" dirty="0"/>
              <a:t> yang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bermanfaat</a:t>
            </a:r>
            <a:r>
              <a:rPr lang="en-ID" sz="1600" dirty="0"/>
              <a:t>. </a:t>
            </a:r>
          </a:p>
          <a:p>
            <a:pPr marL="342900" indent="-342900">
              <a:buAutoNum type="alphaLcParenBoth"/>
            </a:pPr>
            <a:r>
              <a:rPr lang="en-ID" sz="1600" dirty="0" err="1"/>
              <a:t>Menimbulkan</a:t>
            </a:r>
            <a:r>
              <a:rPr lang="en-ID" sz="1600" dirty="0"/>
              <a:t> </a:t>
            </a:r>
            <a:r>
              <a:rPr lang="en-ID" sz="1600" dirty="0" err="1"/>
              <a:t>skala</a:t>
            </a:r>
            <a:r>
              <a:rPr lang="en-ID" sz="1600" dirty="0"/>
              <a:t> </a:t>
            </a:r>
            <a:r>
              <a:rPr lang="en-ID" sz="1600" dirty="0" err="1"/>
              <a:t>ekonomi</a:t>
            </a:r>
            <a:r>
              <a:rPr lang="en-ID" sz="1600" dirty="0"/>
              <a:t> yang </a:t>
            </a:r>
            <a:r>
              <a:rPr lang="en-ID" sz="1600" dirty="0" err="1"/>
              <a:t>menurunkan</a:t>
            </a:r>
            <a:r>
              <a:rPr lang="en-ID" sz="1600" dirty="0"/>
              <a:t> </a:t>
            </a:r>
            <a:r>
              <a:rPr lang="en-ID" sz="1600" dirty="0" err="1"/>
              <a:t>biaya</a:t>
            </a:r>
            <a:r>
              <a:rPr lang="en-ID" sz="1600" dirty="0"/>
              <a:t> </a:t>
            </a:r>
            <a:r>
              <a:rPr lang="en-ID" sz="1600" dirty="0" err="1"/>
              <a:t>produksi</a:t>
            </a:r>
            <a:r>
              <a:rPr lang="en-ID" sz="1600" dirty="0"/>
              <a:t>.</a:t>
            </a:r>
          </a:p>
          <a:p>
            <a:pPr marL="342900" indent="-342900">
              <a:buAutoNum type="alphaLcParenBoth"/>
            </a:pPr>
            <a:r>
              <a:rPr lang="en-ID" sz="1600" dirty="0"/>
              <a:t> (</a:t>
            </a:r>
            <a:r>
              <a:rPr lang="en-ID" sz="1600" dirty="0" err="1"/>
              <a:t>Terjaganya</a:t>
            </a:r>
            <a:r>
              <a:rPr lang="en-ID" sz="1600" dirty="0"/>
              <a:t> </a:t>
            </a:r>
            <a:r>
              <a:rPr lang="en-ID" sz="1600" dirty="0" err="1"/>
              <a:t>kesinambungan</a:t>
            </a:r>
            <a:r>
              <a:rPr lang="en-ID" sz="1600" dirty="0"/>
              <a:t> </a:t>
            </a:r>
            <a:r>
              <a:rPr lang="en-ID" sz="1600" dirty="0" err="1"/>
              <a:t>stabilitas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. </a:t>
            </a:r>
          </a:p>
          <a:p>
            <a:pPr marL="342900" indent="-342900">
              <a:buAutoNum type="alphaLcParenBoth"/>
            </a:pPr>
            <a:r>
              <a:rPr lang="en-ID" sz="1600" dirty="0" err="1"/>
              <a:t>Mendorong</a:t>
            </a:r>
            <a:r>
              <a:rPr lang="en-ID" sz="1600" dirty="0"/>
              <a:t> </a:t>
            </a:r>
            <a:r>
              <a:rPr lang="en-ID" sz="1600" dirty="0" err="1"/>
              <a:t>penggunaan</a:t>
            </a:r>
            <a:r>
              <a:rPr lang="en-ID" sz="1600" dirty="0"/>
              <a:t> </a:t>
            </a:r>
            <a:r>
              <a:rPr lang="en-ID" sz="1600" dirty="0" err="1"/>
              <a:t>mesin-mesin</a:t>
            </a:r>
            <a:r>
              <a:rPr lang="en-ID" sz="1600" dirty="0"/>
              <a:t> </a:t>
            </a:r>
            <a:r>
              <a:rPr lang="en-ID" sz="1600" dirty="0" err="1"/>
              <a:t>generasi</a:t>
            </a:r>
            <a:r>
              <a:rPr lang="en-ID" sz="1600" dirty="0"/>
              <a:t> </a:t>
            </a:r>
            <a:r>
              <a:rPr lang="en-ID" sz="1600" dirty="0" err="1"/>
              <a:t>terbaru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teknologi</a:t>
            </a:r>
            <a:r>
              <a:rPr lang="en-ID" sz="1600" dirty="0"/>
              <a:t> </a:t>
            </a:r>
            <a:r>
              <a:rPr lang="en-ID" sz="1600" dirty="0" err="1"/>
              <a:t>tinggi</a:t>
            </a:r>
            <a:r>
              <a:rPr lang="en-ID" sz="1600" dirty="0"/>
              <a:t>. </a:t>
            </a:r>
          </a:p>
          <a:p>
            <a:pPr marL="342900" indent="-342900">
              <a:buAutoNum type="alphaLcParenBoth"/>
            </a:pPr>
            <a:r>
              <a:rPr lang="en-ID" sz="1600" dirty="0" err="1"/>
              <a:t>Mendorong</a:t>
            </a:r>
            <a:r>
              <a:rPr lang="en-ID" sz="1600" dirty="0"/>
              <a:t> </a:t>
            </a:r>
            <a:r>
              <a:rPr lang="en-ID" sz="1600" dirty="0" err="1"/>
              <a:t>peningkatan</a:t>
            </a:r>
            <a:r>
              <a:rPr lang="en-ID" sz="1600" dirty="0"/>
              <a:t> </a:t>
            </a:r>
            <a:r>
              <a:rPr lang="en-ID" sz="1600" dirty="0" err="1"/>
              <a:t>kinerja</a:t>
            </a:r>
            <a:r>
              <a:rPr lang="en-ID" sz="1600" dirty="0"/>
              <a:t> </a:t>
            </a:r>
            <a:r>
              <a:rPr lang="en-ID" sz="1600" dirty="0" err="1"/>
              <a:t>departemen</a:t>
            </a:r>
            <a:r>
              <a:rPr lang="en-ID" sz="1600" dirty="0"/>
              <a:t> </a:t>
            </a:r>
            <a:r>
              <a:rPr lang="en-ID" sz="1600" dirty="0" err="1"/>
              <a:t>penelitian</a:t>
            </a:r>
            <a:r>
              <a:rPr lang="en-ID" sz="1600" dirty="0"/>
              <a:t> dan </a:t>
            </a:r>
            <a:r>
              <a:rPr lang="en-ID" sz="1600" dirty="0" err="1"/>
              <a:t>pengembangan</a:t>
            </a:r>
            <a:r>
              <a:rPr lang="en-ID" sz="1600" dirty="0"/>
              <a:t> </a:t>
            </a:r>
            <a:r>
              <a:rPr lang="en-ID" sz="1600" dirty="0" err="1"/>
              <a:t>guna</a:t>
            </a:r>
            <a:r>
              <a:rPr lang="en-ID" sz="1600" dirty="0"/>
              <a:t> </a:t>
            </a:r>
            <a:r>
              <a:rPr lang="en-ID" sz="1600" dirty="0" err="1"/>
              <a:t>menciptakan</a:t>
            </a:r>
            <a:r>
              <a:rPr lang="en-ID" sz="1600" dirty="0"/>
              <a:t> </a:t>
            </a:r>
            <a:r>
              <a:rPr lang="en-ID" sz="1600" dirty="0" err="1"/>
              <a:t>hal-hal</a:t>
            </a:r>
            <a:r>
              <a:rPr lang="en-ID" sz="1600" dirty="0"/>
              <a:t> </a:t>
            </a:r>
            <a:r>
              <a:rPr lang="en-ID" sz="1600" dirty="0" err="1"/>
              <a:t>baru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meningkatkan</a:t>
            </a:r>
            <a:r>
              <a:rPr lang="en-ID" sz="1600" dirty="0"/>
              <a:t> </a:t>
            </a:r>
            <a:r>
              <a:rPr lang="en-ID" sz="1600" dirty="0" err="1"/>
              <a:t>kesejahteraan</a:t>
            </a:r>
            <a:r>
              <a:rPr lang="en-ID" sz="1600" dirty="0"/>
              <a:t> </a:t>
            </a:r>
            <a:r>
              <a:rPr lang="en-ID" sz="1600" dirty="0" err="1"/>
              <a:t>masyarakat</a:t>
            </a:r>
            <a:r>
              <a:rPr lang="en-ID" sz="1600" dirty="0"/>
              <a:t>.</a:t>
            </a:r>
          </a:p>
        </p:txBody>
      </p:sp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570360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0E8404-0F71-B34A-19F6-5EC13209C383}"/>
              </a:ext>
            </a:extLst>
          </p:cNvPr>
          <p:cNvSpPr txBox="1"/>
          <p:nvPr/>
        </p:nvSpPr>
        <p:spPr>
          <a:xfrm>
            <a:off x="228600" y="1014622"/>
            <a:ext cx="38481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v-SE" sz="1600" dirty="0"/>
              <a:t>d) Kebaikan dan keburukan pasar monopoli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4009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599781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0E8404-0F71-B34A-19F6-5EC13209C383}"/>
              </a:ext>
            </a:extLst>
          </p:cNvPr>
          <p:cNvSpPr txBox="1"/>
          <p:nvPr/>
        </p:nvSpPr>
        <p:spPr>
          <a:xfrm>
            <a:off x="304800" y="1023414"/>
            <a:ext cx="384810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v-SE" sz="1600" dirty="0"/>
              <a:t>d) Kebaikan dan keburukan pasar monopoli</a:t>
            </a:r>
            <a:endParaRPr lang="en-ID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85AAF6-8761-0990-2B01-B22AEE739D8C}"/>
              </a:ext>
            </a:extLst>
          </p:cNvPr>
          <p:cNvSpPr txBox="1"/>
          <p:nvPr/>
        </p:nvSpPr>
        <p:spPr>
          <a:xfrm>
            <a:off x="1425240" y="1399395"/>
            <a:ext cx="6293518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>
              <a:buAutoNum type="arabicParenBoth" startAt="2"/>
            </a:pPr>
            <a:r>
              <a:rPr lang="en-ID" sz="1600" b="1" dirty="0" err="1"/>
              <a:t>Keburukan</a:t>
            </a:r>
            <a:r>
              <a:rPr lang="en-ID" sz="1600" b="1" dirty="0"/>
              <a:t> pasar </a:t>
            </a:r>
            <a:r>
              <a:rPr lang="en-ID" sz="1600" b="1" dirty="0" err="1"/>
              <a:t>monopoli</a:t>
            </a:r>
            <a:endParaRPr lang="en-ID" sz="1600" b="1" dirty="0"/>
          </a:p>
          <a:p>
            <a:pPr marL="342900" indent="-342900">
              <a:buAutoNum type="arabicParenBoth" startAt="2"/>
            </a:pPr>
            <a:endParaRPr lang="en-ID" sz="1600" dirty="0"/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Penyalahgunaan</a:t>
            </a:r>
            <a:r>
              <a:rPr lang="en-ID" sz="1600" dirty="0"/>
              <a:t> </a:t>
            </a:r>
            <a:r>
              <a:rPr lang="en-ID" sz="1600" dirty="0" err="1"/>
              <a:t>kekuatan</a:t>
            </a:r>
            <a:r>
              <a:rPr lang="en-ID" sz="1600" dirty="0"/>
              <a:t> </a:t>
            </a:r>
            <a:r>
              <a:rPr lang="en-ID" sz="1600" dirty="0" err="1"/>
              <a:t>ekonomi</a:t>
            </a:r>
            <a:r>
              <a:rPr lang="en-ID" sz="1600" dirty="0"/>
              <a:t>. </a:t>
            </a:r>
            <a:r>
              <a:rPr lang="en-ID" sz="1600" dirty="0" err="1"/>
              <a:t>Contohnya</a:t>
            </a:r>
            <a:r>
              <a:rPr lang="en-ID" sz="1600" dirty="0"/>
              <a:t>,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cenderung</a:t>
            </a:r>
            <a:r>
              <a:rPr lang="en-ID" sz="1600" dirty="0"/>
              <a:t> </a:t>
            </a:r>
            <a:r>
              <a:rPr lang="en-ID" sz="1600" dirty="0" err="1"/>
              <a:t>menetapkan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yang </a:t>
            </a:r>
            <a:r>
              <a:rPr lang="en-ID" sz="1600" dirty="0" err="1"/>
              <a:t>tinggi</a:t>
            </a:r>
            <a:r>
              <a:rPr lang="en-ID" sz="1600" dirty="0"/>
              <a:t>.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pelecehan</a:t>
            </a:r>
            <a:r>
              <a:rPr lang="en-ID" sz="1600" dirty="0"/>
              <a:t> </a:t>
            </a:r>
            <a:r>
              <a:rPr lang="en-ID" sz="1600" dirty="0" err="1"/>
              <a:t>terhadap</a:t>
            </a:r>
            <a:r>
              <a:rPr lang="en-ID" sz="1600" dirty="0"/>
              <a:t> </a:t>
            </a:r>
            <a:r>
              <a:rPr lang="en-ID" sz="1600" dirty="0" err="1"/>
              <a:t>posisi</a:t>
            </a:r>
            <a:r>
              <a:rPr lang="en-ID" sz="1600" dirty="0"/>
              <a:t> </a:t>
            </a:r>
            <a:r>
              <a:rPr lang="en-ID" sz="1600" dirty="0" err="1"/>
              <a:t>konsumen</a:t>
            </a:r>
            <a:r>
              <a:rPr lang="en-ID" sz="1600" dirty="0"/>
              <a:t>. Pada pasar </a:t>
            </a:r>
            <a:r>
              <a:rPr lang="en-ID" sz="1600" dirty="0" err="1"/>
              <a:t>monopoli</a:t>
            </a:r>
            <a:r>
              <a:rPr lang="en-ID" sz="1600" dirty="0"/>
              <a:t>, </a:t>
            </a:r>
            <a:r>
              <a:rPr lang="en-ID" sz="1600" dirty="0" err="1"/>
              <a:t>konsumen</a:t>
            </a:r>
            <a:r>
              <a:rPr lang="en-ID" sz="1600" dirty="0"/>
              <a:t> </a:t>
            </a:r>
            <a:r>
              <a:rPr lang="en-ID" sz="1600" dirty="0" err="1"/>
              <a:t>dikondisikan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lemah</a:t>
            </a:r>
            <a:r>
              <a:rPr lang="en-ID" sz="1600" dirty="0"/>
              <a:t> dan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menerima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apapun</a:t>
            </a:r>
            <a:r>
              <a:rPr lang="en-ID" sz="1600" dirty="0"/>
              <a:t> yang </a:t>
            </a:r>
            <a:r>
              <a:rPr lang="en-ID" sz="1600" dirty="0" err="1"/>
              <a:t>diberikan</a:t>
            </a:r>
            <a:r>
              <a:rPr lang="en-ID" sz="1600" dirty="0"/>
              <a:t> oleh </a:t>
            </a:r>
            <a:r>
              <a:rPr lang="en-ID" sz="1600" dirty="0" err="1"/>
              <a:t>produsen</a:t>
            </a:r>
            <a:r>
              <a:rPr lang="en-ID" sz="1600" dirty="0"/>
              <a:t>.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kesenjangan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pembagian</a:t>
            </a:r>
            <a:r>
              <a:rPr lang="en-ID" sz="1600" dirty="0"/>
              <a:t> </a:t>
            </a:r>
            <a:r>
              <a:rPr lang="en-ID" sz="1600" dirty="0" err="1"/>
              <a:t>pendapatan</a:t>
            </a:r>
            <a:r>
              <a:rPr lang="en-ID" sz="1600" dirty="0"/>
              <a:t>. Perusahaan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selalu</a:t>
            </a:r>
            <a:r>
              <a:rPr lang="en-ID" sz="1600" dirty="0"/>
              <a:t> </a:t>
            </a:r>
            <a:r>
              <a:rPr lang="en-ID" sz="1600" dirty="0" err="1"/>
              <a:t>bisa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keuntungan</a:t>
            </a:r>
            <a:r>
              <a:rPr lang="en-ID" sz="1600" dirty="0"/>
              <a:t> yang </a:t>
            </a:r>
            <a:r>
              <a:rPr lang="en-ID" sz="1600" dirty="0" err="1"/>
              <a:t>luar</a:t>
            </a:r>
            <a:r>
              <a:rPr lang="en-ID" sz="1600" dirty="0"/>
              <a:t> </a:t>
            </a:r>
            <a:r>
              <a:rPr lang="en-ID" sz="1600" dirty="0" err="1"/>
              <a:t>biasa</a:t>
            </a:r>
            <a:r>
              <a:rPr lang="en-ID" sz="1600" dirty="0"/>
              <a:t>, </a:t>
            </a:r>
            <a:r>
              <a:rPr lang="en-ID" sz="1600" dirty="0" err="1"/>
              <a:t>baik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jangka</a:t>
            </a:r>
            <a:r>
              <a:rPr lang="en-ID" sz="1600" dirty="0"/>
              <a:t> </a:t>
            </a:r>
            <a:r>
              <a:rPr lang="en-ID" sz="1600" dirty="0" err="1"/>
              <a:t>pendek</a:t>
            </a:r>
            <a:r>
              <a:rPr lang="en-ID" sz="1600" dirty="0"/>
              <a:t> </a:t>
            </a:r>
            <a:r>
              <a:rPr lang="en-ID" sz="1600" dirty="0" err="1"/>
              <a:t>ataupun</a:t>
            </a:r>
            <a:r>
              <a:rPr lang="en-ID" sz="1600" dirty="0"/>
              <a:t> </a:t>
            </a:r>
            <a:r>
              <a:rPr lang="en-ID" sz="1600" dirty="0" err="1"/>
              <a:t>jangka</a:t>
            </a:r>
            <a:r>
              <a:rPr lang="en-ID" sz="1600" dirty="0"/>
              <a:t> </a:t>
            </a:r>
            <a:r>
              <a:rPr lang="en-ID" sz="1600" dirty="0" err="1"/>
              <a:t>panjang</a:t>
            </a:r>
            <a:r>
              <a:rPr lang="en-ID" sz="1600" dirty="0"/>
              <a:t>. 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persaingan</a:t>
            </a:r>
            <a:r>
              <a:rPr lang="en-ID" sz="1600" dirty="0"/>
              <a:t>. </a:t>
            </a:r>
          </a:p>
          <a:p>
            <a:pPr marL="342900" indent="-342900">
              <a:buFont typeface="+mj-lt"/>
              <a:buAutoNum type="alphaLcParenR"/>
            </a:pPr>
            <a:r>
              <a:rPr lang="en-ID" sz="1600" dirty="0" err="1"/>
              <a:t>Mengurangi</a:t>
            </a:r>
            <a:r>
              <a:rPr lang="en-ID" sz="1600" dirty="0"/>
              <a:t> </a:t>
            </a:r>
            <a:r>
              <a:rPr lang="en-ID" sz="1600" dirty="0" err="1"/>
              <a:t>kesejahteraan</a:t>
            </a:r>
            <a:r>
              <a:rPr lang="en-ID" sz="1600" dirty="0"/>
              <a:t> </a:t>
            </a:r>
            <a:r>
              <a:rPr lang="en-ID" sz="1600" dirty="0" err="1"/>
              <a:t>konsumen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498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599781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07BEE7-3CE4-C0D2-3BE7-9FEB07DE415E}"/>
              </a:ext>
            </a:extLst>
          </p:cNvPr>
          <p:cNvSpPr txBox="1"/>
          <p:nvPr/>
        </p:nvSpPr>
        <p:spPr>
          <a:xfrm>
            <a:off x="145382" y="1045167"/>
            <a:ext cx="382403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/>
              <a:t>e) Peran </a:t>
            </a:r>
            <a:r>
              <a:rPr lang="en-ID" sz="1600" dirty="0" err="1"/>
              <a:t>pemerintah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pasar </a:t>
            </a:r>
            <a:r>
              <a:rPr lang="en-ID" sz="1600" dirty="0" err="1"/>
              <a:t>monopoli</a:t>
            </a:r>
            <a:endParaRPr lang="en-ID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E932D1-910F-A502-570F-F6E22D2BA097}"/>
              </a:ext>
            </a:extLst>
          </p:cNvPr>
          <p:cNvSpPr txBox="1"/>
          <p:nvPr/>
        </p:nvSpPr>
        <p:spPr>
          <a:xfrm>
            <a:off x="1066800" y="1483068"/>
            <a:ext cx="7017417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dirty="0" err="1"/>
              <a:t>Dampak</a:t>
            </a:r>
            <a:r>
              <a:rPr lang="en-ID" sz="1600" dirty="0"/>
              <a:t> </a:t>
            </a:r>
            <a:r>
              <a:rPr lang="fi-FI" sz="1600" dirty="0"/>
              <a:t>negatif dari adanya perusahaan monopoli : </a:t>
            </a:r>
            <a:endParaRPr lang="en-ID" sz="1600" dirty="0"/>
          </a:p>
          <a:p>
            <a:pPr marL="342900" indent="-342900">
              <a:buFont typeface="+mj-lt"/>
              <a:buAutoNum type="arabicPeriod"/>
            </a:pPr>
            <a:r>
              <a:rPr lang="en-ID" sz="1600" dirty="0" err="1"/>
              <a:t>Mencegah</a:t>
            </a:r>
            <a:r>
              <a:rPr lang="en-ID" sz="1600" dirty="0"/>
              <a:t> </a:t>
            </a:r>
            <a:r>
              <a:rPr lang="en-ID" sz="1600" dirty="0" err="1"/>
              <a:t>timbulnya</a:t>
            </a:r>
            <a:r>
              <a:rPr lang="en-ID" sz="1600" dirty="0"/>
              <a:t>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sendiri</a:t>
            </a:r>
            <a:r>
              <a:rPr lang="en-ID" sz="1600" dirty="0"/>
              <a:t>. Di Amerika </a:t>
            </a:r>
            <a:r>
              <a:rPr lang="en-ID" sz="1600" dirty="0" err="1"/>
              <a:t>Serikat</a:t>
            </a:r>
            <a:r>
              <a:rPr lang="en-ID" sz="1600" dirty="0"/>
              <a:t>, </a:t>
            </a:r>
            <a:r>
              <a:rPr lang="en-ID" sz="1600" dirty="0" err="1"/>
              <a:t>contohnya</a:t>
            </a:r>
            <a:r>
              <a:rPr lang="en-ID" sz="1600" dirty="0"/>
              <a:t>, </a:t>
            </a:r>
            <a:r>
              <a:rPr lang="en-ID" sz="1600" dirty="0" err="1"/>
              <a:t>pemerintah</a:t>
            </a:r>
            <a:r>
              <a:rPr lang="en-ID" sz="1600" dirty="0"/>
              <a:t> </a:t>
            </a:r>
            <a:r>
              <a:rPr lang="en-ID" sz="1600" dirty="0" err="1"/>
              <a:t>menerapkan</a:t>
            </a:r>
            <a:r>
              <a:rPr lang="en-ID" sz="1600" dirty="0"/>
              <a:t> </a:t>
            </a:r>
            <a:r>
              <a:rPr lang="en-ID" sz="1600" dirty="0" err="1"/>
              <a:t>undang-undang</a:t>
            </a:r>
            <a:r>
              <a:rPr lang="en-ID" sz="1600" dirty="0"/>
              <a:t> antitrust </a:t>
            </a:r>
            <a:r>
              <a:rPr lang="en-ID" sz="1600" dirty="0" err="1"/>
              <a:t>atau</a:t>
            </a:r>
            <a:r>
              <a:rPr lang="en-ID" sz="1600" dirty="0"/>
              <a:t> anti </a:t>
            </a:r>
            <a:r>
              <a:rPr lang="en-ID" sz="1600" dirty="0" err="1"/>
              <a:t>monopoli</a:t>
            </a:r>
            <a:r>
              <a:rPr lang="en-ID" sz="1600" dirty="0"/>
              <a:t>. </a:t>
            </a:r>
          </a:p>
          <a:p>
            <a:pPr marL="342900" indent="-342900">
              <a:buFont typeface="+mj-lt"/>
              <a:buAutoNum type="arabicPeriod"/>
            </a:pPr>
            <a:r>
              <a:rPr lang="en-ID" sz="1600" dirty="0" err="1"/>
              <a:t>Pemberian</a:t>
            </a:r>
            <a:r>
              <a:rPr lang="en-ID" sz="1600" dirty="0"/>
              <a:t> </a:t>
            </a:r>
            <a:r>
              <a:rPr lang="en-ID" sz="1600" dirty="0" err="1"/>
              <a:t>izin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baru</a:t>
            </a:r>
            <a:r>
              <a:rPr lang="en-ID" sz="1600" dirty="0"/>
              <a:t>. </a:t>
            </a:r>
            <a:r>
              <a:rPr lang="en-ID" sz="1600" dirty="0" err="1"/>
              <a:t>Pemerintah</a:t>
            </a:r>
            <a:r>
              <a:rPr lang="en-ID" sz="1600" dirty="0"/>
              <a:t> </a:t>
            </a:r>
            <a:r>
              <a:rPr lang="en-ID" sz="1600" dirty="0" err="1"/>
              <a:t>memberi</a:t>
            </a:r>
            <a:r>
              <a:rPr lang="en-ID" sz="1600" dirty="0"/>
              <a:t> </a:t>
            </a:r>
            <a:r>
              <a:rPr lang="en-ID" sz="1600" dirty="0" err="1"/>
              <a:t>izin</a:t>
            </a:r>
            <a:r>
              <a:rPr lang="en-ID" sz="1600" dirty="0"/>
              <a:t> pada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baru</a:t>
            </a:r>
            <a:r>
              <a:rPr lang="en-ID" sz="1600" dirty="0"/>
              <a:t> yang </a:t>
            </a:r>
            <a:r>
              <a:rPr lang="en-ID" sz="1600" dirty="0" err="1"/>
              <a:t>menghasilkan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sama</a:t>
            </a:r>
            <a:r>
              <a:rPr lang="en-ID" sz="1600" dirty="0"/>
              <a:t>,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saingan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monopoli</a:t>
            </a:r>
            <a:r>
              <a:rPr lang="en-ID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ID" sz="1600" dirty="0" err="1"/>
              <a:t>Menambah</a:t>
            </a:r>
            <a:r>
              <a:rPr lang="en-ID" sz="1600" dirty="0"/>
              <a:t>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di </a:t>
            </a:r>
            <a:r>
              <a:rPr lang="en-ID" sz="1600" dirty="0" err="1"/>
              <a:t>dalam</a:t>
            </a:r>
            <a:r>
              <a:rPr lang="en-ID" sz="1600" dirty="0"/>
              <a:t> negeri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jalan</a:t>
            </a:r>
            <a:r>
              <a:rPr lang="en-ID" sz="1600" dirty="0"/>
              <a:t> </a:t>
            </a:r>
            <a:r>
              <a:rPr lang="en-ID" sz="1600" dirty="0" err="1"/>
              <a:t>impor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impor</a:t>
            </a:r>
            <a:r>
              <a:rPr lang="en-ID" sz="1600" dirty="0"/>
              <a:t>, </a:t>
            </a:r>
            <a:r>
              <a:rPr lang="en-ID" sz="1600" dirty="0" err="1"/>
              <a:t>pemegang</a:t>
            </a:r>
            <a:r>
              <a:rPr lang="en-ID" sz="1600" dirty="0"/>
              <a:t>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leluasa</a:t>
            </a:r>
            <a:r>
              <a:rPr lang="en-ID" sz="1600" dirty="0"/>
              <a:t> </a:t>
            </a:r>
            <a:r>
              <a:rPr lang="en-ID" sz="1600" dirty="0" err="1"/>
              <a:t>lagi</a:t>
            </a:r>
            <a:r>
              <a:rPr lang="en-ID" sz="1600" dirty="0"/>
              <a:t> </a:t>
            </a:r>
            <a:r>
              <a:rPr lang="en-ID" sz="1600" dirty="0" err="1"/>
              <a:t>memegang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</a:t>
            </a:r>
          </a:p>
          <a:p>
            <a:pPr marL="342900" indent="-342900">
              <a:buFont typeface="+mj-lt"/>
              <a:buAutoNum type="arabicPeriod"/>
            </a:pPr>
            <a:r>
              <a:rPr lang="en-ID" sz="1600" dirty="0" err="1"/>
              <a:t>Pemerintah</a:t>
            </a:r>
            <a:r>
              <a:rPr lang="en-ID" sz="1600" dirty="0"/>
              <a:t> </a:t>
            </a:r>
            <a:r>
              <a:rPr lang="en-ID" sz="1600" dirty="0" err="1"/>
              <a:t>menetapkan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eceran</a:t>
            </a:r>
            <a:r>
              <a:rPr lang="en-ID" sz="1600" dirty="0"/>
              <a:t> </a:t>
            </a:r>
            <a:r>
              <a:rPr lang="en-ID" sz="1600" dirty="0" err="1"/>
              <a:t>tertinggi</a:t>
            </a:r>
            <a:r>
              <a:rPr lang="en-ID" sz="1600" dirty="0"/>
              <a:t> (HET). Karena </a:t>
            </a:r>
            <a:r>
              <a:rPr lang="en-ID" sz="1600" dirty="0" err="1"/>
              <a:t>pembatasan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,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monopoli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leluasa</a:t>
            </a:r>
            <a:r>
              <a:rPr lang="en-ID" sz="1600" dirty="0"/>
              <a:t> </a:t>
            </a:r>
            <a:r>
              <a:rPr lang="en-ID" sz="1600" dirty="0" err="1"/>
              <a:t>lagi</a:t>
            </a:r>
            <a:r>
              <a:rPr lang="en-ID" sz="1600" dirty="0"/>
              <a:t> </a:t>
            </a:r>
            <a:r>
              <a:rPr lang="en-ID" sz="1600" dirty="0" err="1"/>
              <a:t>menaikkan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. </a:t>
            </a:r>
            <a:r>
              <a:rPr lang="en-ID" sz="1600" dirty="0" err="1"/>
              <a:t>Penerapan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eceran</a:t>
            </a:r>
            <a:r>
              <a:rPr lang="en-ID" sz="1600" dirty="0"/>
              <a:t> </a:t>
            </a:r>
            <a:r>
              <a:rPr lang="en-ID" sz="1600" dirty="0" err="1"/>
              <a:t>tertinggi</a:t>
            </a:r>
            <a:r>
              <a:rPr lang="en-ID" sz="1600" dirty="0"/>
              <a:t> </a:t>
            </a:r>
            <a:r>
              <a:rPr lang="en-ID" sz="1600" dirty="0" err="1"/>
              <a:t>umumnya</a:t>
            </a:r>
            <a:r>
              <a:rPr lang="en-ID" sz="1600" dirty="0"/>
              <a:t> Anda </a:t>
            </a:r>
            <a:r>
              <a:rPr lang="en-ID" sz="1600" dirty="0" err="1"/>
              <a:t>jumpai</a:t>
            </a:r>
            <a:r>
              <a:rPr lang="en-ID" sz="1600" dirty="0"/>
              <a:t> pada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obat</a:t>
            </a:r>
            <a:r>
              <a:rPr lang="en-ID" sz="1600" dirty="0"/>
              <a:t> di </a:t>
            </a:r>
            <a:r>
              <a:rPr lang="en-ID" sz="1600" dirty="0" err="1"/>
              <a:t>apotek</a:t>
            </a:r>
            <a:r>
              <a:rPr lang="en-ID" sz="1600" dirty="0"/>
              <a:t>. </a:t>
            </a:r>
            <a:r>
              <a:rPr lang="en-ID" sz="1600" dirty="0" err="1"/>
              <a:t>Apotek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diperbolehkan</a:t>
            </a:r>
            <a:r>
              <a:rPr lang="en-ID" sz="1600" dirty="0"/>
              <a:t> </a:t>
            </a:r>
            <a:r>
              <a:rPr lang="en-ID" sz="1600" dirty="0" err="1"/>
              <a:t>menjual</a:t>
            </a:r>
            <a:r>
              <a:rPr lang="en-ID" sz="1600" dirty="0"/>
              <a:t> </a:t>
            </a:r>
            <a:r>
              <a:rPr lang="en-ID" sz="1600" dirty="0" err="1"/>
              <a:t>produk</a:t>
            </a:r>
            <a:r>
              <a:rPr lang="en-ID" sz="1600" dirty="0"/>
              <a:t> </a:t>
            </a:r>
            <a:r>
              <a:rPr lang="en-ID" sz="1600" dirty="0" err="1"/>
              <a:t>melebihi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eceran</a:t>
            </a:r>
            <a:r>
              <a:rPr lang="en-ID" sz="1600" dirty="0"/>
              <a:t> </a:t>
            </a:r>
            <a:r>
              <a:rPr lang="en-ID" sz="1600" dirty="0" err="1"/>
              <a:t>tertinggal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190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599781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2FA0BA-8332-AAB5-AAB9-BEA550A296F7}"/>
              </a:ext>
            </a:extLst>
          </p:cNvPr>
          <p:cNvSpPr txBox="1"/>
          <p:nvPr/>
        </p:nvSpPr>
        <p:spPr>
          <a:xfrm>
            <a:off x="83220" y="984929"/>
            <a:ext cx="46020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/>
              <a:t>b. Pasar </a:t>
            </a:r>
            <a:r>
              <a:rPr lang="es-ES" sz="1600" dirty="0" err="1"/>
              <a:t>Persaingan</a:t>
            </a:r>
            <a:r>
              <a:rPr lang="es-ES" sz="1600" dirty="0"/>
              <a:t> </a:t>
            </a:r>
            <a:r>
              <a:rPr lang="es-ES" sz="1600" dirty="0" err="1"/>
              <a:t>Tidak</a:t>
            </a:r>
            <a:r>
              <a:rPr lang="es-ES" sz="1600" dirty="0"/>
              <a:t> </a:t>
            </a:r>
            <a:r>
              <a:rPr lang="es-ES" sz="1600" dirty="0" err="1"/>
              <a:t>Sempurna</a:t>
            </a:r>
            <a:endParaRPr lang="es-ES" sz="1600" dirty="0"/>
          </a:p>
          <a:p>
            <a:r>
              <a:rPr lang="es-ES" sz="1600" dirty="0"/>
              <a:t>  1) Pasar </a:t>
            </a:r>
            <a:r>
              <a:rPr lang="es-ES" sz="1600" dirty="0" err="1"/>
              <a:t>Oligopoli</a:t>
            </a:r>
            <a:endParaRPr lang="en-ID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0277DD-583E-832C-2A07-DE5B5142A980}"/>
              </a:ext>
            </a:extLst>
          </p:cNvPr>
          <p:cNvSpPr txBox="1"/>
          <p:nvPr/>
        </p:nvSpPr>
        <p:spPr>
          <a:xfrm>
            <a:off x="228600" y="1554665"/>
            <a:ext cx="3810000" cy="18158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b="1" dirty="0" err="1"/>
              <a:t>Pengertian</a:t>
            </a:r>
            <a:r>
              <a:rPr lang="en-ID" sz="1600" b="1" dirty="0"/>
              <a:t> pasar </a:t>
            </a:r>
            <a:r>
              <a:rPr lang="en-ID" sz="1600" b="1" dirty="0" err="1"/>
              <a:t>oligopoli</a:t>
            </a:r>
            <a:endParaRPr lang="en-ID" sz="1600" b="1" dirty="0"/>
          </a:p>
          <a:p>
            <a:endParaRPr lang="en-ID" sz="1600" dirty="0"/>
          </a:p>
          <a:p>
            <a:r>
              <a:rPr lang="en-ID" sz="1600" dirty="0"/>
              <a:t>Pasar </a:t>
            </a:r>
            <a:r>
              <a:rPr lang="en-ID" sz="1600" dirty="0" err="1"/>
              <a:t>oligopoli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pasar di mana </a:t>
            </a:r>
            <a:r>
              <a:rPr lang="en-ID" sz="1600" dirty="0" err="1"/>
              <a:t>penawaran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</a:t>
            </a:r>
            <a:r>
              <a:rPr lang="en-ID" sz="1600" dirty="0" err="1"/>
              <a:t>jenis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dikuasai</a:t>
            </a:r>
            <a:r>
              <a:rPr lang="en-ID" sz="1600" dirty="0"/>
              <a:t> oleh </a:t>
            </a:r>
            <a:r>
              <a:rPr lang="en-ID" sz="1600" dirty="0" err="1"/>
              <a:t>beberapa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.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pada pasar </a:t>
            </a:r>
            <a:r>
              <a:rPr lang="en-ID" sz="1600" dirty="0" err="1"/>
              <a:t>oligopoli</a:t>
            </a:r>
            <a:r>
              <a:rPr lang="en-ID" sz="1600" dirty="0"/>
              <a:t> </a:t>
            </a:r>
            <a:r>
              <a:rPr lang="en-ID" sz="1600" dirty="0" err="1"/>
              <a:t>umumnya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dua</a:t>
            </a:r>
            <a:r>
              <a:rPr lang="en-ID" sz="1600" dirty="0"/>
              <a:t>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kurang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sebelas</a:t>
            </a:r>
            <a:r>
              <a:rPr lang="en-ID" sz="1600" dirty="0"/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7D46B5-D553-E93C-4ADA-5CEEC893B9EA}"/>
              </a:ext>
            </a:extLst>
          </p:cNvPr>
          <p:cNvSpPr txBox="1"/>
          <p:nvPr/>
        </p:nvSpPr>
        <p:spPr>
          <a:xfrm>
            <a:off x="4313322" y="1554665"/>
            <a:ext cx="4602078" cy="280076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b="1" dirty="0"/>
              <a:t>b.     </a:t>
            </a:r>
            <a:r>
              <a:rPr lang="en-ID" sz="1600" b="1" dirty="0" err="1"/>
              <a:t>Ciri-ciri</a:t>
            </a:r>
            <a:r>
              <a:rPr lang="en-ID" sz="1600" b="1" dirty="0"/>
              <a:t> pasar </a:t>
            </a:r>
            <a:r>
              <a:rPr lang="en-ID" sz="1600" b="1" dirty="0" err="1"/>
              <a:t>oligopoli</a:t>
            </a:r>
            <a:endParaRPr lang="en-ID" sz="1600" b="1" dirty="0"/>
          </a:p>
          <a:p>
            <a:endParaRPr lang="en-ID" sz="1600" dirty="0"/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pembeli</a:t>
            </a:r>
            <a:r>
              <a:rPr lang="en-ID" sz="1600" dirty="0"/>
              <a:t> di pasar;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Hanya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beberapa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Produk</a:t>
            </a:r>
            <a:r>
              <a:rPr lang="en-ID" sz="1600" dirty="0"/>
              <a:t> yang </a:t>
            </a:r>
            <a:r>
              <a:rPr lang="en-ID" sz="1600" dirty="0" err="1"/>
              <a:t>dijual</a:t>
            </a:r>
            <a:r>
              <a:rPr lang="en-ID" sz="1600" dirty="0"/>
              <a:t> </a:t>
            </a:r>
            <a:r>
              <a:rPr lang="en-ID" sz="1600" dirty="0" err="1"/>
              <a:t>bisa</a:t>
            </a:r>
            <a:r>
              <a:rPr lang="en-ID" sz="1600" dirty="0"/>
              <a:t> </a:t>
            </a:r>
            <a:r>
              <a:rPr lang="en-ID" sz="1600" dirty="0" err="1"/>
              <a:t>bersifat</a:t>
            </a:r>
            <a:r>
              <a:rPr lang="en-ID" sz="1600" dirty="0"/>
              <a:t> </a:t>
            </a:r>
            <a:r>
              <a:rPr lang="en-ID" sz="1600" dirty="0" err="1"/>
              <a:t>homogen</a:t>
            </a:r>
            <a:r>
              <a:rPr lang="en-ID" sz="1600" dirty="0"/>
              <a:t> dan </a:t>
            </a:r>
            <a:r>
              <a:rPr lang="en-ID" sz="1600" dirty="0" err="1"/>
              <a:t>bisa</a:t>
            </a:r>
            <a:r>
              <a:rPr lang="en-ID" sz="1600" dirty="0"/>
              <a:t> juga </a:t>
            </a:r>
            <a:r>
              <a:rPr lang="en-ID" sz="1600" dirty="0" err="1"/>
              <a:t>berbeda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memenuhi</a:t>
            </a:r>
            <a:r>
              <a:rPr lang="en-ID" sz="1600" dirty="0"/>
              <a:t> </a:t>
            </a:r>
            <a:r>
              <a:rPr lang="en-ID" sz="1600" dirty="0" err="1"/>
              <a:t>standar</a:t>
            </a:r>
            <a:r>
              <a:rPr lang="en-ID" sz="1600" dirty="0"/>
              <a:t> </a:t>
            </a:r>
            <a:r>
              <a:rPr lang="en-ID" sz="1600" dirty="0" err="1"/>
              <a:t>tertentu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hambatan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memasuki</a:t>
            </a:r>
            <a:r>
              <a:rPr lang="en-ID" sz="1600" dirty="0"/>
              <a:t> pasar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perusahaan</a:t>
            </a:r>
            <a:r>
              <a:rPr lang="en-ID" sz="1600" dirty="0"/>
              <a:t> </a:t>
            </a:r>
            <a:r>
              <a:rPr lang="en-ID" sz="1600" dirty="0" err="1"/>
              <a:t>baru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saling</a:t>
            </a:r>
            <a:r>
              <a:rPr lang="en-ID" sz="1600" dirty="0"/>
              <a:t> </a:t>
            </a:r>
            <a:r>
              <a:rPr lang="en-ID" sz="1600" dirty="0" err="1"/>
              <a:t>ketergantungan</a:t>
            </a:r>
            <a:r>
              <a:rPr lang="en-ID" sz="1600" dirty="0"/>
              <a:t>; dan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Penggunaan</a:t>
            </a:r>
            <a:r>
              <a:rPr lang="en-ID" sz="1600" dirty="0"/>
              <a:t> </a:t>
            </a:r>
            <a:r>
              <a:rPr lang="en-ID" sz="1600" dirty="0" err="1"/>
              <a:t>iklan</a:t>
            </a:r>
            <a:r>
              <a:rPr lang="en-ID" sz="1600" dirty="0"/>
              <a:t> sangat </a:t>
            </a:r>
            <a:r>
              <a:rPr lang="en-ID" sz="1600" dirty="0" err="1"/>
              <a:t>intensif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031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sv-SE" sz="2000" b="1" dirty="0">
                <a:solidFill>
                  <a:schemeClr val="bg1"/>
                </a:solidFill>
                <a:latin typeface="Candara" pitchFamily="34" charset="0"/>
              </a:rPr>
              <a:t>E. Pasar dan Aktivitas Ekonomi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9BF298-4887-BA9D-3645-83288941B3C9}"/>
              </a:ext>
            </a:extLst>
          </p:cNvPr>
          <p:cNvSpPr txBox="1"/>
          <p:nvPr/>
        </p:nvSpPr>
        <p:spPr>
          <a:xfrm>
            <a:off x="107283" y="599781"/>
            <a:ext cx="16764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Bentuk</a:t>
            </a:r>
            <a:r>
              <a:rPr lang="en-ID" b="1" dirty="0"/>
              <a:t> Pasar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2FA0BA-8332-AAB5-AAB9-BEA550A296F7}"/>
              </a:ext>
            </a:extLst>
          </p:cNvPr>
          <p:cNvSpPr txBox="1"/>
          <p:nvPr/>
        </p:nvSpPr>
        <p:spPr>
          <a:xfrm>
            <a:off x="83220" y="984929"/>
            <a:ext cx="46020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/>
              <a:t>b. Pasar </a:t>
            </a:r>
            <a:r>
              <a:rPr lang="es-ES" sz="1600" dirty="0" err="1"/>
              <a:t>Persaingan</a:t>
            </a:r>
            <a:r>
              <a:rPr lang="es-ES" sz="1600" dirty="0"/>
              <a:t> </a:t>
            </a:r>
            <a:r>
              <a:rPr lang="es-ES" sz="1600" dirty="0" err="1"/>
              <a:t>Tidak</a:t>
            </a:r>
            <a:r>
              <a:rPr lang="es-ES" sz="1600" dirty="0"/>
              <a:t> </a:t>
            </a:r>
            <a:r>
              <a:rPr lang="es-ES" sz="1600" dirty="0" err="1"/>
              <a:t>Sempurna</a:t>
            </a:r>
            <a:endParaRPr lang="es-ES" sz="1600" dirty="0"/>
          </a:p>
          <a:p>
            <a:r>
              <a:rPr lang="es-ES" sz="1600" dirty="0"/>
              <a:t>  2) Pasar </a:t>
            </a:r>
            <a:r>
              <a:rPr lang="es-ES" sz="1600" dirty="0" err="1"/>
              <a:t>Persaingan</a:t>
            </a:r>
            <a:r>
              <a:rPr lang="es-ES" sz="1600" dirty="0"/>
              <a:t> </a:t>
            </a:r>
            <a:r>
              <a:rPr lang="es-ES" sz="1600" dirty="0" err="1"/>
              <a:t>Monopolistik</a:t>
            </a:r>
            <a:endParaRPr lang="en-ID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0277DD-583E-832C-2A07-DE5B5142A980}"/>
              </a:ext>
            </a:extLst>
          </p:cNvPr>
          <p:cNvSpPr txBox="1"/>
          <p:nvPr/>
        </p:nvSpPr>
        <p:spPr>
          <a:xfrm>
            <a:off x="228600" y="1554665"/>
            <a:ext cx="3733800" cy="23083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b="1" dirty="0" err="1"/>
              <a:t>Pengertian</a:t>
            </a:r>
            <a:r>
              <a:rPr lang="en-ID" sz="1600" b="1" dirty="0"/>
              <a:t> pasar </a:t>
            </a:r>
            <a:r>
              <a:rPr lang="en-ID" sz="1600" b="1" dirty="0" err="1"/>
              <a:t>persaingan</a:t>
            </a:r>
            <a:r>
              <a:rPr lang="en-ID" sz="1600" b="1" dirty="0"/>
              <a:t> </a:t>
            </a:r>
            <a:r>
              <a:rPr lang="en-ID" sz="1600" b="1" dirty="0" err="1"/>
              <a:t>monopolistik</a:t>
            </a:r>
            <a:endParaRPr lang="en-ID" sz="1600" b="1" dirty="0"/>
          </a:p>
          <a:p>
            <a:pPr marL="342900" indent="-342900">
              <a:buAutoNum type="alphaLcPeriod"/>
            </a:pPr>
            <a:endParaRPr lang="en-ID" sz="1600" b="1" dirty="0"/>
          </a:p>
          <a:p>
            <a:r>
              <a:rPr lang="en-ID" sz="1600" dirty="0"/>
              <a:t>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monopolistik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pasar di mana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produsen</a:t>
            </a:r>
            <a:r>
              <a:rPr lang="en-ID" sz="1600" dirty="0"/>
              <a:t> yang </a:t>
            </a:r>
            <a:r>
              <a:rPr lang="en-ID" sz="1600" dirty="0" err="1"/>
              <a:t>menghasilkan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serupa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memiliki</a:t>
            </a:r>
            <a:r>
              <a:rPr lang="en-ID" sz="1600" dirty="0"/>
              <a:t> </a:t>
            </a:r>
            <a:r>
              <a:rPr lang="en-ID" sz="1600" dirty="0" err="1"/>
              <a:t>perbedaan</a:t>
            </a:r>
            <a:r>
              <a:rPr lang="en-ID" sz="1600" dirty="0"/>
              <a:t> pada </a:t>
            </a:r>
            <a:r>
              <a:rPr lang="en-ID" sz="1600" dirty="0" err="1"/>
              <a:t>beberapa</a:t>
            </a:r>
            <a:r>
              <a:rPr lang="en-ID" sz="1600" dirty="0"/>
              <a:t> </a:t>
            </a:r>
            <a:r>
              <a:rPr lang="en-ID" sz="1600" dirty="0" err="1"/>
              <a:t>aspek</a:t>
            </a:r>
            <a:r>
              <a:rPr lang="en-ID" sz="1600" dirty="0"/>
              <a:t>. </a:t>
            </a:r>
            <a:r>
              <a:rPr lang="en-ID" sz="1600" dirty="0" err="1"/>
              <a:t>Contohnya</a:t>
            </a:r>
            <a:r>
              <a:rPr lang="en-ID" sz="1600" dirty="0"/>
              <a:t>, pasar </a:t>
            </a:r>
            <a:r>
              <a:rPr lang="en-ID" sz="1600" dirty="0" err="1"/>
              <a:t>sepeda</a:t>
            </a:r>
            <a:r>
              <a:rPr lang="en-ID" sz="1600" dirty="0"/>
              <a:t> motor di Indonesia.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7D46B5-D553-E93C-4ADA-5CEEC893B9EA}"/>
              </a:ext>
            </a:extLst>
          </p:cNvPr>
          <p:cNvSpPr txBox="1"/>
          <p:nvPr/>
        </p:nvSpPr>
        <p:spPr>
          <a:xfrm>
            <a:off x="4313322" y="1554665"/>
            <a:ext cx="4525878" cy="25545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ID" sz="1600" b="1" dirty="0"/>
              <a:t>b. </a:t>
            </a:r>
            <a:r>
              <a:rPr lang="en-ID" sz="1600" b="1" dirty="0" err="1"/>
              <a:t>Ciri-ciri</a:t>
            </a:r>
            <a:r>
              <a:rPr lang="en-ID" sz="1600" b="1" dirty="0"/>
              <a:t> pasar </a:t>
            </a:r>
            <a:r>
              <a:rPr lang="en-ID" sz="1600" b="1" dirty="0" err="1"/>
              <a:t>persaingan</a:t>
            </a:r>
            <a:r>
              <a:rPr lang="en-ID" sz="1600" b="1" dirty="0"/>
              <a:t> </a:t>
            </a:r>
            <a:r>
              <a:rPr lang="en-ID" sz="1600" b="1" dirty="0" err="1"/>
              <a:t>monopolistik</a:t>
            </a:r>
            <a:endParaRPr lang="en-ID" sz="1600" b="1" dirty="0"/>
          </a:p>
          <a:p>
            <a:endParaRPr lang="en-ID" sz="1600" dirty="0"/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produsen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penjual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sebanyak</a:t>
            </a:r>
            <a:r>
              <a:rPr lang="en-ID" sz="1600" dirty="0"/>
              <a:t> pada pasar </a:t>
            </a:r>
            <a:r>
              <a:rPr lang="en-ID" sz="1600" dirty="0" err="1"/>
              <a:t>persaingan</a:t>
            </a:r>
            <a:r>
              <a:rPr lang="en-ID" sz="1600" dirty="0"/>
              <a:t> </a:t>
            </a:r>
            <a:r>
              <a:rPr lang="en-ID" sz="1600" dirty="0" err="1"/>
              <a:t>sempurna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Jenis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dipasarkan</a:t>
            </a:r>
            <a:r>
              <a:rPr lang="en-ID" sz="1600" dirty="0"/>
              <a:t> </a:t>
            </a:r>
            <a:r>
              <a:rPr lang="en-ID" sz="1600" dirty="0" err="1"/>
              <a:t>berbeda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Produsen</a:t>
            </a:r>
            <a:r>
              <a:rPr lang="en-ID" sz="1600" dirty="0"/>
              <a:t>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memengaruhi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Produsen</a:t>
            </a:r>
            <a:r>
              <a:rPr lang="en-ID" sz="1600" dirty="0"/>
              <a:t> lain </a:t>
            </a:r>
            <a:r>
              <a:rPr lang="en-ID" sz="1600" dirty="0" err="1"/>
              <a:t>mudah</a:t>
            </a:r>
            <a:r>
              <a:rPr lang="en-ID" sz="1600" dirty="0"/>
              <a:t> </a:t>
            </a:r>
            <a:r>
              <a:rPr lang="en-ID" sz="1600" dirty="0" err="1"/>
              <a:t>masuk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pasar; dan</a:t>
            </a:r>
          </a:p>
          <a:p>
            <a:pPr marL="342900" indent="-342900">
              <a:buFont typeface="+mj-lt"/>
              <a:buAutoNum type="arabicParenR"/>
            </a:pPr>
            <a:r>
              <a:rPr lang="en-ID" sz="1600" dirty="0" err="1"/>
              <a:t>Promosi</a:t>
            </a:r>
            <a:r>
              <a:rPr lang="en-ID" sz="1600" dirty="0"/>
              <a:t> </a:t>
            </a:r>
            <a:r>
              <a:rPr lang="en-ID" sz="1600" dirty="0" err="1"/>
              <a:t>penjualan</a:t>
            </a:r>
            <a:r>
              <a:rPr lang="en-ID" sz="1600" dirty="0"/>
              <a:t>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aktif</a:t>
            </a:r>
            <a:r>
              <a:rPr lang="en-ID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5954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A. Permintaan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C769EAF-FEAE-8AB6-A2EA-8D78952AF7F1}"/>
              </a:ext>
            </a:extLst>
          </p:cNvPr>
          <p:cNvSpPr txBox="1"/>
          <p:nvPr/>
        </p:nvSpPr>
        <p:spPr>
          <a:xfrm>
            <a:off x="161215" y="617830"/>
            <a:ext cx="2658185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Pengertian</a:t>
            </a:r>
            <a:r>
              <a:rPr lang="en-ID" b="1" dirty="0"/>
              <a:t> </a:t>
            </a:r>
            <a:r>
              <a:rPr lang="en-ID" b="1" dirty="0" err="1"/>
              <a:t>Permintaan</a:t>
            </a:r>
            <a:endParaRPr lang="en-ID" b="1" dirty="0"/>
          </a:p>
        </p:txBody>
      </p:sp>
      <p:graphicFrame>
        <p:nvGraphicFramePr>
          <p:cNvPr id="30" name="Diagram 29">
            <a:extLst>
              <a:ext uri="{FF2B5EF4-FFF2-40B4-BE49-F238E27FC236}">
                <a16:creationId xmlns:a16="http://schemas.microsoft.com/office/drawing/2014/main" id="{59F98903-DCB0-E817-9C17-FDE6B09728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4797521"/>
              </p:ext>
            </p:extLst>
          </p:nvPr>
        </p:nvGraphicFramePr>
        <p:xfrm>
          <a:off x="3414963" y="1916812"/>
          <a:ext cx="2209800" cy="338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BE314CF5-F87D-58C0-7FD4-07A90B6D1E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7817773"/>
              </p:ext>
            </p:extLst>
          </p:nvPr>
        </p:nvGraphicFramePr>
        <p:xfrm>
          <a:off x="2005263" y="2396639"/>
          <a:ext cx="5029200" cy="1126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33" name="Diagram 32">
            <a:extLst>
              <a:ext uri="{FF2B5EF4-FFF2-40B4-BE49-F238E27FC236}">
                <a16:creationId xmlns:a16="http://schemas.microsoft.com/office/drawing/2014/main" id="{325DC132-1E39-BC7C-00C2-6D00C69AFD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1639704"/>
              </p:ext>
            </p:extLst>
          </p:nvPr>
        </p:nvGraphicFramePr>
        <p:xfrm>
          <a:off x="2033336" y="3634686"/>
          <a:ext cx="5017169" cy="55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FCEE040-F8B8-C791-301B-2F76AD6D7436}"/>
              </a:ext>
            </a:extLst>
          </p:cNvPr>
          <p:cNvSpPr txBox="1"/>
          <p:nvPr/>
        </p:nvSpPr>
        <p:spPr>
          <a:xfrm>
            <a:off x="381000" y="1021973"/>
            <a:ext cx="8001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keinginan</a:t>
            </a:r>
            <a:r>
              <a:rPr lang="en-ID" sz="1600" dirty="0"/>
              <a:t> yang </a:t>
            </a:r>
            <a:r>
              <a:rPr lang="en-ID" sz="1600" dirty="0" err="1"/>
              <a:t>disertai</a:t>
            </a:r>
            <a:r>
              <a:rPr lang="en-ID" sz="1600" dirty="0"/>
              <a:t>  oleh </a:t>
            </a:r>
            <a:r>
              <a:rPr lang="en-ID" sz="1600" dirty="0" err="1"/>
              <a:t>kemampuan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membeli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 pada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dan </a:t>
            </a:r>
            <a:r>
              <a:rPr lang="en-ID" sz="1600" dirty="0" err="1"/>
              <a:t>waktu</a:t>
            </a:r>
            <a:r>
              <a:rPr lang="en-ID" sz="1600" dirty="0"/>
              <a:t> </a:t>
            </a:r>
            <a:r>
              <a:rPr lang="en-ID" sz="1600" dirty="0" err="1"/>
              <a:t>tertentu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466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A.Permintaan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36095" y="4320996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C1F16C6-F3EC-3F18-1482-BFDC5114005E}"/>
              </a:ext>
            </a:extLst>
          </p:cNvPr>
          <p:cNvSpPr txBox="1"/>
          <p:nvPr/>
        </p:nvSpPr>
        <p:spPr>
          <a:xfrm>
            <a:off x="150897" y="596116"/>
            <a:ext cx="478054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Faktor-Faktor</a:t>
            </a:r>
            <a:r>
              <a:rPr lang="en-ID" b="1" dirty="0"/>
              <a:t> yang </a:t>
            </a:r>
            <a:r>
              <a:rPr lang="en-ID" b="1" dirty="0" err="1"/>
              <a:t>Memengaruhi</a:t>
            </a:r>
            <a:r>
              <a:rPr lang="en-ID" b="1" dirty="0"/>
              <a:t> </a:t>
            </a:r>
            <a:r>
              <a:rPr lang="en-ID" b="1" dirty="0" err="1"/>
              <a:t>Permintaan</a:t>
            </a:r>
            <a:r>
              <a:rPr lang="en-ID" b="1" dirty="0"/>
              <a:t> </a:t>
            </a: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6E5C255E-67A5-9ACA-AB76-E8E7D771B0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0821112"/>
              </p:ext>
            </p:extLst>
          </p:nvPr>
        </p:nvGraphicFramePr>
        <p:xfrm>
          <a:off x="211055" y="2224020"/>
          <a:ext cx="4208545" cy="2014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162C5056-A96D-7A49-06C6-0A7E3CA77B2C}"/>
              </a:ext>
            </a:extLst>
          </p:cNvPr>
          <p:cNvSpPr txBox="1"/>
          <p:nvPr/>
        </p:nvSpPr>
        <p:spPr>
          <a:xfrm>
            <a:off x="0" y="980554"/>
            <a:ext cx="83749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Faktor-faktor</a:t>
            </a:r>
            <a:r>
              <a:rPr lang="en-ID" sz="1600" dirty="0"/>
              <a:t> yang </a:t>
            </a:r>
            <a:r>
              <a:rPr lang="en-ID" sz="1600" dirty="0" err="1"/>
              <a:t>memengaruhi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dan </a:t>
            </a:r>
            <a:r>
              <a:rPr lang="en-ID" sz="1600" dirty="0" err="1"/>
              <a:t>menyebabkan</a:t>
            </a:r>
            <a:r>
              <a:rPr lang="en-ID" sz="1600" dirty="0"/>
              <a:t> </a:t>
            </a:r>
            <a:r>
              <a:rPr lang="en-ID" sz="1600" dirty="0" err="1"/>
              <a:t>kurva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bergeser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endParaRPr lang="en-ID" sz="1600" dirty="0"/>
          </a:p>
        </p:txBody>
      </p:sp>
      <p:graphicFrame>
        <p:nvGraphicFramePr>
          <p:cNvPr id="53" name="Diagram 52">
            <a:extLst>
              <a:ext uri="{FF2B5EF4-FFF2-40B4-BE49-F238E27FC236}">
                <a16:creationId xmlns:a16="http://schemas.microsoft.com/office/drawing/2014/main" id="{0190BC74-5463-9536-308A-F0A02315A2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6241244"/>
              </p:ext>
            </p:extLst>
          </p:nvPr>
        </p:nvGraphicFramePr>
        <p:xfrm>
          <a:off x="112795" y="1458330"/>
          <a:ext cx="8995110" cy="32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181825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CBAB85EB-28E9-4779-B30B-D991A1F75F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>
                                            <p:graphicEl>
                                              <a:dgm id="{CBAB85EB-28E9-4779-B30B-D991A1F75F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>
                                            <p:graphicEl>
                                              <a:dgm id="{CBAB85EB-28E9-4779-B30B-D991A1F75F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>
                                            <p:graphicEl>
                                              <a:dgm id="{CBAB85EB-28E9-4779-B30B-D991A1F75F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50B7F84E-4403-4940-A030-FBD7201420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">
                                            <p:graphicEl>
                                              <a:dgm id="{50B7F84E-4403-4940-A030-FBD7201420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>
                                            <p:graphicEl>
                                              <a:dgm id="{50B7F84E-4403-4940-A030-FBD7201420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>
                                            <p:graphicEl>
                                              <a:dgm id="{50B7F84E-4403-4940-A030-FBD7201420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23CD8503-0F7C-4AB5-8854-FF06DCAB6A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">
                                            <p:graphicEl>
                                              <a:dgm id="{23CD8503-0F7C-4AB5-8854-FF06DCAB6A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>
                                            <p:graphicEl>
                                              <a:dgm id="{23CD8503-0F7C-4AB5-8854-FF06DCAB6A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>
                                            <p:graphicEl>
                                              <a:dgm id="{23CD8503-0F7C-4AB5-8854-FF06DCAB6A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7BC553ED-4B61-40A0-90F4-BF0E7DF2A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>
                                            <p:graphicEl>
                                              <a:dgm id="{7BC553ED-4B61-40A0-90F4-BF0E7DF2A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>
                                            <p:graphicEl>
                                              <a:dgm id="{7BC553ED-4B61-40A0-90F4-BF0E7DF2A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>
                                            <p:graphicEl>
                                              <a:dgm id="{7BC553ED-4B61-40A0-90F4-BF0E7DF2A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3B27D4B5-B94F-4D6A-A0AC-1B6332754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>
                                            <p:graphicEl>
                                              <a:dgm id="{3B27D4B5-B94F-4D6A-A0AC-1B63327541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>
                                            <p:graphicEl>
                                              <a:dgm id="{3B27D4B5-B94F-4D6A-A0AC-1B6332754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>
                                            <p:graphicEl>
                                              <a:dgm id="{3B27D4B5-B94F-4D6A-A0AC-1B6332754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94D60303-2F86-4F3A-9662-8360267F5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>
                                            <p:graphicEl>
                                              <a:dgm id="{94D60303-2F86-4F3A-9662-8360267F59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>
                                            <p:graphicEl>
                                              <a:dgm id="{94D60303-2F86-4F3A-9662-8360267F5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>
                                            <p:graphicEl>
                                              <a:dgm id="{94D60303-2F86-4F3A-9662-8360267F5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AE2707BA-DD12-49BC-A115-F5859B772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3">
                                            <p:graphicEl>
                                              <a:dgm id="{AE2707BA-DD12-49BC-A115-F5859B772A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">
                                            <p:graphicEl>
                                              <a:dgm id="{AE2707BA-DD12-49BC-A115-F5859B772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">
                                            <p:graphicEl>
                                              <a:dgm id="{AE2707BA-DD12-49BC-A115-F5859B772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BB35CCDB-460F-4661-9769-C0939080D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3">
                                            <p:graphicEl>
                                              <a:dgm id="{BB35CCDB-460F-4661-9769-C0939080D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>
                                            <p:graphicEl>
                                              <a:dgm id="{BB35CCDB-460F-4661-9769-C0939080D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>
                                            <p:graphicEl>
                                              <a:dgm id="{BB35CCDB-460F-4661-9769-C0939080D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2DC57D08-8D79-4BCD-BC69-7A59FCE92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>
                                            <p:graphicEl>
                                              <a:dgm id="{2DC57D08-8D79-4BCD-BC69-7A59FCE926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>
                                            <p:graphicEl>
                                              <a:dgm id="{2DC57D08-8D79-4BCD-BC69-7A59FCE92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3">
                                            <p:graphicEl>
                                              <a:dgm id="{2DC57D08-8D79-4BCD-BC69-7A59FCE92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FD4DB6F8-6B0E-4B60-BA0C-04C7EC467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>
                                            <p:graphicEl>
                                              <a:dgm id="{FD4DB6F8-6B0E-4B60-BA0C-04C7EC4677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>
                                            <p:graphicEl>
                                              <a:dgm id="{FD4DB6F8-6B0E-4B60-BA0C-04C7EC467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>
                                            <p:graphicEl>
                                              <a:dgm id="{FD4DB6F8-6B0E-4B60-BA0C-04C7EC467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10D7A154-A10E-41C7-BEB5-7650D4C51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3">
                                            <p:graphicEl>
                                              <a:dgm id="{10D7A154-A10E-41C7-BEB5-7650D4C51C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>
                                            <p:graphicEl>
                                              <a:dgm id="{10D7A154-A10E-41C7-BEB5-7650D4C51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>
                                            <p:graphicEl>
                                              <a:dgm id="{10D7A154-A10E-41C7-BEB5-7650D4C51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37571E11-8431-44AB-839B-2433CF85B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3">
                                            <p:graphicEl>
                                              <a:dgm id="{37571E11-8431-44AB-839B-2433CF85B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>
                                            <p:graphicEl>
                                              <a:dgm id="{37571E11-8431-44AB-839B-2433CF85B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>
                                            <p:graphicEl>
                                              <a:dgm id="{37571E11-8431-44AB-839B-2433CF85B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E9B4BB02-72B9-47A5-B1DF-2D92F3832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3">
                                            <p:graphicEl>
                                              <a:dgm id="{E9B4BB02-72B9-47A5-B1DF-2D92F38323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3">
                                            <p:graphicEl>
                                              <a:dgm id="{E9B4BB02-72B9-47A5-B1DF-2D92F3832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3">
                                            <p:graphicEl>
                                              <a:dgm id="{E9B4BB02-72B9-47A5-B1DF-2D92F3832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B5E101AD-0D75-4019-9B94-C69C3C8E3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3">
                                            <p:graphicEl>
                                              <a:dgm id="{B5E101AD-0D75-4019-9B94-C69C3C8E3C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3">
                                            <p:graphicEl>
                                              <a:dgm id="{B5E101AD-0D75-4019-9B94-C69C3C8E3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3">
                                            <p:graphicEl>
                                              <a:dgm id="{B5E101AD-0D75-4019-9B94-C69C3C8E3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7234053D-D00A-4E52-97CE-E8B0DC375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3">
                                            <p:graphicEl>
                                              <a:dgm id="{7234053D-D00A-4E52-97CE-E8B0DC3750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3">
                                            <p:graphicEl>
                                              <a:dgm id="{7234053D-D00A-4E52-97CE-E8B0DC375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>
                                            <p:graphicEl>
                                              <a:dgm id="{7234053D-D00A-4E52-97CE-E8B0DC375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3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A.Permintaan 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36095" y="4320996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2352FE7-DA1C-CB41-92BF-845CE2AD921F}"/>
              </a:ext>
            </a:extLst>
          </p:cNvPr>
          <p:cNvSpPr txBox="1"/>
          <p:nvPr/>
        </p:nvSpPr>
        <p:spPr>
          <a:xfrm>
            <a:off x="152400" y="623709"/>
            <a:ext cx="236839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3. Hukum </a:t>
            </a:r>
            <a:r>
              <a:rPr lang="en-ID" b="1" dirty="0" err="1"/>
              <a:t>Permintaan</a:t>
            </a:r>
            <a:endParaRPr lang="en-ID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3A5463-647E-7852-B8BB-B381CF2B935E}"/>
              </a:ext>
            </a:extLst>
          </p:cNvPr>
          <p:cNvSpPr txBox="1"/>
          <p:nvPr/>
        </p:nvSpPr>
        <p:spPr>
          <a:xfrm>
            <a:off x="1580503" y="1333140"/>
            <a:ext cx="5936848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600" dirty="0"/>
              <a:t>Harga </a:t>
            </a:r>
            <a:r>
              <a:rPr lang="en-ID" sz="1600" dirty="0" err="1"/>
              <a:t>memainkan</a:t>
            </a:r>
            <a:r>
              <a:rPr lang="en-ID" sz="1600" dirty="0"/>
              <a:t> </a:t>
            </a:r>
            <a:r>
              <a:rPr lang="en-ID" sz="1600" dirty="0" err="1"/>
              <a:t>peran</a:t>
            </a:r>
            <a:r>
              <a:rPr lang="en-ID" sz="1600" dirty="0"/>
              <a:t> </a:t>
            </a:r>
            <a:r>
              <a:rPr lang="en-ID" sz="1600" dirty="0" err="1"/>
              <a:t>penting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memengaruhi</a:t>
            </a:r>
            <a:r>
              <a:rPr lang="en-ID" sz="1600" dirty="0"/>
              <a:t> </a:t>
            </a:r>
            <a:r>
              <a:rPr lang="en-ID" sz="1600" dirty="0" err="1"/>
              <a:t>kuantitas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.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tinggi</a:t>
            </a:r>
            <a:r>
              <a:rPr lang="en-ID" sz="1600" b="1" dirty="0"/>
              <a:t> </a:t>
            </a:r>
            <a:r>
              <a:rPr lang="en-ID" sz="1600" b="1" dirty="0" err="1"/>
              <a:t>harga</a:t>
            </a:r>
            <a:r>
              <a:rPr lang="en-ID" sz="1600" dirty="0"/>
              <a:t>,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rendah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yang </a:t>
            </a:r>
            <a:r>
              <a:rPr lang="en-ID" sz="1600" b="1" dirty="0" err="1"/>
              <a:t>diminta</a:t>
            </a:r>
            <a:r>
              <a:rPr lang="en-ID" sz="1600" dirty="0"/>
              <a:t>. </a:t>
            </a:r>
            <a:r>
              <a:rPr lang="en-ID" sz="1600" dirty="0" err="1"/>
              <a:t>Sebaliknya</a:t>
            </a:r>
            <a:r>
              <a:rPr lang="en-ID" sz="1600" dirty="0"/>
              <a:t>,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rendah</a:t>
            </a:r>
            <a:r>
              <a:rPr lang="en-ID" sz="1600" b="1" dirty="0"/>
              <a:t> </a:t>
            </a:r>
            <a:r>
              <a:rPr lang="en-ID" sz="1600" b="1" dirty="0" err="1"/>
              <a:t>harga</a:t>
            </a:r>
            <a:r>
              <a:rPr lang="en-ID" sz="1600" b="1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,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b="1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yang </a:t>
            </a:r>
            <a:r>
              <a:rPr lang="en-ID" sz="1600" b="1" dirty="0" err="1"/>
              <a:t>diminta</a:t>
            </a:r>
            <a:r>
              <a:rPr lang="en-ID" sz="1600" dirty="0"/>
              <a:t>. </a:t>
            </a:r>
            <a:r>
              <a:rPr lang="en-ID" sz="1600" dirty="0" err="1"/>
              <a:t>Terlihat</a:t>
            </a:r>
            <a:r>
              <a:rPr lang="en-ID" sz="1600" dirty="0"/>
              <a:t> di </a:t>
            </a:r>
            <a:r>
              <a:rPr lang="en-ID" sz="1600" dirty="0" err="1"/>
              <a:t>sini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hubungan</a:t>
            </a:r>
            <a:r>
              <a:rPr lang="en-ID" sz="1600" dirty="0"/>
              <a:t> </a:t>
            </a:r>
            <a:r>
              <a:rPr lang="en-ID" sz="1600" dirty="0" err="1"/>
              <a:t>terbalik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tingkat</a:t>
            </a:r>
            <a:r>
              <a:rPr lang="en-ID" sz="1600" dirty="0"/>
              <a:t> </a:t>
            </a:r>
            <a:r>
              <a:rPr lang="en-ID" sz="1600" dirty="0" err="1"/>
              <a:t>harga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dan </a:t>
            </a:r>
            <a:r>
              <a:rPr lang="en-ID" sz="1600" dirty="0" err="1"/>
              <a:t>jasa</a:t>
            </a:r>
            <a:r>
              <a:rPr lang="en-ID" sz="1600" dirty="0"/>
              <a:t> yang </a:t>
            </a:r>
            <a:r>
              <a:rPr lang="en-ID" sz="1600" dirty="0" err="1"/>
              <a:t>diminta</a:t>
            </a:r>
            <a:r>
              <a:rPr lang="en-ID" sz="1600" dirty="0"/>
              <a:t>. </a:t>
            </a:r>
            <a:r>
              <a:rPr lang="en-ID" sz="1600" dirty="0" err="1"/>
              <a:t>Fenomena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pada </a:t>
            </a:r>
            <a:r>
              <a:rPr lang="en-ID" sz="1600" dirty="0" err="1"/>
              <a:t>intinya</a:t>
            </a:r>
            <a:r>
              <a:rPr lang="en-ID" sz="1600" dirty="0"/>
              <a:t> </a:t>
            </a:r>
            <a:r>
              <a:rPr lang="en-ID" sz="1600" dirty="0" err="1"/>
              <a:t>merupakan</a:t>
            </a:r>
            <a:r>
              <a:rPr lang="en-ID" sz="1600" dirty="0"/>
              <a:t> </a:t>
            </a:r>
            <a:r>
              <a:rPr lang="en-ID" sz="1600" dirty="0" err="1"/>
              <a:t>isi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. </a:t>
            </a:r>
          </a:p>
          <a:p>
            <a:endParaRPr lang="en-ID" sz="1600" dirty="0"/>
          </a:p>
          <a:p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jelas</a:t>
            </a:r>
            <a:r>
              <a:rPr lang="en-ID" sz="1600" dirty="0"/>
              <a:t>,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permintaan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berbunyi</a:t>
            </a:r>
            <a:r>
              <a:rPr lang="en-ID" sz="1600" dirty="0"/>
              <a:t>: </a:t>
            </a:r>
            <a:r>
              <a:rPr lang="en-ID" sz="1600" i="1" dirty="0"/>
              <a:t>“Jika </a:t>
            </a:r>
            <a:r>
              <a:rPr lang="en-ID" sz="1600" i="1" dirty="0" err="1"/>
              <a:t>harga</a:t>
            </a:r>
            <a:r>
              <a:rPr lang="en-ID" sz="1600" i="1" dirty="0"/>
              <a:t> </a:t>
            </a:r>
            <a:r>
              <a:rPr lang="en-ID" sz="1600" i="1" dirty="0" err="1"/>
              <a:t>suatu</a:t>
            </a:r>
            <a:r>
              <a:rPr lang="en-ID" sz="1600" i="1" dirty="0"/>
              <a:t> </a:t>
            </a:r>
            <a:r>
              <a:rPr lang="en-ID" sz="1600" i="1" dirty="0" err="1"/>
              <a:t>barang</a:t>
            </a:r>
            <a:r>
              <a:rPr lang="en-ID" sz="1600" i="1" dirty="0"/>
              <a:t> dan </a:t>
            </a:r>
            <a:r>
              <a:rPr lang="en-ID" sz="1600" i="1" dirty="0" err="1"/>
              <a:t>jasa</a:t>
            </a:r>
            <a:r>
              <a:rPr lang="en-ID" sz="1600" i="1" dirty="0"/>
              <a:t> </a:t>
            </a:r>
            <a:r>
              <a:rPr lang="en-ID" sz="1600" i="1" dirty="0" err="1"/>
              <a:t>meningkat</a:t>
            </a:r>
            <a:r>
              <a:rPr lang="en-ID" sz="1600" i="1" dirty="0"/>
              <a:t>, </a:t>
            </a:r>
            <a:r>
              <a:rPr lang="en-ID" sz="1600" i="1" dirty="0" err="1"/>
              <a:t>kuantitas</a:t>
            </a:r>
            <a:r>
              <a:rPr lang="en-ID" sz="1600" i="1" dirty="0"/>
              <a:t> yang </a:t>
            </a:r>
            <a:r>
              <a:rPr lang="en-ID" sz="1600" i="1" dirty="0" err="1"/>
              <a:t>diminta</a:t>
            </a:r>
            <a:r>
              <a:rPr lang="en-ID" sz="1600" i="1" dirty="0"/>
              <a:t> </a:t>
            </a:r>
            <a:r>
              <a:rPr lang="en-ID" sz="1600" i="1" dirty="0" err="1"/>
              <a:t>akan</a:t>
            </a:r>
            <a:r>
              <a:rPr lang="en-ID" sz="1600" i="1" dirty="0"/>
              <a:t> </a:t>
            </a:r>
            <a:r>
              <a:rPr lang="en-ID" sz="1600" i="1" dirty="0" err="1"/>
              <a:t>menurun</a:t>
            </a:r>
            <a:r>
              <a:rPr lang="en-ID" sz="1600" i="1" dirty="0"/>
              <a:t>. </a:t>
            </a:r>
            <a:r>
              <a:rPr lang="en-ID" sz="1600" i="1" dirty="0" err="1"/>
              <a:t>Sebaliknya</a:t>
            </a:r>
            <a:r>
              <a:rPr lang="en-ID" sz="1600" i="1" dirty="0"/>
              <a:t>, </a:t>
            </a:r>
            <a:r>
              <a:rPr lang="en-ID" sz="1600" i="1" dirty="0" err="1"/>
              <a:t>apabila</a:t>
            </a:r>
            <a:r>
              <a:rPr lang="en-ID" sz="1600" i="1" dirty="0"/>
              <a:t> </a:t>
            </a:r>
            <a:r>
              <a:rPr lang="en-ID" sz="1600" i="1" dirty="0" err="1"/>
              <a:t>harga</a:t>
            </a:r>
            <a:r>
              <a:rPr lang="en-ID" sz="1600" i="1" dirty="0"/>
              <a:t> </a:t>
            </a:r>
            <a:r>
              <a:rPr lang="en-ID" sz="1600" i="1" dirty="0" err="1"/>
              <a:t>suatu</a:t>
            </a:r>
            <a:r>
              <a:rPr lang="en-ID" sz="1600" i="1" dirty="0"/>
              <a:t> </a:t>
            </a:r>
            <a:r>
              <a:rPr lang="en-ID" sz="1600" i="1" dirty="0" err="1"/>
              <a:t>barang</a:t>
            </a:r>
            <a:r>
              <a:rPr lang="en-ID" sz="1600" i="1" dirty="0"/>
              <a:t> dan </a:t>
            </a:r>
            <a:r>
              <a:rPr lang="en-ID" sz="1600" i="1" dirty="0" err="1"/>
              <a:t>jasa</a:t>
            </a:r>
            <a:r>
              <a:rPr lang="en-ID" sz="1600" i="1" dirty="0"/>
              <a:t> </a:t>
            </a:r>
            <a:r>
              <a:rPr lang="en-ID" sz="1600" i="1" dirty="0" err="1"/>
              <a:t>menurun</a:t>
            </a:r>
            <a:r>
              <a:rPr lang="en-ID" sz="1600" i="1" dirty="0"/>
              <a:t>, </a:t>
            </a:r>
            <a:r>
              <a:rPr lang="en-ID" sz="1600" i="1" dirty="0" err="1"/>
              <a:t>maka</a:t>
            </a:r>
            <a:r>
              <a:rPr lang="en-ID" sz="1600" i="1" dirty="0"/>
              <a:t> </a:t>
            </a:r>
            <a:r>
              <a:rPr lang="en-ID" sz="1600" i="1" dirty="0" err="1"/>
              <a:t>kuantitas</a:t>
            </a:r>
            <a:r>
              <a:rPr lang="en-ID" sz="1600" i="1" dirty="0"/>
              <a:t> yang </a:t>
            </a:r>
            <a:r>
              <a:rPr lang="en-ID" sz="1600" i="1" dirty="0" err="1"/>
              <a:t>diminta</a:t>
            </a:r>
            <a:r>
              <a:rPr lang="en-ID" sz="1600" i="1" dirty="0"/>
              <a:t> </a:t>
            </a:r>
            <a:r>
              <a:rPr lang="en-ID" sz="1600" i="1" dirty="0" err="1"/>
              <a:t>akan</a:t>
            </a:r>
            <a:r>
              <a:rPr lang="en-ID" sz="1600" i="1" dirty="0"/>
              <a:t> </a:t>
            </a:r>
            <a:r>
              <a:rPr lang="en-ID" sz="1600" i="1" dirty="0" err="1"/>
              <a:t>meningkat</a:t>
            </a:r>
            <a:r>
              <a:rPr lang="en-ID" sz="1600" i="1" dirty="0"/>
              <a:t>, ceteris paribus.”</a:t>
            </a:r>
          </a:p>
        </p:txBody>
      </p:sp>
    </p:spTree>
    <p:extLst>
      <p:ext uri="{BB962C8B-B14F-4D97-AF65-F5344CB8AC3E}">
        <p14:creationId xmlns:p14="http://schemas.microsoft.com/office/powerpoint/2010/main" val="408507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68AF7A0-11A7-CBF5-0FEF-AC55D2CC49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-95250"/>
            <a:ext cx="9143999" cy="6095999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Penawaran</a:t>
            </a:r>
            <a:endParaRPr lang="en-US"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3333BFC-FAFF-9BD0-6076-664A2827A7E0}"/>
              </a:ext>
            </a:extLst>
          </p:cNvPr>
          <p:cNvSpPr txBox="1"/>
          <p:nvPr/>
        </p:nvSpPr>
        <p:spPr>
          <a:xfrm>
            <a:off x="152400" y="666750"/>
            <a:ext cx="269593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Pengertian</a:t>
            </a:r>
            <a:r>
              <a:rPr lang="en-ID" b="1" dirty="0"/>
              <a:t> </a:t>
            </a:r>
            <a:r>
              <a:rPr lang="en-ID" b="1" dirty="0" err="1"/>
              <a:t>Penawaran</a:t>
            </a:r>
            <a:endParaRPr lang="en-ID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64BD11-250E-C68C-E2C8-0F278BD10A2E}"/>
              </a:ext>
            </a:extLst>
          </p:cNvPr>
          <p:cNvSpPr txBox="1"/>
          <p:nvPr/>
        </p:nvSpPr>
        <p:spPr>
          <a:xfrm>
            <a:off x="4953000" y="1650418"/>
            <a:ext cx="3763878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dirty="0" err="1"/>
              <a:t>Penawaran</a:t>
            </a:r>
            <a:r>
              <a:rPr lang="en-ID" dirty="0"/>
              <a:t> (</a:t>
            </a:r>
            <a:r>
              <a:rPr lang="en-ID" i="1" dirty="0"/>
              <a:t>supply</a:t>
            </a:r>
            <a:r>
              <a:rPr lang="en-ID" dirty="0"/>
              <a:t>)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kuantitas</a:t>
            </a:r>
            <a:r>
              <a:rPr lang="en-ID" dirty="0"/>
              <a:t> </a:t>
            </a:r>
            <a:r>
              <a:rPr lang="en-ID" dirty="0" err="1"/>
              <a:t>barang</a:t>
            </a:r>
            <a:r>
              <a:rPr lang="en-ID" dirty="0"/>
              <a:t> dan </a:t>
            </a:r>
            <a:r>
              <a:rPr lang="en-ID" dirty="0" err="1"/>
              <a:t>jasa</a:t>
            </a:r>
            <a:r>
              <a:rPr lang="en-ID" dirty="0"/>
              <a:t> yang </a:t>
            </a:r>
            <a:r>
              <a:rPr lang="en-ID" dirty="0" err="1"/>
              <a:t>tersedia</a:t>
            </a:r>
            <a:r>
              <a:rPr lang="en-ID" dirty="0"/>
              <a:t> dan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ditawarkan</a:t>
            </a:r>
            <a:r>
              <a:rPr lang="en-ID" dirty="0"/>
              <a:t> oleh </a:t>
            </a:r>
            <a:r>
              <a:rPr lang="en-ID" dirty="0" err="1"/>
              <a:t>produsen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konsumen</a:t>
            </a:r>
            <a:r>
              <a:rPr lang="en-ID" dirty="0"/>
              <a:t> pada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tingkat</a:t>
            </a:r>
            <a:r>
              <a:rPr lang="en-ID" dirty="0"/>
              <a:t> </a:t>
            </a:r>
            <a:r>
              <a:rPr lang="en-ID" dirty="0" err="1"/>
              <a:t>harga</a:t>
            </a:r>
            <a:r>
              <a:rPr lang="en-ID" dirty="0"/>
              <a:t> </a:t>
            </a:r>
            <a:r>
              <a:rPr lang="en-ID" dirty="0" err="1"/>
              <a:t>selama</a:t>
            </a:r>
            <a:r>
              <a:rPr lang="en-ID" dirty="0"/>
              <a:t> </a:t>
            </a:r>
            <a:r>
              <a:rPr lang="en-ID" dirty="0" err="1"/>
              <a:t>periode</a:t>
            </a:r>
            <a:r>
              <a:rPr lang="en-ID" dirty="0"/>
              <a:t> </a:t>
            </a:r>
            <a:r>
              <a:rPr lang="en-ID" dirty="0" err="1"/>
              <a:t>waktu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. </a:t>
            </a:r>
            <a:r>
              <a:rPr lang="en-ID" dirty="0" err="1"/>
              <a:t>Pengertian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berlaku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menganggap</a:t>
            </a:r>
            <a:r>
              <a:rPr lang="en-ID" dirty="0"/>
              <a:t> </a:t>
            </a:r>
            <a:r>
              <a:rPr lang="en-ID" dirty="0" err="1"/>
              <a:t>hal-hal</a:t>
            </a:r>
            <a:r>
              <a:rPr lang="en-ID" dirty="0"/>
              <a:t> lain </a:t>
            </a:r>
            <a:r>
              <a:rPr lang="en-ID" dirty="0" err="1"/>
              <a:t>selain</a:t>
            </a:r>
            <a:r>
              <a:rPr lang="en-ID" dirty="0"/>
              <a:t> </a:t>
            </a:r>
            <a:r>
              <a:rPr lang="en-ID" dirty="0" err="1"/>
              <a:t>harga</a:t>
            </a:r>
            <a:r>
              <a:rPr lang="en-ID" dirty="0"/>
              <a:t> </a:t>
            </a:r>
            <a:r>
              <a:rPr lang="en-ID" dirty="0" err="1"/>
              <a:t>tetap</a:t>
            </a:r>
            <a:r>
              <a:rPr lang="en-ID" dirty="0"/>
              <a:t> </a:t>
            </a:r>
            <a:r>
              <a:rPr lang="en-ID" dirty="0" err="1"/>
              <a:t>konstan</a:t>
            </a:r>
            <a:r>
              <a:rPr lang="en-ID" dirty="0"/>
              <a:t> (</a:t>
            </a:r>
            <a:r>
              <a:rPr lang="en-ID" i="1" dirty="0"/>
              <a:t>ceteris paribus</a:t>
            </a:r>
            <a:r>
              <a:rPr lang="en-ID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6341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503FF4E-88C4-9F87-B77C-E94E8FC4AD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7240853"/>
              </p:ext>
            </p:extLst>
          </p:nvPr>
        </p:nvGraphicFramePr>
        <p:xfrm>
          <a:off x="561474" y="1201033"/>
          <a:ext cx="8077200" cy="3276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79EA6CE-FC37-5A74-9576-584F8083F670}"/>
              </a:ext>
            </a:extLst>
          </p:cNvPr>
          <p:cNvSpPr txBox="1"/>
          <p:nvPr/>
        </p:nvSpPr>
        <p:spPr>
          <a:xfrm>
            <a:off x="106280" y="580266"/>
            <a:ext cx="469432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Faktor-Faktor</a:t>
            </a:r>
            <a:r>
              <a:rPr lang="en-ID" b="1" dirty="0"/>
              <a:t> yang </a:t>
            </a:r>
            <a:r>
              <a:rPr lang="en-ID" b="1" dirty="0" err="1"/>
              <a:t>Memengaruhi</a:t>
            </a:r>
            <a:r>
              <a:rPr lang="en-ID" b="1" dirty="0"/>
              <a:t> </a:t>
            </a:r>
            <a:r>
              <a:rPr lang="en-ID" b="1" dirty="0" err="1"/>
              <a:t>Penawaran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14099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199905B-9B4F-4BF6-8BF0-C29737E718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dgm id="{6199905B-9B4F-4BF6-8BF0-C29737E718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graphicEl>
                                              <a:dgm id="{6199905B-9B4F-4BF6-8BF0-C29737E718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graphicEl>
                                              <a:dgm id="{6199905B-9B4F-4BF6-8BF0-C29737E718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62E61CF-0345-46D3-A549-AF158A4E3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graphicEl>
                                              <a:dgm id="{B62E61CF-0345-46D3-A549-AF158A4E3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graphicEl>
                                              <a:dgm id="{B62E61CF-0345-46D3-A549-AF158A4E3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graphicEl>
                                              <a:dgm id="{B62E61CF-0345-46D3-A549-AF158A4E3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7E9076C-8F3B-403F-B7B6-809422B48B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graphicEl>
                                              <a:dgm id="{87E9076C-8F3B-403F-B7B6-809422B48B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graphicEl>
                                              <a:dgm id="{87E9076C-8F3B-403F-B7B6-809422B48B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graphicEl>
                                              <a:dgm id="{87E9076C-8F3B-403F-B7B6-809422B48B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E7E5A4A-AAC9-46D0-AE35-7F9F5B58E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graphicEl>
                                              <a:dgm id="{CE7E5A4A-AAC9-46D0-AE35-7F9F5B58EA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graphicEl>
                                              <a:dgm id="{CE7E5A4A-AAC9-46D0-AE35-7F9F5B58E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graphicEl>
                                              <a:dgm id="{CE7E5A4A-AAC9-46D0-AE35-7F9F5B58E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C659C58-D79D-4DA1-94DF-227BF4977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graphicEl>
                                              <a:dgm id="{FC659C58-D79D-4DA1-94DF-227BF49772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graphicEl>
                                              <a:dgm id="{FC659C58-D79D-4DA1-94DF-227BF4977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graphicEl>
                                              <a:dgm id="{FC659C58-D79D-4DA1-94DF-227BF4977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F3011D2-67D4-42B0-9276-00112E54EF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graphicEl>
                                              <a:dgm id="{CF3011D2-67D4-42B0-9276-00112E54EF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graphicEl>
                                              <a:dgm id="{CF3011D2-67D4-42B0-9276-00112E54EF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graphicEl>
                                              <a:dgm id="{CF3011D2-67D4-42B0-9276-00112E54EF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503FF4E-88C4-9F87-B77C-E94E8FC4AD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661520"/>
              </p:ext>
            </p:extLst>
          </p:nvPr>
        </p:nvGraphicFramePr>
        <p:xfrm>
          <a:off x="533400" y="1128132"/>
          <a:ext cx="8077200" cy="3435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Penawaran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IPS EKONOMI </a:t>
                  </a: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79EA6CE-FC37-5A74-9576-584F8083F670}"/>
              </a:ext>
            </a:extLst>
          </p:cNvPr>
          <p:cNvSpPr txBox="1"/>
          <p:nvPr/>
        </p:nvSpPr>
        <p:spPr>
          <a:xfrm>
            <a:off x="106280" y="580266"/>
            <a:ext cx="469432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Faktor-Faktor</a:t>
            </a:r>
            <a:r>
              <a:rPr lang="en-ID" b="1" dirty="0"/>
              <a:t> yang </a:t>
            </a:r>
            <a:r>
              <a:rPr lang="en-ID" b="1" dirty="0" err="1"/>
              <a:t>Memengaruhi</a:t>
            </a:r>
            <a:r>
              <a:rPr lang="en-ID" b="1" dirty="0"/>
              <a:t> </a:t>
            </a:r>
            <a:r>
              <a:rPr lang="en-ID" b="1" dirty="0" err="1"/>
              <a:t>Penawaran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362152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2E50F3-58E7-45E9-BF5B-19CB5EDA31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dgm id="{F92E50F3-58E7-45E9-BF5B-19CB5EDA31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graphicEl>
                                              <a:dgm id="{F92E50F3-58E7-45E9-BF5B-19CB5EDA31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graphicEl>
                                              <a:dgm id="{F92E50F3-58E7-45E9-BF5B-19CB5EDA31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87420B2-D1D4-419A-8658-710BC1F33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graphicEl>
                                              <a:dgm id="{D87420B2-D1D4-419A-8658-710BC1F33F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graphicEl>
                                              <a:dgm id="{D87420B2-D1D4-419A-8658-710BC1F33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graphicEl>
                                              <a:dgm id="{D87420B2-D1D4-419A-8658-710BC1F33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836F7DC-4480-42EB-89F3-38F5AE84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graphicEl>
                                              <a:dgm id="{F836F7DC-4480-42EB-89F3-38F5AE8432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graphicEl>
                                              <a:dgm id="{F836F7DC-4480-42EB-89F3-38F5AE84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graphicEl>
                                              <a:dgm id="{F836F7DC-4480-42EB-89F3-38F5AE84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850EF41-D0AF-4776-AFC9-93D4DBD12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graphicEl>
                                              <a:dgm id="{9850EF41-D0AF-4776-AFC9-93D4DBD126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graphicEl>
                                              <a:dgm id="{9850EF41-D0AF-4776-AFC9-93D4DBD12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graphicEl>
                                              <a:dgm id="{9850EF41-D0AF-4776-AFC9-93D4DBD12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122948B-522D-454E-B896-9193C67B1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graphicEl>
                                              <a:dgm id="{2122948B-522D-454E-B896-9193C67B11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graphicEl>
                                              <a:dgm id="{2122948B-522D-454E-B896-9193C67B1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graphicEl>
                                              <a:dgm id="{2122948B-522D-454E-B896-9193C67B1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615DFCB-0F26-4F37-9735-B951CFEB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graphicEl>
                                              <a:dgm id="{3615DFCB-0F26-4F37-9735-B951CFEBDC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graphicEl>
                                              <a:dgm id="{3615DFCB-0F26-4F37-9735-B951CFEB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graphicEl>
                                              <a:dgm id="{3615DFCB-0F26-4F37-9735-B951CFEB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B6C0625-6F8B-43FE-8D69-608F1BD4F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graphicEl>
                                              <a:dgm id="{1B6C0625-6F8B-43FE-8D69-608F1BD4F3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graphicEl>
                                              <a:dgm id="{1B6C0625-6F8B-43FE-8D69-608F1BD4F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graphicEl>
                                              <a:dgm id="{1B6C0625-6F8B-43FE-8D69-608F1BD4F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ECBBB-7A00-408A-A340-3BAB5233D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graphicEl>
                                              <a:dgm id="{D54ECBBB-7A00-408A-A340-3BAB5233D5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graphicEl>
                                              <a:dgm id="{D54ECBBB-7A00-408A-A340-3BAB5233D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graphicEl>
                                              <a:dgm id="{D54ECBBB-7A00-408A-A340-3BAB5233D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3472</Words>
  <Application>Microsoft Office PowerPoint</Application>
  <PresentationFormat>On-screen Show (16:9)</PresentationFormat>
  <Paragraphs>388</Paragraphs>
  <Slides>36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Batang</vt:lpstr>
      <vt:lpstr>Calibri</vt:lpstr>
      <vt:lpstr>Calibri Light</vt:lpstr>
      <vt:lpstr>Cambria</vt:lpstr>
      <vt:lpstr>Cambria Math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ERLNB43</cp:lastModifiedBy>
  <cp:revision>26</cp:revision>
  <dcterms:created xsi:type="dcterms:W3CDTF">2006-08-16T00:00:00Z</dcterms:created>
  <dcterms:modified xsi:type="dcterms:W3CDTF">2023-06-13T10:52:38Z</dcterms:modified>
</cp:coreProperties>
</file>