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22"/>
  </p:notesMasterIdLst>
  <p:sldIdLst>
    <p:sldId id="296" r:id="rId3"/>
    <p:sldId id="283" r:id="rId4"/>
    <p:sldId id="324" r:id="rId5"/>
    <p:sldId id="325" r:id="rId6"/>
    <p:sldId id="326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1" r:id="rId2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000E76"/>
    <a:srgbClr val="B27A16"/>
    <a:srgbClr val="2A58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5" d="100"/>
          <a:sy n="135" d="100"/>
        </p:scale>
        <p:origin x="846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D42329-7DFB-4178-B1CA-432AD8963723}" type="datetimeFigureOut">
              <a:rPr lang="en-ID" smtClean="0"/>
              <a:t>01/08/2022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EEB7C1-7084-463E-98C6-FF487FE1C61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93740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654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B31FA9-BEE9-4C4F-BBDD-82906A732EB9}" type="slidenum">
              <a:rPr lang="en-ID" smtClean="0"/>
              <a:t>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41645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EEB7C1-7084-463E-98C6-FF487FE1C61E}" type="slidenum">
              <a:rPr lang="en-ID" smtClean="0"/>
              <a:t>15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41177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042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397F-56DE-46F1-AC3A-D8D695556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CE7CB4-1C5C-B70B-5928-4D3FEB3401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3B2D72-BE97-0AE5-B435-5085EEEA8A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25B8EA-C8D2-9B96-5AF0-890C1229B3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92D385A4-C239-4106-84A4-3259A76DB1E4}" type="datetimeFigureOut">
              <a:rPr lang="id-ID" smtClean="0"/>
              <a:t>01/08/2022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BE909-01B6-6212-9E0E-DAB4375CA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57960F-F564-8BD3-462D-099677265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EAE51A2C-9B4F-4301-A5CF-06D3D150AEF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42678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5F9BA-0528-9FCB-B3F1-A67A8D40F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99A2E2-A8A7-AFB1-B9EF-1AF4CAFE8C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3F108D-927C-5CBC-FA3B-2546505205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BBC202-F01E-AEF5-25A1-1ACA2E135C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92D385A4-C239-4106-84A4-3259A76DB1E4}" type="datetimeFigureOut">
              <a:rPr lang="id-ID" smtClean="0"/>
              <a:t>01/08/2022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73E519-8F32-481A-A601-8AA9D9454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D2F405-682B-1E72-14A4-C106A0F8E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EAE51A2C-9B4F-4301-A5CF-06D3D150AEF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991647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43276-34BA-18BD-F5EF-FEFD82F99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7817AC-3657-D5C4-0BEB-BB3537854E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A25431-D8B9-5B3D-A900-A4DC1DD0DF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92D385A4-C239-4106-84A4-3259A76DB1E4}" type="datetimeFigureOut">
              <a:rPr lang="id-ID" smtClean="0"/>
              <a:t>01/08/2022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4FA6CB-A369-A2BE-1A4E-567A78614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683B25-0F7A-6817-10B0-9450EEBCF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EAE51A2C-9B4F-4301-A5CF-06D3D150AEF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531418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A7F7D3-9BF8-AF83-C551-F6844972CC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C5FB02-0938-8D54-4C5E-635DC7D109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A9A412-2987-7F98-8E74-96A3C5F3E4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92D385A4-C239-4106-84A4-3259A76DB1E4}" type="datetimeFigureOut">
              <a:rPr lang="id-ID" smtClean="0"/>
              <a:t>01/08/2022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4611A6-98C3-7538-8E25-45615EB6D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2E1200-BD32-77E7-E477-468181D9A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EAE51A2C-9B4F-4301-A5CF-06D3D150AEF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365411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2554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1308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63281A-B5E9-AA73-7B7A-3317512B25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92EE7E-FE20-EEC4-8382-91E07FDCD6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BD9461-4D2E-FB2E-65D3-142B67E7B2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92D385A4-C239-4106-84A4-3259A76DB1E4}" type="datetimeFigureOut">
              <a:rPr lang="id-ID" smtClean="0"/>
              <a:t>01/08/2022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1BE08-894C-5D1C-60E5-A60FDEB2A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1A4AB8-0E1A-443B-DC26-AF242D6D2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EAE51A2C-9B4F-4301-A5CF-06D3D150AEF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0380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D832B-5257-1181-D308-3713878CE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DF33F4-5191-2D2D-FD13-FB7AA40183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0C1038-BF3D-ED16-DC20-638C7B06A1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92D385A4-C239-4106-84A4-3259A76DB1E4}" type="datetimeFigureOut">
              <a:rPr lang="id-ID" smtClean="0"/>
              <a:t>01/08/2022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C6BA84-6A63-0231-2538-71873FD93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DD0E41-4089-4A12-10CA-4379E332D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EAE51A2C-9B4F-4301-A5CF-06D3D150AEF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59858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07328-3543-397F-E02D-9056759F1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B1A78C-22BB-537B-9D72-B2C6ED0A40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972910-4358-9644-E595-A5E9A249F48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92D385A4-C239-4106-84A4-3259A76DB1E4}" type="datetimeFigureOut">
              <a:rPr lang="id-ID" smtClean="0"/>
              <a:t>01/08/2022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29C95-BBE6-8A99-D013-2278F5803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992A85-86DD-8843-C64F-530108B59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EAE51A2C-9B4F-4301-A5CF-06D3D150AEF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42876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5E0E4-38F3-3165-78C4-125690BE3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68C19-F58A-0E45-46D0-B29FD81C14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F88FF1-ECA4-C9D2-0E23-FA739EF7CC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1662CB-E696-2E36-E18B-0204BAAA4A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92D385A4-C239-4106-84A4-3259A76DB1E4}" type="datetimeFigureOut">
              <a:rPr lang="id-ID" smtClean="0"/>
              <a:t>01/08/2022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F6E323-8F49-BEC3-862B-02800C009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16B8FB-E850-0954-6554-F3CC36E2C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EAE51A2C-9B4F-4301-A5CF-06D3D150AEF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9384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D09F9-DB94-1145-011B-57FE847D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9B3A11-9125-1672-704A-77D86178F2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7456D4-690E-C4B5-4494-E299BFA7A5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FBCCB0-CABB-D3BB-74D7-340A0E3D4D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1EE253-E1BB-D27A-6EA4-43B97C13AB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D2347C-926F-F4FE-74DB-93FC9547604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92D385A4-C239-4106-84A4-3259A76DB1E4}" type="datetimeFigureOut">
              <a:rPr lang="id-ID" smtClean="0"/>
              <a:t>01/08/2022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271BE4-C1C9-9C46-5A76-E3EC899E7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596464-6D56-B4FA-0705-25D9A2FB6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EAE51A2C-9B4F-4301-A5CF-06D3D150AEF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01620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9C1F4-C2B9-09CE-208E-8BC995C88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F928FE-8119-5E8A-90C5-D706C61270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92D385A4-C239-4106-84A4-3259A76DB1E4}" type="datetimeFigureOut">
              <a:rPr lang="id-ID" smtClean="0"/>
              <a:t>01/08/2022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135AE2-AED7-0C71-5E40-142B4A134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2FAC71-B536-F4DE-6947-58F69DD73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EAE51A2C-9B4F-4301-A5CF-06D3D150AEF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62694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E410EBA-6218-B02E-78AC-45D944D990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92D385A4-C239-4106-84A4-3259A76DB1E4}" type="datetimeFigureOut">
              <a:rPr lang="id-ID" smtClean="0"/>
              <a:t>01/08/2022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4DC39F-880F-D44D-1B77-039671707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E6C0F1-7FDD-7C78-E826-A21FF2B8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EAE51A2C-9B4F-4301-A5CF-06D3D150AEF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14644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FE440AE-660A-050D-D10B-39B4FF103E8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12"/>
            <a:ext cx="9144000" cy="47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712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mage result for technology">
            <a:extLst>
              <a:ext uri="{FF2B5EF4-FFF2-40B4-BE49-F238E27FC236}">
                <a16:creationId xmlns:a16="http://schemas.microsoft.com/office/drawing/2014/main" id="{21BEA1F0-5C3C-38C5-4F79-6CE6A487605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51FBC-05B3-DD83-AB3B-331B0D777A38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12"/>
            <a:ext cx="9144000" cy="47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906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線コネクタ 9">
            <a:extLst>
              <a:ext uri="{FF2B5EF4-FFF2-40B4-BE49-F238E27FC236}">
                <a16:creationId xmlns:a16="http://schemas.microsoft.com/office/drawing/2014/main" id="{3BA4FC6A-E9BC-9863-3FBB-D7ECDC46E430}"/>
              </a:ext>
            </a:extLst>
          </p:cNvPr>
          <p:cNvCxnSpPr/>
          <p:nvPr/>
        </p:nvCxnSpPr>
        <p:spPr>
          <a:xfrm>
            <a:off x="3844201" y="2343150"/>
            <a:ext cx="4670534" cy="0"/>
          </a:xfrm>
          <a:prstGeom prst="line">
            <a:avLst/>
          </a:prstGeom>
          <a:noFill/>
          <a:ln w="12700" cap="flat" cmpd="sng" algn="ctr">
            <a:solidFill>
              <a:schemeClr val="accent6"/>
            </a:solidFill>
            <a:prstDash val="solid"/>
          </a:ln>
          <a:effectLst/>
        </p:spPr>
      </p:cxnSp>
      <p:sp>
        <p:nvSpPr>
          <p:cNvPr id="12" name="タイトル 1">
            <a:extLst>
              <a:ext uri="{FF2B5EF4-FFF2-40B4-BE49-F238E27FC236}">
                <a16:creationId xmlns:a16="http://schemas.microsoft.com/office/drawing/2014/main" id="{160D1A7D-F80A-1D6E-2455-A9A0AD000ABF}"/>
              </a:ext>
            </a:extLst>
          </p:cNvPr>
          <p:cNvSpPr txBox="1">
            <a:spLocks/>
          </p:cNvSpPr>
          <p:nvPr/>
        </p:nvSpPr>
        <p:spPr>
          <a:xfrm>
            <a:off x="3505200" y="908357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6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600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0743F3-906C-3FA2-EC5F-5BA88A6EA67F}"/>
              </a:ext>
            </a:extLst>
          </p:cNvPr>
          <p:cNvSpPr/>
          <p:nvPr/>
        </p:nvSpPr>
        <p:spPr>
          <a:xfrm>
            <a:off x="4896594" y="2408679"/>
            <a:ext cx="2516010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SMP/MTs </a:t>
            </a:r>
            <a:r>
              <a:rPr lang="en-US" sz="1600" b="1">
                <a:solidFill>
                  <a:schemeClr val="bg1">
                    <a:lumMod val="50000"/>
                  </a:schemeClr>
                </a:solidFill>
              </a:rPr>
              <a:t>KELAS VII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Cube 13">
            <a:extLst>
              <a:ext uri="{FF2B5EF4-FFF2-40B4-BE49-F238E27FC236}">
                <a16:creationId xmlns:a16="http://schemas.microsoft.com/office/drawing/2014/main" id="{731C30B7-C8C2-C856-BE9D-3286170D8EC7}"/>
              </a:ext>
            </a:extLst>
          </p:cNvPr>
          <p:cNvSpPr/>
          <p:nvPr/>
        </p:nvSpPr>
        <p:spPr>
          <a:xfrm>
            <a:off x="698555" y="538425"/>
            <a:ext cx="2501845" cy="3549767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4171" tIns="107085" rIns="214171" bIns="107085" rtlCol="0" anchor="ctr"/>
          <a:lstStyle/>
          <a:p>
            <a:pPr algn="ctr"/>
            <a:endParaRPr lang="en-US"/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8DA1156-1080-CB20-85A8-EC30024247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171670"/>
              </p:ext>
            </p:extLst>
          </p:nvPr>
        </p:nvGraphicFramePr>
        <p:xfrm>
          <a:off x="702101" y="627321"/>
          <a:ext cx="2421258" cy="34608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3" imgW="4724046" imgH="6753176" progId="Acrobat.Document.DC">
                  <p:embed/>
                </p:oleObj>
              </mc:Choice>
              <mc:Fallback>
                <p:oleObj name="Acrobat Document" r:id="rId3" imgW="4724046" imgH="6753176" progId="Acrobat.Document.DC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0D00EC15-41E4-6E10-BCC2-EEE7E53CF1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2101" y="627321"/>
                        <a:ext cx="2421258" cy="34608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717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6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2F12F2-C289-BDD0-29BB-484A5C100832}"/>
              </a:ext>
            </a:extLst>
          </p:cNvPr>
          <p:cNvSpPr txBox="1"/>
          <p:nvPr/>
        </p:nvSpPr>
        <p:spPr>
          <a:xfrm>
            <a:off x="238824" y="209550"/>
            <a:ext cx="5018975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7"/>
            </a:pPr>
            <a:r>
              <a:rPr lang="en-US" sz="1700" dirty="0" err="1">
                <a:solidFill>
                  <a:srgbClr val="231F20"/>
                </a:solidFill>
                <a:latin typeface="+mj-lt"/>
              </a:rPr>
              <a:t>Pilih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backdrop 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yang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kedua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yaitu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Sungai </a:t>
            </a:r>
            <a:r>
              <a:rPr lang="sv-SE" sz="1700" dirty="0">
                <a:solidFill>
                  <a:srgbClr val="231F20"/>
                </a:solidFill>
                <a:latin typeface="+mj-lt"/>
              </a:rPr>
              <a:t>2. Atur agar properti </a:t>
            </a:r>
            <a:r>
              <a:rPr lang="sv-SE" sz="1700" i="1" dirty="0">
                <a:solidFill>
                  <a:srgbClr val="231F20"/>
                </a:solidFill>
                <a:latin typeface="+mj-lt"/>
              </a:rPr>
              <a:t>‘Show’ dari sprite </a:t>
            </a:r>
            <a:r>
              <a:rPr lang="nl-NL" sz="1700" dirty="0">
                <a:solidFill>
                  <a:srgbClr val="231F20"/>
                </a:solidFill>
                <a:latin typeface="+mj-lt"/>
              </a:rPr>
              <a:t>Buaya 2 dan Kancil 1 menjadi </a:t>
            </a:r>
            <a:r>
              <a:rPr lang="nl-NL" sz="1700" i="1" dirty="0">
                <a:solidFill>
                  <a:srgbClr val="231F20"/>
                </a:solidFill>
                <a:latin typeface="+mj-lt"/>
              </a:rPr>
              <a:t>show </a:t>
            </a:r>
            <a:r>
              <a:rPr lang="nl-NL" sz="1700" dirty="0">
                <a:solidFill>
                  <a:srgbClr val="231F20"/>
                </a:solidFill>
                <a:latin typeface="+mj-lt"/>
              </a:rPr>
              <a:t>dan</a:t>
            </a:r>
            <a:r>
              <a:rPr lang="nl-NL" sz="1700" i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sv-SE" sz="1700" dirty="0">
                <a:solidFill>
                  <a:srgbClr val="231F20"/>
                </a:solidFill>
                <a:latin typeface="+mj-lt"/>
              </a:rPr>
              <a:t>properti ‘</a:t>
            </a:r>
            <a:r>
              <a:rPr lang="sv-SE" sz="1700" i="1" dirty="0">
                <a:solidFill>
                  <a:srgbClr val="231F20"/>
                </a:solidFill>
                <a:latin typeface="+mj-lt"/>
              </a:rPr>
              <a:t>Show’ </a:t>
            </a:r>
            <a:r>
              <a:rPr lang="sv-SE" sz="1700" dirty="0">
                <a:solidFill>
                  <a:srgbClr val="231F20"/>
                </a:solidFill>
                <a:latin typeface="+mj-lt"/>
              </a:rPr>
              <a:t>dari</a:t>
            </a:r>
            <a:r>
              <a:rPr lang="sv-SE" sz="1700" i="1" dirty="0">
                <a:solidFill>
                  <a:srgbClr val="231F20"/>
                </a:solidFill>
                <a:latin typeface="+mj-lt"/>
              </a:rPr>
              <a:t> sprite</a:t>
            </a:r>
            <a:r>
              <a:rPr lang="sv-SE" sz="1700" dirty="0">
                <a:solidFill>
                  <a:srgbClr val="231F20"/>
                </a:solidFill>
                <a:latin typeface="+mj-lt"/>
              </a:rPr>
              <a:t> yang lain menjadi 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hide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.</a:t>
            </a:r>
          </a:p>
          <a:p>
            <a:pPr marL="342900" indent="-342900">
              <a:buFont typeface="+mj-lt"/>
              <a:buAutoNum type="arabicParenR" startAt="7"/>
            </a:pPr>
            <a:r>
              <a:rPr lang="en-US" sz="1700" dirty="0" err="1">
                <a:solidFill>
                  <a:srgbClr val="231F20"/>
                </a:solidFill>
                <a:latin typeface="+mj-lt"/>
              </a:rPr>
              <a:t>Atur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ukuran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backdrop 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Sungai 2,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kemudian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sv-SE" sz="1700" dirty="0">
                <a:solidFill>
                  <a:srgbClr val="231F20"/>
                </a:solidFill>
                <a:latin typeface="+mj-lt"/>
              </a:rPr>
              <a:t>hilangkan gambar latar belakang dari </a:t>
            </a:r>
            <a:r>
              <a:rPr lang="sv-SE" sz="1700" i="1" dirty="0">
                <a:solidFill>
                  <a:srgbClr val="231F20"/>
                </a:solidFill>
                <a:latin typeface="+mj-lt"/>
              </a:rPr>
              <a:t>sprite </a:t>
            </a:r>
            <a:r>
              <a:rPr lang="es-ES" sz="1700" dirty="0" err="1">
                <a:solidFill>
                  <a:srgbClr val="231F20"/>
                </a:solidFill>
                <a:latin typeface="+mj-lt"/>
              </a:rPr>
              <a:t>Buaya</a:t>
            </a:r>
            <a:r>
              <a:rPr lang="es-ES" sz="1700" dirty="0">
                <a:solidFill>
                  <a:srgbClr val="231F20"/>
                </a:solidFill>
                <a:latin typeface="+mj-lt"/>
              </a:rPr>
              <a:t> 2 dan </a:t>
            </a:r>
            <a:r>
              <a:rPr lang="es-ES" sz="1700" dirty="0" err="1">
                <a:solidFill>
                  <a:srgbClr val="231F20"/>
                </a:solidFill>
                <a:latin typeface="+mj-lt"/>
              </a:rPr>
              <a:t>Kancil</a:t>
            </a:r>
            <a:r>
              <a:rPr lang="es-ES" sz="1700" dirty="0">
                <a:solidFill>
                  <a:srgbClr val="231F20"/>
                </a:solidFill>
                <a:latin typeface="+mj-lt"/>
              </a:rPr>
              <a:t> 1. </a:t>
            </a:r>
            <a:r>
              <a:rPr lang="es-ES" sz="1700" dirty="0" err="1">
                <a:solidFill>
                  <a:srgbClr val="231F20"/>
                </a:solidFill>
                <a:latin typeface="+mj-lt"/>
              </a:rPr>
              <a:t>Tempatkan</a:t>
            </a:r>
            <a:r>
              <a:rPr lang="es-ES" sz="1700" dirty="0">
                <a:solidFill>
                  <a:srgbClr val="231F20"/>
                </a:solidFill>
                <a:latin typeface="+mj-lt"/>
              </a:rPr>
              <a:t> pada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posisi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tepat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dan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atur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arah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menghadap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sprite </a:t>
            </a:r>
            <a:r>
              <a:rPr lang="en-US" sz="1700" i="1" dirty="0" err="1">
                <a:solidFill>
                  <a:srgbClr val="231F20"/>
                </a:solidFill>
                <a:latin typeface="+mj-lt"/>
              </a:rPr>
              <a:t>Buaya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 2. </a:t>
            </a:r>
            <a:r>
              <a:rPr lang="en-US" sz="1700" i="1" dirty="0" err="1">
                <a:solidFill>
                  <a:srgbClr val="231F20"/>
                </a:solidFill>
                <a:latin typeface="+mj-lt"/>
              </a:rPr>
              <a:t>Duplikasikan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 sprite </a:t>
            </a:r>
            <a:r>
              <a:rPr lang="en-US" sz="1700" i="1" dirty="0" err="1">
                <a:solidFill>
                  <a:srgbClr val="231F20"/>
                </a:solidFill>
                <a:latin typeface="+mj-lt"/>
              </a:rPr>
              <a:t>Buaya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 2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mendapatkan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beberapa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buaya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berbaris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.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Susun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sprite-sprite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tersebut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.</a:t>
            </a:r>
          </a:p>
          <a:p>
            <a:pPr marL="342900" indent="-342900">
              <a:buFont typeface="+mj-lt"/>
              <a:buAutoNum type="arabicParenR" startAt="7"/>
            </a:pPr>
            <a:r>
              <a:rPr lang="en-US" sz="1700" dirty="0" err="1">
                <a:solidFill>
                  <a:srgbClr val="231F20"/>
                </a:solidFill>
                <a:latin typeface="+mj-lt"/>
              </a:rPr>
              <a:t>Setelah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mengatur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stage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Dialog </a:t>
            </a:r>
            <a:r>
              <a:rPr lang="nn-NO" sz="1700" dirty="0">
                <a:solidFill>
                  <a:srgbClr val="231F20"/>
                </a:solidFill>
                <a:latin typeface="+mj-lt"/>
              </a:rPr>
              <a:t>1 dan Dialog 2, selanjutnya kita akan 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menambahkan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kode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kedua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 </a:t>
            </a:r>
            <a:r>
              <a:rPr lang="fi-FI" sz="1700" dirty="0">
                <a:solidFill>
                  <a:srgbClr val="231F20"/>
                </a:solidFill>
                <a:latin typeface="+mj-lt"/>
              </a:rPr>
              <a:t>dialog. Oleh karena itu, tampilkan kembali </a:t>
            </a:r>
            <a:r>
              <a:rPr lang="nl-NL" sz="1700" i="1" dirty="0">
                <a:solidFill>
                  <a:srgbClr val="231F20"/>
                </a:solidFill>
                <a:latin typeface="+mj-lt"/>
              </a:rPr>
              <a:t>backdrop </a:t>
            </a:r>
            <a:r>
              <a:rPr lang="nl-NL" sz="1700" dirty="0">
                <a:solidFill>
                  <a:srgbClr val="231F20"/>
                </a:solidFill>
                <a:latin typeface="+mj-lt"/>
              </a:rPr>
              <a:t>dan</a:t>
            </a:r>
            <a:r>
              <a:rPr lang="nl-NL" sz="1700" i="1" dirty="0">
                <a:solidFill>
                  <a:srgbClr val="231F20"/>
                </a:solidFill>
                <a:latin typeface="+mj-lt"/>
              </a:rPr>
              <a:t> sprite</a:t>
            </a:r>
            <a:r>
              <a:rPr lang="nl-NL" sz="1700" dirty="0">
                <a:solidFill>
                  <a:srgbClr val="231F20"/>
                </a:solidFill>
                <a:latin typeface="+mj-lt"/>
              </a:rPr>
              <a:t> untuk Dialog 1 dan </a:t>
            </a:r>
            <a:r>
              <a:rPr lang="nn-NO" sz="1700" dirty="0">
                <a:solidFill>
                  <a:srgbClr val="231F20"/>
                </a:solidFill>
                <a:latin typeface="+mj-lt"/>
              </a:rPr>
              <a:t>sembunyikan kembali </a:t>
            </a:r>
            <a:r>
              <a:rPr lang="nn-NO" sz="1700" i="1" dirty="0">
                <a:solidFill>
                  <a:srgbClr val="231F20"/>
                </a:solidFill>
                <a:latin typeface="+mj-lt"/>
              </a:rPr>
              <a:t>sprite</a:t>
            </a:r>
            <a:r>
              <a:rPr lang="nn-NO" sz="1700" dirty="0">
                <a:solidFill>
                  <a:srgbClr val="231F20"/>
                </a:solidFill>
                <a:latin typeface="+mj-lt"/>
              </a:rPr>
              <a:t> untuk Dialog 2.</a:t>
            </a:r>
            <a:endParaRPr lang="en-US" sz="1700" b="1" dirty="0">
              <a:solidFill>
                <a:srgbClr val="231F20"/>
              </a:solidFill>
              <a:latin typeface="+mj-lt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410ACA8-3591-51EC-B593-9A6C032C2D9F}"/>
              </a:ext>
            </a:extLst>
          </p:cNvPr>
          <p:cNvGrpSpPr/>
          <p:nvPr/>
        </p:nvGrpSpPr>
        <p:grpSpPr>
          <a:xfrm>
            <a:off x="5486400" y="895350"/>
            <a:ext cx="3393844" cy="2803228"/>
            <a:chOff x="5486400" y="895350"/>
            <a:chExt cx="3393844" cy="280322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B5A69FB-15FA-6E38-57EE-3B0997FBE3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86400" y="895350"/>
              <a:ext cx="3185297" cy="2438400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CE9412F-D9F8-BE1F-D715-3F37E10C04CA}"/>
                </a:ext>
              </a:extLst>
            </p:cNvPr>
            <p:cNvSpPr txBox="1"/>
            <p:nvPr/>
          </p:nvSpPr>
          <p:spPr>
            <a:xfrm>
              <a:off x="6093272" y="3375413"/>
              <a:ext cx="197155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i="1" dirty="0">
                  <a:latin typeface="Calibri" panose="020F0502020204030204" pitchFamily="34" charset="0"/>
                </a:rPr>
                <a:t>Stage</a:t>
              </a:r>
              <a:r>
                <a:rPr lang="en-US" sz="1500" b="1" dirty="0">
                  <a:latin typeface="Calibri" panose="020F0502020204030204" pitchFamily="34" charset="0"/>
                </a:rPr>
                <a:t> </a:t>
              </a:r>
              <a:r>
                <a:rPr lang="en-US" sz="1500" b="1" dirty="0" err="1">
                  <a:latin typeface="Calibri" panose="020F0502020204030204" pitchFamily="34" charset="0"/>
                </a:rPr>
                <a:t>untuk</a:t>
              </a:r>
              <a:r>
                <a:rPr lang="en-US" sz="1500" b="1" dirty="0">
                  <a:latin typeface="Calibri" panose="020F0502020204030204" pitchFamily="34" charset="0"/>
                </a:rPr>
                <a:t> Dialog 2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5E9BAB9-4403-CA9F-5F43-F8E7786FEDCA}"/>
                </a:ext>
              </a:extLst>
            </p:cNvPr>
            <p:cNvSpPr txBox="1"/>
            <p:nvPr/>
          </p:nvSpPr>
          <p:spPr>
            <a:xfrm rot="16200000">
              <a:off x="7950741" y="2445909"/>
              <a:ext cx="161278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217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4E00C63-75B1-67EA-1557-DBDBE4A3AE2C}"/>
              </a:ext>
            </a:extLst>
          </p:cNvPr>
          <p:cNvSpPr txBox="1"/>
          <p:nvPr/>
        </p:nvSpPr>
        <p:spPr>
          <a:xfrm>
            <a:off x="152400" y="209550"/>
            <a:ext cx="457801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10"/>
            </a:pPr>
            <a:r>
              <a:rPr lang="en-US" sz="17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kode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sprite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Kancil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2.</a:t>
            </a:r>
            <a:endParaRPr lang="en-US" sz="1700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5EFF30-F1AF-8A2B-5C7E-DE687FB6E3E4}"/>
              </a:ext>
            </a:extLst>
          </p:cNvPr>
          <p:cNvSpPr txBox="1"/>
          <p:nvPr/>
        </p:nvSpPr>
        <p:spPr>
          <a:xfrm>
            <a:off x="4565984" y="209550"/>
            <a:ext cx="457801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231F20"/>
                </a:solidFill>
                <a:latin typeface="+mj-lt"/>
              </a:rPr>
              <a:t>11)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perintah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sprite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Buaya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.</a:t>
            </a:r>
            <a:endParaRPr lang="en-US" sz="1700" dirty="0">
              <a:latin typeface="+mj-lt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0DDE65D-67DF-8428-0F47-B6F6EEC48822}"/>
              </a:ext>
            </a:extLst>
          </p:cNvPr>
          <p:cNvCxnSpPr>
            <a:cxnSpLocks/>
          </p:cNvCxnSpPr>
          <p:nvPr/>
        </p:nvCxnSpPr>
        <p:spPr>
          <a:xfrm>
            <a:off x="4495800" y="209550"/>
            <a:ext cx="0" cy="4371473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5212EE0-FFA8-8D6E-36D1-70522F243229}"/>
              </a:ext>
            </a:extLst>
          </p:cNvPr>
          <p:cNvGrpSpPr/>
          <p:nvPr/>
        </p:nvGrpSpPr>
        <p:grpSpPr>
          <a:xfrm>
            <a:off x="4914902" y="660748"/>
            <a:ext cx="4130417" cy="3419475"/>
            <a:chOff x="4914902" y="660748"/>
            <a:chExt cx="4130417" cy="341947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9D77FF7-948D-8077-B6FC-0862412E0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14902" y="660748"/>
              <a:ext cx="3924300" cy="3419475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E7C4C50-3267-906D-750C-F9CA0E8361BE}"/>
                </a:ext>
              </a:extLst>
            </p:cNvPr>
            <p:cNvSpPr txBox="1"/>
            <p:nvPr/>
          </p:nvSpPr>
          <p:spPr>
            <a:xfrm rot="16200000">
              <a:off x="8115816" y="3150719"/>
              <a:ext cx="161278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B17F1DC-775C-66BD-79B0-C708BE48C9F5}"/>
              </a:ext>
            </a:extLst>
          </p:cNvPr>
          <p:cNvGrpSpPr/>
          <p:nvPr/>
        </p:nvGrpSpPr>
        <p:grpSpPr>
          <a:xfrm>
            <a:off x="609601" y="660748"/>
            <a:ext cx="3751620" cy="3980393"/>
            <a:chOff x="609601" y="660748"/>
            <a:chExt cx="3751620" cy="398039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302B970-3D1E-9916-4C3C-BA26C33D27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9601" y="660748"/>
              <a:ext cx="3511203" cy="3920275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29F294A-206F-CBAF-3AFF-4BD3C6030AE9}"/>
                </a:ext>
              </a:extLst>
            </p:cNvPr>
            <p:cNvSpPr txBox="1"/>
            <p:nvPr/>
          </p:nvSpPr>
          <p:spPr>
            <a:xfrm rot="16200000">
              <a:off x="3431718" y="3711637"/>
              <a:ext cx="161278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227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3B9A4DC-F906-B46C-35BA-9B5A37DCCC5B}"/>
              </a:ext>
            </a:extLst>
          </p:cNvPr>
          <p:cNvSpPr txBox="1"/>
          <p:nvPr/>
        </p:nvSpPr>
        <p:spPr>
          <a:xfrm>
            <a:off x="304800" y="209550"/>
            <a:ext cx="373380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12"/>
            </a:pPr>
            <a:r>
              <a:rPr lang="en-US" sz="17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perintah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sprite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Kancil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2.</a:t>
            </a:r>
            <a:endParaRPr lang="en-US" sz="1700" dirty="0">
              <a:latin typeface="+mj-lt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86ACF74-8C46-6957-F256-7E288FE05378}"/>
              </a:ext>
            </a:extLst>
          </p:cNvPr>
          <p:cNvGrpSpPr/>
          <p:nvPr/>
        </p:nvGrpSpPr>
        <p:grpSpPr>
          <a:xfrm>
            <a:off x="4267201" y="209550"/>
            <a:ext cx="4543425" cy="4248150"/>
            <a:chOff x="4267201" y="209550"/>
            <a:chExt cx="4543425" cy="424815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5E498C7-F980-DC3C-14A6-52D2E2EA6D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67201" y="209550"/>
              <a:ext cx="4314825" cy="424815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9E21223-A55A-B014-1069-BBE958D39B83}"/>
                </a:ext>
              </a:extLst>
            </p:cNvPr>
            <p:cNvSpPr txBox="1"/>
            <p:nvPr/>
          </p:nvSpPr>
          <p:spPr>
            <a:xfrm rot="16200000">
              <a:off x="7881123" y="3528196"/>
              <a:ext cx="161278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30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68776E6-3190-3A81-288C-CEB17E32831A}"/>
              </a:ext>
            </a:extLst>
          </p:cNvPr>
          <p:cNvSpPr txBox="1"/>
          <p:nvPr/>
        </p:nvSpPr>
        <p:spPr>
          <a:xfrm>
            <a:off x="380999" y="209550"/>
            <a:ext cx="4640179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13"/>
            </a:pPr>
            <a:r>
              <a:rPr lang="en-US" sz="17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perintah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sprite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Buaya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3.</a:t>
            </a:r>
            <a:endParaRPr lang="en-US" sz="1700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D2EBBB-07F6-E0C6-B2E5-4249C0C4B6BB}"/>
              </a:ext>
            </a:extLst>
          </p:cNvPr>
          <p:cNvSpPr txBox="1"/>
          <p:nvPr/>
        </p:nvSpPr>
        <p:spPr>
          <a:xfrm>
            <a:off x="344903" y="2571750"/>
            <a:ext cx="4303297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14"/>
            </a:pPr>
            <a:r>
              <a:rPr lang="en-US" sz="17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perintah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sama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Sprite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Buaya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2, </a:t>
            </a:r>
            <a:r>
              <a:rPr lang="es-ES" sz="1700" dirty="0" err="1">
                <a:solidFill>
                  <a:srgbClr val="231F20"/>
                </a:solidFill>
                <a:latin typeface="+mj-lt"/>
              </a:rPr>
              <a:t>Buaya</a:t>
            </a:r>
            <a:r>
              <a:rPr lang="es-ES" sz="1700" dirty="0">
                <a:solidFill>
                  <a:srgbClr val="231F20"/>
                </a:solidFill>
                <a:latin typeface="+mj-lt"/>
              </a:rPr>
              <a:t> 4, dan </a:t>
            </a:r>
            <a:r>
              <a:rPr lang="es-ES" sz="1700" dirty="0" err="1">
                <a:solidFill>
                  <a:srgbClr val="231F20"/>
                </a:solidFill>
                <a:latin typeface="+mj-lt"/>
              </a:rPr>
              <a:t>Buaya</a:t>
            </a:r>
            <a:r>
              <a:rPr lang="es-ES" sz="1700" dirty="0">
                <a:solidFill>
                  <a:srgbClr val="231F20"/>
                </a:solidFill>
                <a:latin typeface="+mj-lt"/>
              </a:rPr>
              <a:t> 5.</a:t>
            </a:r>
          </a:p>
          <a:p>
            <a:pPr marL="342900" indent="-342900">
              <a:buFont typeface="+mj-lt"/>
              <a:buAutoNum type="arabicParenR" startAt="14"/>
            </a:pPr>
            <a:r>
              <a:rPr lang="en-US" sz="1700" dirty="0" err="1">
                <a:solidFill>
                  <a:srgbClr val="231F20"/>
                </a:solidFill>
                <a:latin typeface="+mj-lt"/>
              </a:rPr>
              <a:t>Jalankan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program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dengan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cara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mengklik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tombol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Go.</a:t>
            </a:r>
            <a:endParaRPr lang="en-US" sz="1700" dirty="0">
              <a:latin typeface="+mj-lt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98562A0-0D61-E792-55E5-CBB88308C5A3}"/>
              </a:ext>
            </a:extLst>
          </p:cNvPr>
          <p:cNvGrpSpPr/>
          <p:nvPr/>
        </p:nvGrpSpPr>
        <p:grpSpPr>
          <a:xfrm>
            <a:off x="4800601" y="2580774"/>
            <a:ext cx="3917977" cy="1891271"/>
            <a:chOff x="4800601" y="2580774"/>
            <a:chExt cx="3917977" cy="189127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FB17CEB-1642-921D-91CF-9892D0BF01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00601" y="2580774"/>
              <a:ext cx="3671756" cy="189127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2B1982C-94C1-0127-AC81-C02EB6B56584}"/>
                </a:ext>
              </a:extLst>
            </p:cNvPr>
            <p:cNvSpPr txBox="1"/>
            <p:nvPr/>
          </p:nvSpPr>
          <p:spPr>
            <a:xfrm rot="16200000">
              <a:off x="7789075" y="3542541"/>
              <a:ext cx="161278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50AF7E0-274C-F2EE-E0B8-0E166A8D6A6B}"/>
              </a:ext>
            </a:extLst>
          </p:cNvPr>
          <p:cNvGrpSpPr/>
          <p:nvPr/>
        </p:nvGrpSpPr>
        <p:grpSpPr>
          <a:xfrm>
            <a:off x="792080" y="604278"/>
            <a:ext cx="5016742" cy="1908980"/>
            <a:chOff x="792080" y="604278"/>
            <a:chExt cx="5016742" cy="190898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F735570-878E-2E7B-98CE-13E90ABD63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2080" y="604278"/>
              <a:ext cx="4770521" cy="1891272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78DA7A4-26FF-53E4-7644-3D7FC850884F}"/>
                </a:ext>
              </a:extLst>
            </p:cNvPr>
            <p:cNvSpPr txBox="1"/>
            <p:nvPr/>
          </p:nvSpPr>
          <p:spPr>
            <a:xfrm rot="16200000">
              <a:off x="4879319" y="1583754"/>
              <a:ext cx="161278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86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0915D5E-DD82-3455-48A5-819F883164E3}"/>
              </a:ext>
            </a:extLst>
          </p:cNvPr>
          <p:cNvGrpSpPr/>
          <p:nvPr/>
        </p:nvGrpSpPr>
        <p:grpSpPr>
          <a:xfrm>
            <a:off x="304800" y="209550"/>
            <a:ext cx="2438400" cy="461665"/>
            <a:chOff x="228600" y="1086758"/>
            <a:chExt cx="2004391" cy="46166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CCA57D9-1E07-6513-8E9E-DA50B8118ECA}"/>
                </a:ext>
              </a:extLst>
            </p:cNvPr>
            <p:cNvSpPr/>
            <p:nvPr/>
          </p:nvSpPr>
          <p:spPr>
            <a:xfrm>
              <a:off x="252684" y="1086758"/>
              <a:ext cx="189857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4.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Aplikasi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i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Game</a:t>
              </a: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A5E6C1FE-1EC1-61F8-B78D-10D45518FBDA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2004391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5067CEC1-A321-35D8-A9C8-03E4E2E3CC70}"/>
              </a:ext>
            </a:extLst>
          </p:cNvPr>
          <p:cNvSpPr txBox="1"/>
          <p:nvPr/>
        </p:nvSpPr>
        <p:spPr>
          <a:xfrm>
            <a:off x="304800" y="892355"/>
            <a:ext cx="845820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 err="1">
                <a:solidFill>
                  <a:srgbClr val="231F20"/>
                </a:solidFill>
                <a:latin typeface="+mj-lt"/>
              </a:rPr>
              <a:t>Judul</a:t>
            </a:r>
            <a:r>
              <a:rPr lang="en-US" sz="1800" b="1" dirty="0">
                <a:solidFill>
                  <a:srgbClr val="231F20"/>
                </a:solidFill>
                <a:latin typeface="+mj-lt"/>
              </a:rPr>
              <a:t> Game: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Dragonfly Survival</a:t>
            </a:r>
          </a:p>
          <a:p>
            <a:r>
              <a:rPr lang="en-US" sz="1800" b="1" dirty="0" err="1">
                <a:solidFill>
                  <a:srgbClr val="231F20"/>
                </a:solidFill>
                <a:latin typeface="+mj-lt"/>
              </a:rPr>
              <a:t>Ketentuan</a:t>
            </a:r>
            <a:r>
              <a:rPr lang="en-US" sz="1800" b="1" dirty="0">
                <a:solidFill>
                  <a:srgbClr val="231F20"/>
                </a:solidFill>
                <a:latin typeface="+mj-lt"/>
              </a:rPr>
              <a:t>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rgbClr val="231F20"/>
                </a:solidFill>
                <a:latin typeface="+mj-lt"/>
              </a:rPr>
              <a:t>Sprite Dragonfly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akan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berusaha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menyelamatkan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diri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dengan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cara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menembak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sprite bat.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rgbClr val="231F20"/>
                </a:solidFill>
                <a:latin typeface="+mj-lt"/>
              </a:rPr>
              <a:t>Bat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akan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muncul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secara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random dan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bergerak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dalam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arah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vertical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s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edangkan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Dragonfly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dapat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bergerak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dalam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arah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horizontal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saja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menang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, Dragonfly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harus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menembak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semua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Bat yang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muncul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rgbClr val="231F20"/>
                </a:solidFill>
                <a:latin typeface="+mj-lt"/>
              </a:rPr>
              <a:t>Jika Bat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ditembak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sv-SE" sz="1800" dirty="0">
                <a:solidFill>
                  <a:srgbClr val="231F20"/>
                </a:solidFill>
                <a:latin typeface="+mj-lt"/>
              </a:rPr>
              <a:t>akan menambah 10 poin, sebaliknya jika ada Bat yang lolos akan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mengurangi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5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poin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rgbClr val="231F20"/>
                </a:solidFill>
                <a:latin typeface="+mj-lt"/>
              </a:rPr>
              <a:t>Di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awal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permainan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Dragonfly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akan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diberi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3 life. Jika Bat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bersentuhan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dengan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Dragonfly,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maka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Dragonfly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kehilangan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1 life. </a:t>
            </a:r>
            <a:endParaRPr lang="en-US" dirty="0"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59491A-A9FB-A7B0-BF56-A7F2580AA2D3}"/>
              </a:ext>
            </a:extLst>
          </p:cNvPr>
          <p:cNvSpPr txBox="1"/>
          <p:nvPr/>
        </p:nvSpPr>
        <p:spPr>
          <a:xfrm>
            <a:off x="1468881" y="4105930"/>
            <a:ext cx="6477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231F20"/>
                </a:solidFill>
                <a:latin typeface="+mj-lt"/>
              </a:rPr>
              <a:t>Blok </a:t>
            </a:r>
            <a:r>
              <a:rPr lang="en-US" sz="1400" b="1" dirty="0" err="1">
                <a:solidFill>
                  <a:srgbClr val="231F20"/>
                </a:solidFill>
                <a:latin typeface="+mj-lt"/>
              </a:rPr>
              <a:t>perintah</a:t>
            </a:r>
            <a:r>
              <a:rPr lang="en-US" sz="1400" b="1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sz="1400" b="1" dirty="0" err="1">
                <a:solidFill>
                  <a:srgbClr val="231F20"/>
                </a:solidFill>
                <a:latin typeface="+mj-lt"/>
              </a:rPr>
              <a:t>dimasukkan</a:t>
            </a:r>
            <a:r>
              <a:rPr lang="en-US" sz="14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b="1" dirty="0" err="1">
                <a:solidFill>
                  <a:srgbClr val="231F20"/>
                </a:solidFill>
                <a:latin typeface="+mj-lt"/>
              </a:rPr>
              <a:t>dapat</a:t>
            </a:r>
            <a:r>
              <a:rPr lang="en-US" sz="14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b="1" dirty="0" err="1">
                <a:solidFill>
                  <a:srgbClr val="231F20"/>
                </a:solidFill>
                <a:latin typeface="+mj-lt"/>
              </a:rPr>
              <a:t>dilihat</a:t>
            </a:r>
            <a:r>
              <a:rPr lang="en-US" sz="1400" b="1" dirty="0">
                <a:solidFill>
                  <a:srgbClr val="231F20"/>
                </a:solidFill>
                <a:latin typeface="+mj-lt"/>
              </a:rPr>
              <a:t> di </a:t>
            </a:r>
            <a:r>
              <a:rPr lang="en-US" sz="1400" b="1" dirty="0" err="1">
                <a:solidFill>
                  <a:srgbClr val="231F20"/>
                </a:solidFill>
                <a:latin typeface="+mj-lt"/>
              </a:rPr>
              <a:t>buku</a:t>
            </a:r>
            <a:r>
              <a:rPr lang="en-US" sz="14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b="1" dirty="0" err="1">
                <a:solidFill>
                  <a:srgbClr val="231F20"/>
                </a:solidFill>
                <a:latin typeface="+mj-lt"/>
              </a:rPr>
              <a:t>Informatika</a:t>
            </a:r>
            <a:r>
              <a:rPr lang="en-US" sz="14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b="1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400" b="1" dirty="0">
                <a:solidFill>
                  <a:srgbClr val="231F20"/>
                </a:solidFill>
                <a:latin typeface="+mj-lt"/>
              </a:rPr>
              <a:t> SMP/MTs </a:t>
            </a:r>
            <a:r>
              <a:rPr lang="en-US" sz="1400" b="1" dirty="0" err="1">
                <a:solidFill>
                  <a:srgbClr val="231F20"/>
                </a:solidFill>
                <a:latin typeface="+mj-lt"/>
              </a:rPr>
              <a:t>Kelas</a:t>
            </a:r>
            <a:r>
              <a:rPr lang="en-US" sz="1400" b="1" dirty="0">
                <a:solidFill>
                  <a:srgbClr val="231F20"/>
                </a:solidFill>
                <a:latin typeface="+mj-lt"/>
              </a:rPr>
              <a:t> VIII </a:t>
            </a:r>
            <a:r>
              <a:rPr lang="en-US" sz="1400" b="1" dirty="0" err="1">
                <a:solidFill>
                  <a:srgbClr val="231F20"/>
                </a:solidFill>
                <a:latin typeface="+mj-lt"/>
              </a:rPr>
              <a:t>Kurikulum</a:t>
            </a:r>
            <a:r>
              <a:rPr lang="en-US" sz="1400" b="1" dirty="0">
                <a:solidFill>
                  <a:srgbClr val="231F20"/>
                </a:solidFill>
                <a:latin typeface="+mj-lt"/>
              </a:rPr>
              <a:t> Merdeka, Henry </a:t>
            </a:r>
            <a:r>
              <a:rPr lang="en-US" sz="1400" b="1" dirty="0" err="1">
                <a:solidFill>
                  <a:srgbClr val="231F20"/>
                </a:solidFill>
                <a:latin typeface="+mj-lt"/>
              </a:rPr>
              <a:t>Pandia</a:t>
            </a:r>
            <a:r>
              <a:rPr lang="en-US" sz="1400" b="1" dirty="0">
                <a:solidFill>
                  <a:srgbClr val="231F20"/>
                </a:solidFill>
                <a:latin typeface="+mj-lt"/>
              </a:rPr>
              <a:t>, Halaman 293 – 297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397374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0546AE8-44EC-32F9-E460-FC2A6A6C4331}"/>
              </a:ext>
            </a:extLst>
          </p:cNvPr>
          <p:cNvSpPr txBox="1"/>
          <p:nvPr/>
        </p:nvSpPr>
        <p:spPr>
          <a:xfrm>
            <a:off x="152400" y="274856"/>
            <a:ext cx="5772148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231F20"/>
                </a:solidFill>
                <a:latin typeface="+mj-lt"/>
              </a:rPr>
              <a:t>Langkah-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langkah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membuat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 program: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Jalankan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Scratch.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sprite Bat dan sprite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dari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daftar sprite.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Hapus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sprite Cat yang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dijadikan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sebagai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sprite default.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Buat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gambar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garis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kecil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berwarna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terang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di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aplikasi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Microsoft Paint.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Simpan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sv-SE" sz="1600" dirty="0">
                <a:solidFill>
                  <a:srgbClr val="231F20"/>
                </a:solidFill>
                <a:latin typeface="+mj-lt"/>
              </a:rPr>
              <a:t>dalam format </a:t>
            </a:r>
            <a:r>
              <a:rPr lang="it-IT" sz="1600" dirty="0">
                <a:solidFill>
                  <a:srgbClr val="231F20"/>
                </a:solidFill>
                <a:latin typeface="+mj-lt"/>
              </a:rPr>
              <a:t>JPG dan diberi nama Peluru.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Dengan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gambar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dibuat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sprite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Peluru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Aktifkan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sprite Dragonfly,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klik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tab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customes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, dan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duplikasikan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Dragonfly-b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menambahkan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custom yang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ketiga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.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Kemudian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ubah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gambar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custom yang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ketiga</a:t>
            </a:r>
            <a:r>
              <a:rPr lang="sv-SE" sz="1600" dirty="0">
                <a:solidFill>
                  <a:srgbClr val="231F20"/>
                </a:solidFill>
                <a:latin typeface="+mj-lt"/>
              </a:rPr>
              <a:t>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Atur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ukuran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dari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sprite Dragonfly, Bat, </a:t>
            </a:r>
            <a:r>
              <a:rPr lang="es-ES" sz="1600" dirty="0">
                <a:solidFill>
                  <a:srgbClr val="231F20"/>
                </a:solidFill>
                <a:latin typeface="+mj-lt"/>
              </a:rPr>
              <a:t>dan </a:t>
            </a:r>
            <a:r>
              <a:rPr lang="es-ES" sz="1600" dirty="0" err="1">
                <a:solidFill>
                  <a:srgbClr val="231F20"/>
                </a:solidFill>
                <a:latin typeface="+mj-lt"/>
              </a:rPr>
              <a:t>Peluru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.</a:t>
            </a:r>
          </a:p>
          <a:p>
            <a:pPr marL="342900" indent="-342900">
              <a:buFont typeface="+mj-lt"/>
              <a:buAutoNum type="arabicParenR"/>
            </a:pPr>
            <a:r>
              <a:rPr lang="sv-SE" sz="1600" dirty="0">
                <a:solidFill>
                  <a:srgbClr val="231F20"/>
                </a:solidFill>
                <a:latin typeface="+mj-lt"/>
              </a:rPr>
              <a:t>Tambahkan Backdrop 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Blue Sky </a:t>
            </a:r>
            <a:r>
              <a:rPr lang="sv-SE" sz="1600" dirty="0">
                <a:solidFill>
                  <a:srgbClr val="231F20"/>
                </a:solidFill>
                <a:latin typeface="+mj-lt"/>
              </a:rPr>
              <a:t>ke program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variabel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Life dan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Poin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ke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program,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atur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posisinya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solidFill>
                  <a:srgbClr val="231F20"/>
                </a:solidFill>
                <a:latin typeface="+mj-lt"/>
              </a:rPr>
              <a:t>Aktifkan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sprite bat, di tab Sound,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klik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tombol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menambahkan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suara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 yang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menjadi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suara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latar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. Pada </a:t>
            </a:r>
            <a:r>
              <a:rPr lang="it-IT" sz="1600" dirty="0">
                <a:solidFill>
                  <a:srgbClr val="231F20"/>
                </a:solidFill>
                <a:latin typeface="+mj-lt"/>
              </a:rPr>
              <a:t>game ini diperlukan 5 suara, yaitu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musik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latar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Peluru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mengenai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bat, Bat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mengenai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Dragonfly,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menang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, dan 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kalah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.</a:t>
            </a:r>
            <a:endParaRPr lang="en-US" sz="1600" dirty="0">
              <a:latin typeface="+mj-lt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381A53D-3C77-FA63-6E2B-FE9A58916B30}"/>
              </a:ext>
            </a:extLst>
          </p:cNvPr>
          <p:cNvGrpSpPr/>
          <p:nvPr/>
        </p:nvGrpSpPr>
        <p:grpSpPr>
          <a:xfrm>
            <a:off x="5943600" y="173473"/>
            <a:ext cx="3124200" cy="4379477"/>
            <a:chOff x="5810250" y="0"/>
            <a:chExt cx="3124200" cy="437947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0C363F1-D133-FAF0-50F7-8E9F8D940F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10250" y="1657350"/>
              <a:ext cx="2952750" cy="246325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796B893-DF1C-58CA-2CCD-4998E011E7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15049" y="151190"/>
              <a:ext cx="2609850" cy="1201360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BA84139-F8BC-D0B8-6174-522768758548}"/>
                </a:ext>
              </a:extLst>
            </p:cNvPr>
            <p:cNvSpPr txBox="1"/>
            <p:nvPr/>
          </p:nvSpPr>
          <p:spPr>
            <a:xfrm rot="16200000">
              <a:off x="8004947" y="3191103"/>
              <a:ext cx="161278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90965F5-B3AA-4922-2577-F12544E4B7A2}"/>
                </a:ext>
              </a:extLst>
            </p:cNvPr>
            <p:cNvSpPr txBox="1"/>
            <p:nvPr/>
          </p:nvSpPr>
          <p:spPr>
            <a:xfrm rot="16200000">
              <a:off x="7985896" y="683282"/>
              <a:ext cx="161278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B398D9A-4668-DE1D-5837-E416C0F5BD54}"/>
                </a:ext>
              </a:extLst>
            </p:cNvPr>
            <p:cNvSpPr txBox="1"/>
            <p:nvPr/>
          </p:nvSpPr>
          <p:spPr>
            <a:xfrm>
              <a:off x="6531189" y="1352550"/>
              <a:ext cx="197155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i="1" dirty="0">
                  <a:latin typeface="Calibri" panose="020F0502020204030204" pitchFamily="34" charset="0"/>
                </a:rPr>
                <a:t>Sprite </a:t>
              </a:r>
              <a:r>
                <a:rPr lang="en-US" sz="1500" b="1" dirty="0">
                  <a:latin typeface="Calibri" panose="020F0502020204030204" pitchFamily="34" charset="0"/>
                </a:rPr>
                <a:t>yang </a:t>
              </a:r>
              <a:r>
                <a:rPr lang="en-US" sz="1500" b="1" dirty="0" err="1">
                  <a:latin typeface="Calibri" panose="020F0502020204030204" pitchFamily="34" charset="0"/>
                </a:rPr>
                <a:t>digunakan</a:t>
              </a:r>
              <a:endParaRPr lang="en-US" sz="1500" b="1" dirty="0">
                <a:latin typeface="Calibri" panose="020F050202020403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F8644D0-E0F7-B3DE-BFD3-CE97B4F1B81B}"/>
                </a:ext>
              </a:extLst>
            </p:cNvPr>
            <p:cNvSpPr txBox="1"/>
            <p:nvPr/>
          </p:nvSpPr>
          <p:spPr>
            <a:xfrm>
              <a:off x="6434198" y="4056312"/>
              <a:ext cx="197155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 err="1">
                  <a:latin typeface="Calibri" panose="020F0502020204030204" pitchFamily="34" charset="0"/>
                </a:rPr>
                <a:t>Tampilan</a:t>
              </a:r>
              <a:r>
                <a:rPr lang="en-US" sz="1500" b="1" i="1" dirty="0">
                  <a:latin typeface="Calibri" panose="020F0502020204030204" pitchFamily="34" charset="0"/>
                </a:rPr>
                <a:t> stage</a:t>
              </a:r>
              <a:endParaRPr lang="en-US" sz="1500" b="1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322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E376406-198C-EF24-81B2-3637417E0BD0}"/>
              </a:ext>
            </a:extLst>
          </p:cNvPr>
          <p:cNvGrpSpPr/>
          <p:nvPr/>
        </p:nvGrpSpPr>
        <p:grpSpPr>
          <a:xfrm>
            <a:off x="267557" y="209550"/>
            <a:ext cx="8608886" cy="4416594"/>
            <a:chOff x="267557" y="186481"/>
            <a:chExt cx="8608886" cy="4416594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3C1A986-0AFC-9B6B-38F1-7F60667E3CEF}"/>
                </a:ext>
              </a:extLst>
            </p:cNvPr>
            <p:cNvSpPr/>
            <p:nvPr/>
          </p:nvSpPr>
          <p:spPr>
            <a:xfrm>
              <a:off x="267557" y="586591"/>
              <a:ext cx="8608886" cy="4016484"/>
            </a:xfrm>
            <a:prstGeom prst="rect">
              <a:avLst/>
            </a:prstGeom>
            <a:ln>
              <a:solidFill>
                <a:srgbClr val="34D2CA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342900" indent="-342900">
                <a:buFont typeface="+mj-lt"/>
                <a:buAutoNum type="arabicParenR"/>
              </a:pP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Aktifkan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sprite bat.</a:t>
              </a:r>
            </a:p>
            <a:p>
              <a:pPr marL="342900" indent="-342900">
                <a:buFont typeface="+mj-lt"/>
                <a:buAutoNum type="arabicParenR"/>
              </a:pP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Tambahkan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kode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jika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tombol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Go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diklik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.</a:t>
              </a:r>
            </a:p>
            <a:p>
              <a:pPr marL="342900" indent="-342900">
                <a:buFont typeface="+mj-lt"/>
                <a:buAutoNum type="arabicParenR"/>
              </a:pPr>
              <a:r>
                <a:rPr lang="nl-NL" sz="1500" dirty="0">
                  <a:solidFill>
                    <a:srgbClr val="231F20"/>
                  </a:solidFill>
                  <a:latin typeface="+mj-lt"/>
                </a:rPr>
                <a:t>Tambahkan blok perintah untuk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menyembunyikan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sprite bat.</a:t>
              </a:r>
            </a:p>
            <a:p>
              <a:pPr marL="342900" indent="-342900">
                <a:buFont typeface="+mj-lt"/>
                <a:buAutoNum type="arabicParenR"/>
              </a:pPr>
              <a:r>
                <a:rPr lang="fi-FI" sz="1500" dirty="0">
                  <a:solidFill>
                    <a:srgbClr val="231F20"/>
                  </a:solidFill>
                  <a:latin typeface="+mj-lt"/>
                </a:rPr>
                <a:t>Tambahkan blok untuk </a:t>
              </a:r>
              <a:r>
                <a:rPr lang="it-IT" sz="1500" dirty="0">
                  <a:solidFill>
                    <a:srgbClr val="231F20"/>
                  </a:solidFill>
                  <a:latin typeface="+mj-lt"/>
                </a:rPr>
                <a:t>mengatur agar variabel Life diberi nilai 3 dan variabel Poin diberi nilai nol.</a:t>
              </a:r>
            </a:p>
            <a:p>
              <a:pPr marL="342900" indent="-342900">
                <a:buFont typeface="+mj-lt"/>
                <a:buAutoNum type="arabicParenR"/>
              </a:pPr>
              <a:r>
                <a:rPr lang="sv-SE" sz="1500" dirty="0">
                  <a:solidFill>
                    <a:srgbClr val="231F20"/>
                  </a:solidFill>
                  <a:latin typeface="+mj-lt"/>
                </a:rPr>
                <a:t>Tambahkan blok perintah 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Forever.</a:t>
              </a:r>
            </a:p>
            <a:p>
              <a:pPr marL="342900" indent="-342900">
                <a:buFont typeface="+mj-lt"/>
                <a:buAutoNum type="arabicParenR"/>
              </a:pPr>
              <a:r>
                <a:rPr lang="it-IT" sz="1500" dirty="0">
                  <a:solidFill>
                    <a:srgbClr val="231F20"/>
                  </a:solidFill>
                  <a:latin typeface="+mj-lt"/>
                </a:rPr>
                <a:t>Di dalam blok Forever,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tambahkan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blok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melakukan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clone pada sprite bat. </a:t>
              </a:r>
            </a:p>
            <a:p>
              <a:pPr marL="342900" indent="-342900">
                <a:buFont typeface="+mj-lt"/>
                <a:buAutoNum type="arabicParenR"/>
              </a:pPr>
              <a:r>
                <a:rPr lang="fi-FI" sz="1500" dirty="0">
                  <a:solidFill>
                    <a:srgbClr val="231F20"/>
                  </a:solidFill>
                  <a:latin typeface="+mj-lt"/>
                </a:rPr>
                <a:t>Tambahkan blok perintah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menunggu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0,3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detik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sebelum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proses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selanjutnya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dijalankan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.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Tambahkan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blok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perintah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If – Then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mengatur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jika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Life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sudah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nol. </a:t>
              </a:r>
            </a:p>
            <a:p>
              <a:pPr marL="342900" indent="-342900">
                <a:buFont typeface="+mj-lt"/>
                <a:buAutoNum type="arabicParenR"/>
              </a:pP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Tambahkan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blok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perintah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menampilkan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sprite bat dan </a:t>
              </a:r>
              <a:r>
                <a:rPr lang="fi-FI" sz="1500" dirty="0">
                  <a:solidFill>
                    <a:srgbClr val="231F20"/>
                  </a:solidFill>
                  <a:latin typeface="+mj-lt"/>
                </a:rPr>
                <a:t>pesan kalah, memainkan suara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kalah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, dan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menghentikan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semua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proses.</a:t>
              </a:r>
            </a:p>
            <a:p>
              <a:pPr marL="342900" indent="-342900">
                <a:buFont typeface="+mj-lt"/>
                <a:buAutoNum type="arabicParenR" startAt="9"/>
              </a:pP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Tambahkan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blok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perintah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If – Then,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mengatur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jika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Poin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sudah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pt-BR" sz="1500" dirty="0">
                  <a:solidFill>
                    <a:srgbClr val="231F20"/>
                  </a:solidFill>
                  <a:latin typeface="+mj-lt"/>
                </a:rPr>
                <a:t>mencapai di atas 999.</a:t>
              </a:r>
            </a:p>
            <a:p>
              <a:pPr marL="342900" indent="-342900">
                <a:buFont typeface="+mj-lt"/>
                <a:buAutoNum type="arabicParenR" startAt="9"/>
              </a:pPr>
              <a:r>
                <a:rPr lang="pt-BR" sz="1500" dirty="0">
                  <a:solidFill>
                    <a:srgbClr val="231F20"/>
                  </a:solidFill>
                  <a:latin typeface="+mj-lt"/>
                </a:rPr>
                <a:t>Tambahkan blok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perintah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menampilkan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sprite bat dan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pesan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menang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,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memainkan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suara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menang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, dan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menghentikan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semua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proses. </a:t>
              </a:r>
              <a:endParaRPr lang="en-US" sz="1500" dirty="0">
                <a:latin typeface="+mj-lt"/>
              </a:endParaRPr>
            </a:p>
            <a:p>
              <a:pPr marL="342900" indent="-342900">
                <a:buFont typeface="+mj-lt"/>
                <a:buAutoNum type="arabicParenR" startAt="9"/>
              </a:pPr>
              <a:r>
                <a:rPr lang="de-DE" sz="1500" dirty="0">
                  <a:solidFill>
                    <a:srgbClr val="231F20"/>
                  </a:solidFill>
                  <a:latin typeface="+mj-lt"/>
                </a:rPr>
                <a:t>Tetap aktifkan sprite Bat 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dan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tambahkan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blok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perintah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‘When I Start as a Clone’.</a:t>
              </a:r>
            </a:p>
            <a:p>
              <a:pPr marL="342900" indent="-342900">
                <a:buFont typeface="+mj-lt"/>
                <a:buAutoNum type="arabicParenR" startAt="11"/>
              </a:pP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Tambahkan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blok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perintah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‘Show’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menampilkan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clone.</a:t>
              </a:r>
            </a:p>
            <a:p>
              <a:pPr marL="342900" indent="-342900">
                <a:buFont typeface="+mj-lt"/>
                <a:buAutoNum type="arabicParenR" startAt="11"/>
              </a:pP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Tambahkan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blok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perintah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‘Go to’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s-ES" sz="1500" dirty="0" err="1">
                  <a:solidFill>
                    <a:srgbClr val="231F20"/>
                  </a:solidFill>
                  <a:latin typeface="+mj-lt"/>
                </a:rPr>
                <a:t>mengatur</a:t>
              </a:r>
              <a:r>
                <a:rPr lang="es-E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s-ES" sz="1500" dirty="0" err="1">
                  <a:solidFill>
                    <a:srgbClr val="231F20"/>
                  </a:solidFill>
                  <a:latin typeface="+mj-lt"/>
                </a:rPr>
                <a:t>posisi</a:t>
              </a:r>
              <a:r>
                <a:rPr lang="es-ES" sz="1500" dirty="0">
                  <a:solidFill>
                    <a:srgbClr val="231F20"/>
                  </a:solidFill>
                  <a:latin typeface="+mj-lt"/>
                </a:rPr>
                <a:t> x dan y </a:t>
              </a:r>
              <a:r>
                <a:rPr lang="es-ES" sz="1500" dirty="0" err="1">
                  <a:solidFill>
                    <a:srgbClr val="231F20"/>
                  </a:solidFill>
                  <a:latin typeface="+mj-lt"/>
                </a:rPr>
                <a:t>bagi</a:t>
              </a:r>
              <a:r>
                <a:rPr lang="es-ES" sz="1500" dirty="0">
                  <a:solidFill>
                    <a:srgbClr val="231F20"/>
                  </a:solidFill>
                  <a:latin typeface="+mj-lt"/>
                </a:rPr>
                <a:t> clone.</a:t>
              </a:r>
            </a:p>
            <a:p>
              <a:pPr marL="342900" indent="-342900">
                <a:buFont typeface="+mj-lt"/>
                <a:buAutoNum type="arabicParenR" startAt="11"/>
              </a:pP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Tambahkan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blok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perintah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‘Forever’, </a:t>
              </a:r>
              <a:r>
                <a:rPr lang="it-IT" sz="1500" dirty="0">
                  <a:solidFill>
                    <a:srgbClr val="231F20"/>
                  </a:solidFill>
                  <a:latin typeface="+mj-lt"/>
                </a:rPr>
                <a:t>kemudian dalam blok 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‘Forever’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tambahkan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blok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500" dirty="0" err="1">
                  <a:solidFill>
                    <a:srgbClr val="231F20"/>
                  </a:solidFill>
                  <a:latin typeface="+mj-lt"/>
                </a:rPr>
                <a:t>perintah</a:t>
              </a:r>
              <a:r>
                <a:rPr lang="en-US" sz="1500" dirty="0">
                  <a:solidFill>
                    <a:srgbClr val="231F20"/>
                  </a:solidFill>
                  <a:latin typeface="+mj-lt"/>
                </a:rPr>
                <a:t>.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37D58C0-FBCA-D5A7-B393-2CC67E9AB0A0}"/>
                </a:ext>
              </a:extLst>
            </p:cNvPr>
            <p:cNvSpPr txBox="1"/>
            <p:nvPr/>
          </p:nvSpPr>
          <p:spPr>
            <a:xfrm>
              <a:off x="267557" y="186481"/>
              <a:ext cx="1485043" cy="400110"/>
            </a:xfrm>
            <a:prstGeom prst="rect">
              <a:avLst/>
            </a:prstGeom>
            <a:solidFill>
              <a:srgbClr val="34D2CA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Sprite 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Bat</a:t>
              </a:r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708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99B2485-3CA9-539F-9C14-E8364F5B62AB}"/>
              </a:ext>
            </a:extLst>
          </p:cNvPr>
          <p:cNvGrpSpPr/>
          <p:nvPr/>
        </p:nvGrpSpPr>
        <p:grpSpPr>
          <a:xfrm>
            <a:off x="304800" y="290988"/>
            <a:ext cx="8610600" cy="4185762"/>
            <a:chOff x="267557" y="186481"/>
            <a:chExt cx="8610600" cy="418576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C4A3CFD-AC3D-1AA8-3B24-BC1EBCBC2D47}"/>
                </a:ext>
              </a:extLst>
            </p:cNvPr>
            <p:cNvSpPr/>
            <p:nvPr/>
          </p:nvSpPr>
          <p:spPr>
            <a:xfrm>
              <a:off x="267557" y="586591"/>
              <a:ext cx="8610600" cy="3785652"/>
            </a:xfrm>
            <a:prstGeom prst="rect">
              <a:avLst/>
            </a:prstGeom>
            <a:ln>
              <a:solidFill>
                <a:srgbClr val="34D2CA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sv-SE" sz="1600" b="1" dirty="0">
                  <a:solidFill>
                    <a:srgbClr val="231F20"/>
                  </a:solidFill>
                  <a:latin typeface="+mj-lt"/>
                </a:rPr>
                <a:t>Tujuan dari blok perintah </a:t>
              </a:r>
              <a:r>
                <a:rPr lang="it-IT" sz="1600" b="1" dirty="0">
                  <a:solidFill>
                    <a:srgbClr val="231F20"/>
                  </a:solidFill>
                  <a:latin typeface="+mj-lt"/>
                </a:rPr>
                <a:t>di dalam blok perintah Forever</a:t>
              </a:r>
              <a:r>
                <a:rPr lang="en-US" sz="1600" b="1" dirty="0">
                  <a:solidFill>
                    <a:srgbClr val="231F20"/>
                  </a:solidFill>
                  <a:latin typeface="+mj-lt"/>
                </a:rPr>
                <a:t>: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Change y by -5,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mengatur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agar clone Bat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bergerak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turun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ke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bawah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dengan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jarak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5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satuan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setiap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waktunya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Next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custome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mengganti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tampilan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sprite Bat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sehingga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tampak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animasi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sedang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terbang.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IF Touching Dragonfly Then,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mengatur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apa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yang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terjadi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jika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clone Bat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bersentuhan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dengan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Sprite Dragonfly.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Dalam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hal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ini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nilai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Life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akan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nl-NL" sz="1600" dirty="0">
                  <a:solidFill>
                    <a:srgbClr val="231F20"/>
                  </a:solidFill>
                  <a:latin typeface="+mj-lt"/>
                </a:rPr>
                <a:t>berkurang 1 dan clone dihapus.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IF Touching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Panah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Then,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mengatur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apa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yang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terjadi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jika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clone Bat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bersentuhan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dengan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Sprite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panah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.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Dalam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hal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ini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nilai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Poin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s-ES" sz="1600" dirty="0" err="1">
                  <a:solidFill>
                    <a:srgbClr val="231F20"/>
                  </a:solidFill>
                  <a:latin typeface="+mj-lt"/>
                </a:rPr>
                <a:t>bertambah</a:t>
              </a:r>
              <a:r>
                <a:rPr lang="es-ES" sz="1600" dirty="0">
                  <a:solidFill>
                    <a:srgbClr val="231F20"/>
                  </a:solidFill>
                  <a:latin typeface="+mj-lt"/>
                </a:rPr>
                <a:t> 5 dan clone </a:t>
              </a:r>
              <a:r>
                <a:rPr lang="es-ES" sz="1600" dirty="0" err="1">
                  <a:solidFill>
                    <a:srgbClr val="231F20"/>
                  </a:solidFill>
                  <a:latin typeface="+mj-lt"/>
                </a:rPr>
                <a:t>dihapus</a:t>
              </a:r>
              <a:r>
                <a:rPr lang="es-ES" sz="1600" dirty="0">
                  <a:solidFill>
                    <a:srgbClr val="231F20"/>
                  </a:solidFill>
                  <a:latin typeface="+mj-lt"/>
                </a:rPr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IF y position &lt; - 170 then,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mengatur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apa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yang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terjadi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jika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sprite Bat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sampai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di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dasar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backdrop. </a:t>
              </a:r>
              <a:r>
                <a:rPr lang="it-IT" sz="1600" dirty="0">
                  <a:solidFill>
                    <a:srgbClr val="231F20"/>
                  </a:solidFill>
                  <a:latin typeface="+mj-lt"/>
                </a:rPr>
                <a:t>Dalam hal ini, nilai dikurangi 5 dan 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clone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dihapus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Start Sound,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menjalankan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efek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suara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jika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terjadi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sentuhan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antara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Bat dan Dragonfly,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serta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Bat dan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Peluru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Delete this clone,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menghapus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clone bat.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Dua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blok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perintah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IF </a:t>
              </a:r>
              <a:r>
                <a:rPr lang="nn-NO" sz="1600" dirty="0">
                  <a:solidFill>
                    <a:srgbClr val="231F20"/>
                  </a:solidFill>
                  <a:latin typeface="+mj-lt"/>
                </a:rPr>
                <a:t>untuk mengatur apa yang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terjadi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jika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Life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sudah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mencapai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0 dan </a:t>
              </a:r>
              <a:r>
                <a:rPr lang="it-IT" sz="1600" dirty="0">
                  <a:solidFill>
                    <a:srgbClr val="231F20"/>
                  </a:solidFill>
                  <a:latin typeface="+mj-lt"/>
                </a:rPr>
                <a:t>Poin sudah mencapai di atas 999.</a:t>
              </a:r>
              <a:endParaRPr lang="en-US" sz="1600" dirty="0">
                <a:solidFill>
                  <a:srgbClr val="231F20"/>
                </a:solidFill>
                <a:latin typeface="+mj-lt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9AD2A1C-041E-F161-DA3C-D21083B4C363}"/>
                </a:ext>
              </a:extLst>
            </p:cNvPr>
            <p:cNvSpPr txBox="1"/>
            <p:nvPr/>
          </p:nvSpPr>
          <p:spPr>
            <a:xfrm>
              <a:off x="267557" y="186481"/>
              <a:ext cx="1485043" cy="400110"/>
            </a:xfrm>
            <a:prstGeom prst="rect">
              <a:avLst/>
            </a:prstGeom>
            <a:solidFill>
              <a:srgbClr val="34D2CA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Sprite 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Bat</a:t>
              </a:r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005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706B35C-CB8D-7C3A-FEBE-DA34E57A9609}"/>
              </a:ext>
            </a:extLst>
          </p:cNvPr>
          <p:cNvGrpSpPr/>
          <p:nvPr/>
        </p:nvGrpSpPr>
        <p:grpSpPr>
          <a:xfrm>
            <a:off x="152400" y="290988"/>
            <a:ext cx="8876443" cy="4185762"/>
            <a:chOff x="267557" y="186481"/>
            <a:chExt cx="8876443" cy="418576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1711C21-F317-550E-0CC3-1EB9936933D4}"/>
                </a:ext>
              </a:extLst>
            </p:cNvPr>
            <p:cNvSpPr/>
            <p:nvPr/>
          </p:nvSpPr>
          <p:spPr>
            <a:xfrm>
              <a:off x="267557" y="586591"/>
              <a:ext cx="8876443" cy="3785652"/>
            </a:xfrm>
            <a:prstGeom prst="rect">
              <a:avLst/>
            </a:prstGeom>
            <a:ln>
              <a:solidFill>
                <a:schemeClr val="accent2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342900" indent="-342900">
                <a:buFont typeface="+mj-lt"/>
                <a:buAutoNum type="arabicParenR"/>
              </a:pP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Aktifkan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sprite Dragonfly.</a:t>
              </a:r>
            </a:p>
            <a:p>
              <a:pPr marL="342900" indent="-342900">
                <a:buFont typeface="+mj-lt"/>
                <a:buAutoNum type="arabicParenR"/>
              </a:pP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Tambahkan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blok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perintah-blok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perintah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.</a:t>
              </a:r>
            </a:p>
            <a:p>
              <a:r>
                <a:rPr lang="en-US" sz="1600" b="1" dirty="0" err="1">
                  <a:solidFill>
                    <a:srgbClr val="231F20"/>
                  </a:solidFill>
                  <a:latin typeface="+mj-lt"/>
                </a:rPr>
                <a:t>Fungsi</a:t>
              </a:r>
              <a:r>
                <a:rPr lang="en-US" sz="1600" b="1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b="1" dirty="0" err="1">
                  <a:solidFill>
                    <a:srgbClr val="231F20"/>
                  </a:solidFill>
                  <a:latin typeface="+mj-lt"/>
                </a:rPr>
                <a:t>dari</a:t>
              </a:r>
              <a:r>
                <a:rPr lang="en-US" sz="1600" b="1" dirty="0">
                  <a:solidFill>
                    <a:srgbClr val="231F20"/>
                  </a:solidFill>
                  <a:latin typeface="+mj-lt"/>
                </a:rPr>
                <a:t> masing-masing </a:t>
              </a:r>
              <a:r>
                <a:rPr lang="en-US" sz="1600" b="1" dirty="0" err="1">
                  <a:solidFill>
                    <a:srgbClr val="231F20"/>
                  </a:solidFill>
                  <a:latin typeface="+mj-lt"/>
                </a:rPr>
                <a:t>blok</a:t>
              </a:r>
              <a:r>
                <a:rPr lang="en-US" sz="1600" b="1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b="1" dirty="0" err="1">
                  <a:solidFill>
                    <a:srgbClr val="231F20"/>
                  </a:solidFill>
                  <a:latin typeface="+mj-lt"/>
                </a:rPr>
                <a:t>perintah</a:t>
              </a:r>
              <a:r>
                <a:rPr lang="en-US" sz="1600" b="1" dirty="0">
                  <a:solidFill>
                    <a:srgbClr val="231F20"/>
                  </a:solidFill>
                  <a:latin typeface="+mj-lt"/>
                </a:rPr>
                <a:t>: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‘Set size to’,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mengatur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ukuran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dari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sprite Dragonfly.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‘If key right/left arrow pressed’,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mengatur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jika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tombol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kanan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dan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kiri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ditekan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di keyboard.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‘Next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Custome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’,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mengganti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tampilan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sprite </a:t>
              </a:r>
              <a:r>
                <a:rPr lang="fi-FI" sz="1600" dirty="0">
                  <a:solidFill>
                    <a:srgbClr val="231F20"/>
                  </a:solidFill>
                  <a:latin typeface="+mj-lt"/>
                </a:rPr>
                <a:t>Dragonfly dari satu tampilan ke tampilan lain sehingga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menimbulkan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efek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terbang.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‘Change x by’,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mengatur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posisi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sprite Dragonfly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dalam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arah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sumbu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x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atau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menggerakkan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sprite Dragonfly </a:t>
              </a:r>
              <a:r>
                <a:rPr lang="fi-FI" sz="1600" dirty="0">
                  <a:solidFill>
                    <a:srgbClr val="231F20"/>
                  </a:solidFill>
                  <a:latin typeface="+mj-lt"/>
                </a:rPr>
                <a:t>ke kiri dan ke kanan.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‘If touching Bat then’,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mengatur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apa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yang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dilakukan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sv-SE" sz="1600" dirty="0">
                  <a:solidFill>
                    <a:srgbClr val="231F20"/>
                  </a:solidFill>
                  <a:latin typeface="+mj-lt"/>
                </a:rPr>
                <a:t>jika sprite Dragonfly bersentuhan dengan sprite bat.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‘Go to x: ... y: ...’,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mengatur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posisi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awal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sprite Dragonfly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setelah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bersentuhan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dengan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sprite bat.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‘If key space pressed’,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mengatur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apa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yang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terjadi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jika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tombol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space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ditekan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di keyboard.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‘Create clone of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Peluru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’,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membuat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clone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dari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sprite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Peluru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‘Wait 0.05 second’,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mengatur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jeda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keluarnya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peluru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dari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sprite Dragonfly.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164BFB4-9665-842A-6802-A65AA722C62B}"/>
                </a:ext>
              </a:extLst>
            </p:cNvPr>
            <p:cNvSpPr txBox="1"/>
            <p:nvPr/>
          </p:nvSpPr>
          <p:spPr>
            <a:xfrm>
              <a:off x="267557" y="186481"/>
              <a:ext cx="2094643" cy="400110"/>
            </a:xfrm>
            <a:prstGeom prst="rect">
              <a:avLst/>
            </a:prstGeom>
            <a:solidFill>
              <a:schemeClr val="accent2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Sprite 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Dragonfly</a:t>
              </a:r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416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C98F474-5815-2C9D-D8FC-555622EFB7FC}"/>
              </a:ext>
            </a:extLst>
          </p:cNvPr>
          <p:cNvGrpSpPr/>
          <p:nvPr/>
        </p:nvGrpSpPr>
        <p:grpSpPr>
          <a:xfrm>
            <a:off x="267557" y="361950"/>
            <a:ext cx="8608886" cy="3939540"/>
            <a:chOff x="267557" y="186481"/>
            <a:chExt cx="8608886" cy="393954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92A807E-44DC-370D-7E55-E3B8F655FA61}"/>
                </a:ext>
              </a:extLst>
            </p:cNvPr>
            <p:cNvSpPr/>
            <p:nvPr/>
          </p:nvSpPr>
          <p:spPr>
            <a:xfrm>
              <a:off x="267557" y="586591"/>
              <a:ext cx="8608886" cy="3539430"/>
            </a:xfrm>
            <a:prstGeom prst="rect">
              <a:avLst/>
            </a:prstGeom>
            <a:ln>
              <a:solidFill>
                <a:schemeClr val="accent4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342900" indent="-342900">
                <a:buFont typeface="+mj-lt"/>
                <a:buAutoNum type="arabicParenR"/>
              </a:pP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Aktifkan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sprite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Peluru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.</a:t>
              </a:r>
            </a:p>
            <a:p>
              <a:pPr marL="342900" indent="-342900">
                <a:buFont typeface="+mj-lt"/>
                <a:buAutoNum type="arabicParenR"/>
              </a:pP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Tambahkan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blok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perintah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.</a:t>
              </a:r>
            </a:p>
            <a:p>
              <a:pPr marL="342900" indent="-342900">
                <a:buFont typeface="+mj-lt"/>
                <a:buAutoNum type="arabicParenR"/>
              </a:pPr>
              <a:endParaRPr lang="en-US" sz="1600" dirty="0">
                <a:solidFill>
                  <a:srgbClr val="231F20"/>
                </a:solidFill>
                <a:latin typeface="+mj-lt"/>
              </a:endParaRPr>
            </a:p>
            <a:p>
              <a:r>
                <a:rPr lang="en-US" sz="1600" b="1" dirty="0" err="1">
                  <a:solidFill>
                    <a:srgbClr val="231F20"/>
                  </a:solidFill>
                  <a:latin typeface="+mj-lt"/>
                </a:rPr>
                <a:t>Fungsi</a:t>
              </a:r>
              <a:r>
                <a:rPr lang="en-US" sz="1600" b="1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b="1" dirty="0" err="1">
                  <a:solidFill>
                    <a:srgbClr val="231F20"/>
                  </a:solidFill>
                  <a:latin typeface="+mj-lt"/>
                </a:rPr>
                <a:t>dari</a:t>
              </a:r>
              <a:r>
                <a:rPr lang="en-US" sz="1600" b="1" dirty="0">
                  <a:solidFill>
                    <a:srgbClr val="231F20"/>
                  </a:solidFill>
                  <a:latin typeface="+mj-lt"/>
                </a:rPr>
                <a:t> masing-masing </a:t>
              </a:r>
              <a:r>
                <a:rPr lang="en-US" sz="1600" b="1" dirty="0" err="1">
                  <a:solidFill>
                    <a:srgbClr val="231F20"/>
                  </a:solidFill>
                  <a:latin typeface="+mj-lt"/>
                </a:rPr>
                <a:t>blok</a:t>
              </a:r>
              <a:r>
                <a:rPr lang="en-US" sz="1600" b="1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b="1" dirty="0" err="1">
                  <a:solidFill>
                    <a:srgbClr val="231F20"/>
                  </a:solidFill>
                  <a:latin typeface="+mj-lt"/>
                </a:rPr>
                <a:t>perintah</a:t>
              </a:r>
              <a:r>
                <a:rPr lang="en-US" sz="1600" b="1" dirty="0">
                  <a:solidFill>
                    <a:srgbClr val="231F20"/>
                  </a:solidFill>
                  <a:latin typeface="+mj-lt"/>
                </a:rPr>
                <a:t>: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sv-SE" sz="1600" dirty="0">
                  <a:solidFill>
                    <a:srgbClr val="231F20"/>
                  </a:solidFill>
                  <a:latin typeface="+mj-lt"/>
                </a:rPr>
                <a:t>‘Hide’, digunakan untuk menyembunyikan sprite Peluru.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‘Go to Dragonfly’,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digunakan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mengikuti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sprite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Peluru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Show’,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digunakan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menampilkan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clone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Peluru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‘Change y by 5’,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digunakan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menggerakkan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clone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Peluru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vertikal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dengan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5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satuan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setiap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saatnya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‘If touching Bat then’,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digunakan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mengatur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apa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yang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terjadi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dengan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clone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Peluru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ketika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bersentuhan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dengan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sprite bat.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‘Delete this clone’,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digunakan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menghapus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clone.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‘If y position &gt; 170 then’,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digunakan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mengatur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apa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yang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terjadi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jika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posisi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clone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sudah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sampai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di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ujung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atas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stage.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C2333BC-0CCA-7CAA-9D95-A39BE93F0877}"/>
                </a:ext>
              </a:extLst>
            </p:cNvPr>
            <p:cNvSpPr txBox="1"/>
            <p:nvPr/>
          </p:nvSpPr>
          <p:spPr>
            <a:xfrm>
              <a:off x="267557" y="186481"/>
              <a:ext cx="1713643" cy="400110"/>
            </a:xfrm>
            <a:prstGeom prst="rect">
              <a:avLst/>
            </a:prstGeom>
            <a:solidFill>
              <a:schemeClr val="accent4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Sprite </a:t>
              </a:r>
              <a:r>
                <a:rPr lang="en-US" sz="2000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Peluru</a:t>
              </a:r>
              <a:r>
                <a:rPr lang="en-US" sz="2000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712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3B31FE2-64CD-467C-BA92-16B816E05C22}"/>
              </a:ext>
            </a:extLst>
          </p:cNvPr>
          <p:cNvSpPr txBox="1"/>
          <p:nvPr/>
        </p:nvSpPr>
        <p:spPr>
          <a:xfrm>
            <a:off x="5666494" y="4845119"/>
            <a:ext cx="2133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100" dirty="0" err="1"/>
              <a:t>Sumber</a:t>
            </a:r>
            <a:r>
              <a:rPr lang="en-ID" sz="1100" dirty="0"/>
              <a:t>: </a:t>
            </a:r>
            <a:r>
              <a:rPr lang="en-ID" sz="1100" i="1" dirty="0"/>
              <a:t>pixabay.com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5655589-CCD6-FF1F-1B0D-3D45BCA3166D}"/>
              </a:ext>
            </a:extLst>
          </p:cNvPr>
          <p:cNvGrpSpPr/>
          <p:nvPr/>
        </p:nvGrpSpPr>
        <p:grpSpPr>
          <a:xfrm>
            <a:off x="511582" y="268146"/>
            <a:ext cx="6956018" cy="1225195"/>
            <a:chOff x="511582" y="290068"/>
            <a:chExt cx="6956018" cy="1225195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C208B71-DF2A-FBF7-A531-ABF6392949BF}"/>
                </a:ext>
              </a:extLst>
            </p:cNvPr>
            <p:cNvGrpSpPr/>
            <p:nvPr/>
          </p:nvGrpSpPr>
          <p:grpSpPr>
            <a:xfrm>
              <a:off x="1066800" y="483317"/>
              <a:ext cx="6400800" cy="906810"/>
              <a:chOff x="837576" y="783799"/>
              <a:chExt cx="6709904" cy="906810"/>
            </a:xfrm>
          </p:grpSpPr>
          <p:sp>
            <p:nvSpPr>
              <p:cNvPr id="20" name="Parallelogram 19">
                <a:extLst>
                  <a:ext uri="{FF2B5EF4-FFF2-40B4-BE49-F238E27FC236}">
                    <a16:creationId xmlns:a16="http://schemas.microsoft.com/office/drawing/2014/main" id="{27CEFCC3-FC87-3A51-3FF4-A0B05B7D46F2}"/>
                  </a:ext>
                </a:extLst>
              </p:cNvPr>
              <p:cNvSpPr/>
              <p:nvPr/>
            </p:nvSpPr>
            <p:spPr>
              <a:xfrm>
                <a:off x="837576" y="795727"/>
                <a:ext cx="5940137" cy="894882"/>
              </a:xfrm>
              <a:prstGeom prst="parallelogram">
                <a:avLst>
                  <a:gd name="adj" fmla="val 45313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テキスト プレースホルダー 17">
                <a:extLst>
                  <a:ext uri="{FF2B5EF4-FFF2-40B4-BE49-F238E27FC236}">
                    <a16:creationId xmlns:a16="http://schemas.microsoft.com/office/drawing/2014/main" id="{E7BA6CEF-3BC9-F9C4-7F70-0631C47CA46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07343" y="783799"/>
                <a:ext cx="5940137" cy="894882"/>
              </a:xfrm>
              <a:prstGeom prst="rect">
                <a:avLst/>
              </a:prstGeom>
            </p:spPr>
            <p:txBody>
              <a:bodyPr vert="horz" lIns="36000" tIns="36000" rIns="36000" bIns="36000" rtlCol="0" anchor="ctr">
                <a:noAutofit/>
              </a:bodyPr>
              <a:lstStyle>
                <a:lvl1pPr marL="342900" indent="-342900" algn="l" defTabSz="1632753" rtl="0" eaLnBrk="1" latinLnBrk="0" hangingPunct="1">
                  <a:lnSpc>
                    <a:spcPct val="120000"/>
                  </a:lnSpc>
                  <a:spcBef>
                    <a:spcPts val="1200"/>
                  </a:spcBef>
                  <a:buClr>
                    <a:schemeClr val="accent5"/>
                  </a:buClr>
                  <a:buFont typeface="Wingdings" panose="05000000000000000000" pitchFamily="2" charset="2"/>
                  <a:buChar char="l"/>
                  <a:defRPr kumimoji="1" sz="20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1326612" indent="-510235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5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40941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4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857317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73693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490070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306446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122822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6939199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Clr>
                    <a:srgbClr val="FFA513"/>
                  </a:buClr>
                  <a:buNone/>
                  <a:tabLst>
                    <a:tab pos="914400" algn="l"/>
                  </a:tabLst>
                  <a:defRPr/>
                </a:pPr>
                <a:r>
                  <a:rPr lang="en-US" sz="3200" b="1" dirty="0">
                    <a:solidFill>
                      <a:schemeClr val="tx1"/>
                    </a:solidFill>
                  </a:rPr>
                  <a:t>PRAKTIK LINTAS BIDANG</a:t>
                </a:r>
                <a:endParaRPr lang="nn-NO" sz="3200" b="1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2FAFC91-4613-3F13-E24E-23456C219A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582" y="290068"/>
              <a:ext cx="1326878" cy="1225195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F4C4E08-D6CF-97A5-6D77-D6F86D838FDB}"/>
                </a:ext>
              </a:extLst>
            </p:cNvPr>
            <p:cNvSpPr/>
            <p:nvPr/>
          </p:nvSpPr>
          <p:spPr>
            <a:xfrm>
              <a:off x="685800" y="406375"/>
              <a:ext cx="932772" cy="992579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en-US" sz="3000" b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Bab</a:t>
              </a:r>
            </a:p>
            <a:p>
              <a:pPr algn="ctr"/>
              <a:r>
                <a:rPr lang="en-US" sz="3000" b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9927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AB05A69-838F-F5C8-B6B8-AF41E8F1F1ED}"/>
              </a:ext>
            </a:extLst>
          </p:cNvPr>
          <p:cNvGrpSpPr/>
          <p:nvPr/>
        </p:nvGrpSpPr>
        <p:grpSpPr>
          <a:xfrm>
            <a:off x="228600" y="90411"/>
            <a:ext cx="7696200" cy="835453"/>
            <a:chOff x="228600" y="90411"/>
            <a:chExt cx="7696200" cy="835453"/>
          </a:xfrm>
        </p:grpSpPr>
        <p:sp>
          <p:nvSpPr>
            <p:cNvPr id="3" name="テキスト プレースホルダー 5">
              <a:extLst>
                <a:ext uri="{FF2B5EF4-FFF2-40B4-BE49-F238E27FC236}">
                  <a16:creationId xmlns:a16="http://schemas.microsoft.com/office/drawing/2014/main" id="{CAA3CA42-6E78-5CB6-C8C9-02FFD79A5E90}"/>
                </a:ext>
              </a:extLst>
            </p:cNvPr>
            <p:cNvSpPr txBox="1">
              <a:spLocks/>
            </p:cNvSpPr>
            <p:nvPr/>
          </p:nvSpPr>
          <p:spPr>
            <a:xfrm>
              <a:off x="228600" y="285601"/>
              <a:ext cx="699120" cy="46608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lIns="163275" tIns="81638" rIns="163275" bIns="81638" rtlCol="0">
              <a:noAutofit/>
            </a:bodyPr>
            <a:lstStyle>
              <a:lvl1pPr marL="0" indent="0" algn="l" defTabSz="1632753" rtl="0" eaLnBrk="1" latinLnBrk="0" hangingPunct="1">
                <a:lnSpc>
                  <a:spcPct val="120000"/>
                </a:lnSpc>
                <a:spcBef>
                  <a:spcPts val="1200"/>
                </a:spcBef>
                <a:buFont typeface="Arial" panose="020B0604020202020204" pitchFamily="34" charset="0"/>
                <a:buNone/>
                <a:defRPr kumimoji="1" sz="2400" kern="1200" baseline="0">
                  <a:solidFill>
                    <a:schemeClr val="tx2"/>
                  </a:solidFill>
                  <a:latin typeface="Route 159 UltraLight" pitchFamily="50" charset="0"/>
                  <a:ea typeface="+mn-ea"/>
                  <a:cs typeface="+mn-cs"/>
                </a:defRPr>
              </a:lvl1pPr>
              <a:lvl2pPr marL="1326612" indent="-510235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5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40941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857317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73693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490070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306446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122822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939199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632753" rtl="0" eaLnBrk="1" fontAlgn="auto" latinLnBrk="0" hangingPunct="1">
                <a:lnSpc>
                  <a:spcPct val="12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cs"/>
              </a:endParaRPr>
            </a:p>
          </p:txBody>
        </p:sp>
        <p:sp>
          <p:nvSpPr>
            <p:cNvPr id="4" name="直角三角形 10">
              <a:extLst>
                <a:ext uri="{FF2B5EF4-FFF2-40B4-BE49-F238E27FC236}">
                  <a16:creationId xmlns:a16="http://schemas.microsoft.com/office/drawing/2014/main" id="{D9ADF45F-697F-B26C-CDE1-91650315B50F}"/>
                </a:ext>
              </a:extLst>
            </p:cNvPr>
            <p:cNvSpPr/>
            <p:nvPr/>
          </p:nvSpPr>
          <p:spPr>
            <a:xfrm rot="5400000">
              <a:off x="694423" y="692567"/>
              <a:ext cx="186433" cy="280161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cs typeface="+mn-cs"/>
              </a:endParaRPr>
            </a:p>
          </p:txBody>
        </p:sp>
        <p:sp>
          <p:nvSpPr>
            <p:cNvPr id="5" name="テキスト プレースホルダー 6">
              <a:extLst>
                <a:ext uri="{FF2B5EF4-FFF2-40B4-BE49-F238E27FC236}">
                  <a16:creationId xmlns:a16="http://schemas.microsoft.com/office/drawing/2014/main" id="{10562080-03F7-F9CE-C049-F9721F52AE97}"/>
                </a:ext>
              </a:extLst>
            </p:cNvPr>
            <p:cNvSpPr txBox="1">
              <a:spLocks/>
            </p:cNvSpPr>
            <p:nvPr/>
          </p:nvSpPr>
          <p:spPr>
            <a:xfrm>
              <a:off x="845768" y="90411"/>
              <a:ext cx="7079032" cy="567680"/>
            </a:xfrm>
            <a:prstGeom prst="rect">
              <a:avLst/>
            </a:prstGeom>
          </p:spPr>
          <p:txBody>
            <a:bodyPr vert="horz" lIns="163275" tIns="81638" rIns="163275" bIns="81638" rtlCol="0" anchor="t">
              <a:noAutofit/>
            </a:bodyPr>
            <a:lstStyle>
              <a:lvl1pPr marL="0" indent="0" algn="l" defTabSz="1632753" rtl="0" eaLnBrk="1" latinLnBrk="0" hangingPunct="1">
                <a:lnSpc>
                  <a:spcPct val="120000"/>
                </a:lnSpc>
                <a:spcBef>
                  <a:spcPts val="1200"/>
                </a:spcBef>
                <a:buFont typeface="Arial" panose="020B0604020202020204" pitchFamily="34" charset="0"/>
                <a:buNone/>
                <a:defRPr kumimoji="1" sz="3200" i="0" kern="1200" baseline="0">
                  <a:solidFill>
                    <a:schemeClr val="accent1"/>
                  </a:solidFill>
                  <a:latin typeface="Route 159 SemiBold" pitchFamily="50" charset="0"/>
                  <a:ea typeface="+mn-ea"/>
                  <a:cs typeface="+mn-cs"/>
                </a:defRPr>
              </a:lvl1pPr>
              <a:lvl2pPr marL="1326612" indent="-510235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5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40941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857317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73693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490070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306446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122822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939199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b="1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Membuat</a:t>
              </a:r>
              <a:r>
                <a:rPr lang="en-US" b="1" dirty="0">
                  <a:solidFill>
                    <a:schemeClr val="tx1"/>
                  </a:solidFill>
                  <a:latin typeface="Calibri" panose="020F0502020204030204" pitchFamily="34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Berbagai</a:t>
              </a:r>
              <a:r>
                <a:rPr lang="en-US" b="1" dirty="0">
                  <a:solidFill>
                    <a:schemeClr val="tx1"/>
                  </a:solidFill>
                  <a:latin typeface="Calibri" panose="020F0502020204030204" pitchFamily="34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Jenis</a:t>
              </a:r>
              <a:r>
                <a:rPr lang="en-US" b="1" dirty="0">
                  <a:solidFill>
                    <a:schemeClr val="tx1"/>
                  </a:solidFill>
                  <a:latin typeface="Calibri" panose="020F0502020204030204" pitchFamily="34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Calibri" panose="020F0502020204030204" pitchFamily="34" charset="0"/>
                </a:rPr>
                <a:t>Karya</a:t>
              </a:r>
              <a:endParaRPr lang="en-US" b="1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" name="正方形/長方形 15">
              <a:extLst>
                <a:ext uri="{FF2B5EF4-FFF2-40B4-BE49-F238E27FC236}">
                  <a16:creationId xmlns:a16="http://schemas.microsoft.com/office/drawing/2014/main" id="{66EC1354-1671-2D88-276F-8F57EFE131B9}"/>
                </a:ext>
              </a:extLst>
            </p:cNvPr>
            <p:cNvSpPr/>
            <p:nvPr/>
          </p:nvSpPr>
          <p:spPr>
            <a:xfrm>
              <a:off x="1005737" y="701030"/>
              <a:ext cx="5395063" cy="45719"/>
            </a:xfrm>
            <a:prstGeom prst="rect">
              <a:avLst/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54D646E-276A-1F67-32C6-DB5DD2B71847}"/>
                </a:ext>
              </a:extLst>
            </p:cNvPr>
            <p:cNvSpPr txBox="1"/>
            <p:nvPr/>
          </p:nvSpPr>
          <p:spPr>
            <a:xfrm>
              <a:off x="364462" y="216220"/>
              <a:ext cx="4331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A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ED00B79-DC36-06E1-1615-612BD0D333F0}"/>
              </a:ext>
            </a:extLst>
          </p:cNvPr>
          <p:cNvGrpSpPr/>
          <p:nvPr/>
        </p:nvGrpSpPr>
        <p:grpSpPr>
          <a:xfrm>
            <a:off x="364462" y="987429"/>
            <a:ext cx="4785024" cy="461665"/>
            <a:chOff x="228600" y="1086758"/>
            <a:chExt cx="3933341" cy="46166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0286C00-E92D-EC0D-529C-F139083A881C}"/>
                </a:ext>
              </a:extLst>
            </p:cNvPr>
            <p:cNvSpPr/>
            <p:nvPr/>
          </p:nvSpPr>
          <p:spPr>
            <a:xfrm>
              <a:off x="252684" y="1086758"/>
              <a:ext cx="390925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1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.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Menyelesaikan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Persamaan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Linear</a:t>
              </a:r>
              <a:endParaRPr lang="en-US" sz="2400" b="1" i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8E31B12D-4307-CB8A-0F2E-A1086666BF7F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3933341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53B95C0-6EDB-0426-AE4E-C757EE0053E2}"/>
              </a:ext>
            </a:extLst>
          </p:cNvPr>
          <p:cNvSpPr txBox="1"/>
          <p:nvPr/>
        </p:nvSpPr>
        <p:spPr>
          <a:xfrm>
            <a:off x="220132" y="1639170"/>
            <a:ext cx="877146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i-FI" sz="1800" dirty="0">
                <a:solidFill>
                  <a:srgbClr val="231F20"/>
                </a:solidFill>
                <a:latin typeface="+mj-lt"/>
              </a:rPr>
              <a:t>Pada pelajaran Matematika, persamaan linear diselesaikan dengan menggunakan nilai </a:t>
            </a:r>
            <a:r>
              <a:rPr lang="fi-FI" sz="1800" i="1" dirty="0">
                <a:solidFill>
                  <a:srgbClr val="231F20"/>
                </a:solidFill>
                <a:latin typeface="+mj-lt"/>
              </a:rPr>
              <a:t>x </a:t>
            </a:r>
            <a:r>
              <a:rPr lang="fi-FI" sz="1800" dirty="0">
                <a:solidFill>
                  <a:srgbClr val="231F20"/>
                </a:solidFill>
                <a:latin typeface="+mj-lt"/>
              </a:rPr>
              <a:t>untuk</a:t>
            </a:r>
            <a:r>
              <a:rPr lang="fi-FI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mencari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nilai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i="1" dirty="0">
                <a:solidFill>
                  <a:srgbClr val="231F20"/>
                </a:solidFill>
                <a:latin typeface="+mj-lt"/>
              </a:rPr>
              <a:t>y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sesuai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dengan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persamaan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diberikan</a:t>
            </a:r>
            <a:r>
              <a:rPr lang="en-US" sz="1800" dirty="0">
                <a:solidFill>
                  <a:srgbClr val="231F20"/>
                </a:solidFill>
                <a:latin typeface="+mj-lt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rgbClr val="231F20"/>
                </a:solidFill>
                <a:latin typeface="+mj-lt"/>
              </a:rPr>
              <a:t>Pada </a:t>
            </a:r>
            <a:r>
              <a:rPr lang="en-US" sz="1800" dirty="0" err="1">
                <a:solidFill>
                  <a:srgbClr val="231F20"/>
                </a:solidFill>
                <a:latin typeface="+mj-lt"/>
              </a:rPr>
              <a:t>contoh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pembuatan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program, </a:t>
            </a:r>
            <a:r>
              <a:rPr lang="fi-FI" sz="1800" dirty="0">
                <a:solidFill>
                  <a:srgbClr val="231F20"/>
                </a:solidFill>
                <a:latin typeface="+mj-lt"/>
              </a:rPr>
              <a:t>akan digunakan persamaan linear </a:t>
            </a:r>
            <a:r>
              <a:rPr lang="fi-FI" sz="1800" i="1" dirty="0">
                <a:solidFill>
                  <a:srgbClr val="231F20"/>
                </a:solidFill>
                <a:latin typeface="+mj-lt"/>
              </a:rPr>
              <a:t>y </a:t>
            </a:r>
            <a:r>
              <a:rPr lang="fi-FI" sz="1800" dirty="0">
                <a:solidFill>
                  <a:srgbClr val="231F20"/>
                </a:solidFill>
                <a:latin typeface="+mj-lt"/>
              </a:rPr>
              <a:t>=</a:t>
            </a:r>
            <a:r>
              <a:rPr lang="fi-FI" sz="1800" i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fi-FI" sz="1800" dirty="0">
                <a:solidFill>
                  <a:srgbClr val="231F20"/>
                </a:solidFill>
                <a:latin typeface="+mj-lt"/>
              </a:rPr>
              <a:t>2</a:t>
            </a:r>
            <a:r>
              <a:rPr lang="fi-FI" sz="1800" i="1" dirty="0">
                <a:solidFill>
                  <a:srgbClr val="231F20"/>
                </a:solidFill>
                <a:latin typeface="+mj-lt"/>
              </a:rPr>
              <a:t>x</a:t>
            </a:r>
            <a:r>
              <a:rPr lang="fi-FI" sz="1800" dirty="0">
                <a:solidFill>
                  <a:srgbClr val="231F20"/>
                </a:solidFill>
                <a:latin typeface="+mj-lt"/>
              </a:rPr>
              <a:t> – 5.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2CB99D8-D996-3631-5068-3CC4F51A31CD}"/>
              </a:ext>
            </a:extLst>
          </p:cNvPr>
          <p:cNvGrpSpPr/>
          <p:nvPr/>
        </p:nvGrpSpPr>
        <p:grpSpPr>
          <a:xfrm>
            <a:off x="2286000" y="2699416"/>
            <a:ext cx="4962108" cy="1853534"/>
            <a:chOff x="4165647" y="1416163"/>
            <a:chExt cx="4962108" cy="1853534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B6BDDF1-2DAF-68D5-4372-7E3F1B7754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65647" y="1416163"/>
              <a:ext cx="4772331" cy="1583129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B71C189-3E21-02EC-BC36-E9595B7E2294}"/>
                </a:ext>
              </a:extLst>
            </p:cNvPr>
            <p:cNvSpPr txBox="1"/>
            <p:nvPr/>
          </p:nvSpPr>
          <p:spPr>
            <a:xfrm>
              <a:off x="5070467" y="2946532"/>
              <a:ext cx="328906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i="1" dirty="0">
                  <a:latin typeface="Calibri" panose="020F0502020204030204" pitchFamily="34" charset="0"/>
                </a:rPr>
                <a:t>Pseudocode</a:t>
              </a:r>
              <a:r>
                <a:rPr lang="en-US" sz="1500" b="1" dirty="0">
                  <a:latin typeface="Calibri" panose="020F0502020204030204" pitchFamily="34" charset="0"/>
                </a:rPr>
                <a:t> </a:t>
              </a:r>
              <a:r>
                <a:rPr lang="en-US" sz="1500" b="1" dirty="0" err="1">
                  <a:latin typeface="Calibri" panose="020F0502020204030204" pitchFamily="34" charset="0"/>
                </a:rPr>
                <a:t>untuk</a:t>
              </a:r>
              <a:r>
                <a:rPr lang="en-US" sz="1500" b="1" dirty="0">
                  <a:latin typeface="Calibri" panose="020F0502020204030204" pitchFamily="34" charset="0"/>
                </a:rPr>
                <a:t> </a:t>
              </a:r>
              <a:r>
                <a:rPr lang="en-US" sz="1500" b="1" dirty="0" err="1">
                  <a:latin typeface="Calibri" panose="020F0502020204030204" pitchFamily="34" charset="0"/>
                </a:rPr>
                <a:t>membuat</a:t>
              </a:r>
              <a:r>
                <a:rPr lang="en-US" sz="1500" b="1" dirty="0">
                  <a:latin typeface="Calibri" panose="020F0502020204030204" pitchFamily="34" charset="0"/>
                </a:rPr>
                <a:t> program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284984C-1D47-2634-4B11-28513D13503E}"/>
                </a:ext>
              </a:extLst>
            </p:cNvPr>
            <p:cNvSpPr txBox="1"/>
            <p:nvPr/>
          </p:nvSpPr>
          <p:spPr>
            <a:xfrm rot="16200000">
              <a:off x="8198252" y="2099446"/>
              <a:ext cx="161278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252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EEAD079-F9C9-5E93-2926-2B8002494753}"/>
              </a:ext>
            </a:extLst>
          </p:cNvPr>
          <p:cNvSpPr txBox="1"/>
          <p:nvPr/>
        </p:nvSpPr>
        <p:spPr>
          <a:xfrm>
            <a:off x="152400" y="285750"/>
            <a:ext cx="4307881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231F20"/>
                </a:solidFill>
                <a:latin typeface="+mj-lt"/>
              </a:rPr>
              <a:t>Langkah-</a:t>
            </a:r>
            <a:r>
              <a:rPr lang="en-US" sz="1500" b="1" dirty="0" err="1">
                <a:solidFill>
                  <a:srgbClr val="231F20"/>
                </a:solidFill>
                <a:latin typeface="+mj-lt"/>
              </a:rPr>
              <a:t>langkah</a:t>
            </a:r>
            <a:r>
              <a:rPr lang="en-US" sz="15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b="1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5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b="1" dirty="0" err="1">
                <a:solidFill>
                  <a:srgbClr val="231F20"/>
                </a:solidFill>
                <a:latin typeface="+mj-lt"/>
              </a:rPr>
              <a:t>membuat</a:t>
            </a:r>
            <a:r>
              <a:rPr lang="en-US" sz="1500" b="1" dirty="0">
                <a:solidFill>
                  <a:srgbClr val="231F20"/>
                </a:solidFill>
                <a:latin typeface="+mj-lt"/>
              </a:rPr>
              <a:t> program: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500" dirty="0" err="1">
                <a:solidFill>
                  <a:srgbClr val="231F20"/>
                </a:solidFill>
                <a:latin typeface="+mj-lt"/>
              </a:rPr>
              <a:t>Jalankan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Scratch.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Buat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proyek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baru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500" dirty="0" err="1">
                <a:solidFill>
                  <a:srgbClr val="231F20"/>
                </a:solidFill>
                <a:latin typeface="+mj-lt"/>
              </a:rPr>
              <a:t>Gunakan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i="1" dirty="0">
                <a:solidFill>
                  <a:srgbClr val="231F20"/>
                </a:solidFill>
                <a:latin typeface="+mj-lt"/>
              </a:rPr>
              <a:t>sprite 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dan</a:t>
            </a:r>
            <a:r>
              <a:rPr lang="en-US" sz="1500" i="1" dirty="0">
                <a:solidFill>
                  <a:srgbClr val="231F20"/>
                </a:solidFill>
                <a:latin typeface="+mj-lt"/>
              </a:rPr>
              <a:t> backdrop 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yang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ada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500" dirty="0">
                <a:solidFill>
                  <a:srgbClr val="231F20"/>
                </a:solidFill>
                <a:latin typeface="+mj-lt"/>
              </a:rPr>
              <a:t>Pada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Variables,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buat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satu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variabel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dengan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nama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‘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varx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’.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500" dirty="0">
                <a:solidFill>
                  <a:srgbClr val="231F20"/>
                </a:solidFill>
                <a:latin typeface="+mj-lt"/>
              </a:rPr>
              <a:t>Pada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Events,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perintah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‘When [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tombol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Go] clicked’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ke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i="1" dirty="0">
                <a:solidFill>
                  <a:srgbClr val="231F20"/>
                </a:solidFill>
                <a:latin typeface="+mj-lt"/>
              </a:rPr>
              <a:t>Scripts Area.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500" dirty="0">
                <a:solidFill>
                  <a:srgbClr val="231F20"/>
                </a:solidFill>
                <a:latin typeface="+mj-lt"/>
              </a:rPr>
              <a:t>Dari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Sensing,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perintah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‘Ask and wait’.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500" dirty="0">
                <a:solidFill>
                  <a:srgbClr val="231F20"/>
                </a:solidFill>
                <a:latin typeface="+mj-lt"/>
              </a:rPr>
              <a:t>Dari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Variables,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‘set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varx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to’.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500" dirty="0">
                <a:solidFill>
                  <a:srgbClr val="231F20"/>
                </a:solidFill>
                <a:latin typeface="+mj-lt"/>
              </a:rPr>
              <a:t>Dari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Sensing,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answer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ke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dalam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perintah</a:t>
            </a:r>
            <a:r>
              <a:rPr lang="en-US" sz="1500" i="1" dirty="0">
                <a:solidFill>
                  <a:srgbClr val="231F20"/>
                </a:solidFill>
                <a:latin typeface="+mj-lt"/>
              </a:rPr>
              <a:t> ‘set </a:t>
            </a:r>
            <a:r>
              <a:rPr lang="en-US" sz="1500" i="1" dirty="0" err="1">
                <a:solidFill>
                  <a:srgbClr val="231F20"/>
                </a:solidFill>
                <a:latin typeface="+mj-lt"/>
              </a:rPr>
              <a:t>varx</a:t>
            </a:r>
            <a:r>
              <a:rPr lang="en-US" sz="1500" i="1" dirty="0">
                <a:solidFill>
                  <a:srgbClr val="231F20"/>
                </a:solidFill>
                <a:latin typeface="+mj-lt"/>
              </a:rPr>
              <a:t> to’. 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500" dirty="0">
                <a:solidFill>
                  <a:srgbClr val="231F20"/>
                </a:solidFill>
                <a:latin typeface="+mj-lt"/>
              </a:rPr>
              <a:t>Pada ‘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Looks’,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perintah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‘Say Hello’.</a:t>
            </a:r>
          </a:p>
          <a:p>
            <a:pPr marL="342900" indent="-342900">
              <a:buFont typeface="+mj-lt"/>
              <a:buAutoNum type="arabicParenR" startAt="9"/>
            </a:pPr>
            <a:r>
              <a:rPr lang="en-US" sz="1500" dirty="0" err="1">
                <a:solidFill>
                  <a:srgbClr val="231F20"/>
                </a:solidFill>
                <a:latin typeface="+mj-lt"/>
              </a:rPr>
              <a:t>Ganti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Hello pada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perintah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da-DK" sz="1500" dirty="0">
                <a:solidFill>
                  <a:srgbClr val="231F20"/>
                </a:solidFill>
                <a:latin typeface="+mj-lt"/>
              </a:rPr>
              <a:t>dengan blok ‘Join [apple]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[banana]’.</a:t>
            </a:r>
          </a:p>
          <a:p>
            <a:pPr marL="342900" indent="-342900">
              <a:buFont typeface="+mj-lt"/>
              <a:buAutoNum type="arabicParenR" startAt="9"/>
            </a:pPr>
            <a:r>
              <a:rPr lang="fi-FI" sz="1500" dirty="0">
                <a:solidFill>
                  <a:srgbClr val="231F20"/>
                </a:solidFill>
                <a:latin typeface="+mj-lt"/>
              </a:rPr>
              <a:t>Tambahkan ‘join’ ke blok ‘join’, dan lakukan sehingga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ada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4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‘join’.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330951-1065-A0B4-9171-9D0FBC0A9B91}"/>
              </a:ext>
            </a:extLst>
          </p:cNvPr>
          <p:cNvGrpSpPr/>
          <p:nvPr/>
        </p:nvGrpSpPr>
        <p:grpSpPr>
          <a:xfrm>
            <a:off x="4704644" y="2419350"/>
            <a:ext cx="4312357" cy="2075765"/>
            <a:chOff x="4704644" y="2419350"/>
            <a:chExt cx="4312357" cy="207576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97B0770-6C78-8BFE-976B-38872FAEE2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04644" y="2419350"/>
              <a:ext cx="4138074" cy="1800225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E554FFB-DFBD-CB54-3389-BC0B5022384C}"/>
                </a:ext>
              </a:extLst>
            </p:cNvPr>
            <p:cNvSpPr txBox="1"/>
            <p:nvPr/>
          </p:nvSpPr>
          <p:spPr>
            <a:xfrm>
              <a:off x="5237350" y="4171950"/>
              <a:ext cx="328906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latin typeface="Calibri" panose="020F0502020204030204" pitchFamily="34" charset="0"/>
                </a:rPr>
                <a:t>Blok </a:t>
              </a:r>
              <a:r>
                <a:rPr lang="en-US" sz="1500" b="1" dirty="0" err="1">
                  <a:latin typeface="Calibri" panose="020F0502020204030204" pitchFamily="34" charset="0"/>
                </a:rPr>
                <a:t>perintah</a:t>
              </a:r>
              <a:r>
                <a:rPr lang="en-US" sz="1500" b="1" dirty="0">
                  <a:latin typeface="Calibri" panose="020F0502020204030204" pitchFamily="34" charset="0"/>
                </a:rPr>
                <a:t> </a:t>
              </a:r>
              <a:r>
                <a:rPr lang="en-US" sz="1500" b="1" dirty="0" err="1">
                  <a:latin typeface="Calibri" panose="020F0502020204030204" pitchFamily="34" charset="0"/>
                </a:rPr>
                <a:t>untuk</a:t>
              </a:r>
              <a:r>
                <a:rPr lang="en-US" sz="1500" b="1" dirty="0">
                  <a:latin typeface="Calibri" panose="020F0502020204030204" pitchFamily="34" charset="0"/>
                </a:rPr>
                <a:t> </a:t>
              </a:r>
              <a:r>
                <a:rPr lang="en-US" sz="1500" b="1" dirty="0" err="1">
                  <a:latin typeface="Calibri" panose="020F0502020204030204" pitchFamily="34" charset="0"/>
                </a:rPr>
                <a:t>membuat</a:t>
              </a:r>
              <a:r>
                <a:rPr lang="en-US" sz="1500" b="1" dirty="0">
                  <a:latin typeface="Calibri" panose="020F0502020204030204" pitchFamily="34" charset="0"/>
                </a:rPr>
                <a:t> program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B55ECE1-C7B9-72EB-65F6-7AB384F37A72}"/>
                </a:ext>
              </a:extLst>
            </p:cNvPr>
            <p:cNvSpPr txBox="1"/>
            <p:nvPr/>
          </p:nvSpPr>
          <p:spPr>
            <a:xfrm rot="16200000">
              <a:off x="8087498" y="3290072"/>
              <a:ext cx="161278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CAA309FB-97EA-08F9-2FD1-05732388CB99}"/>
              </a:ext>
            </a:extLst>
          </p:cNvPr>
          <p:cNvSpPr txBox="1"/>
          <p:nvPr/>
        </p:nvSpPr>
        <p:spPr>
          <a:xfrm>
            <a:off x="4572000" y="333435"/>
            <a:ext cx="44196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11"/>
            </a:pPr>
            <a:r>
              <a:rPr lang="en-US" sz="1500" dirty="0">
                <a:solidFill>
                  <a:srgbClr val="231F20"/>
                </a:solidFill>
                <a:latin typeface="+mj-lt"/>
              </a:rPr>
              <a:t>Pada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join yang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terakhir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operator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kurang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.</a:t>
            </a:r>
          </a:p>
          <a:p>
            <a:pPr marL="342900" indent="-342900">
              <a:buFont typeface="+mj-lt"/>
              <a:buAutoNum type="arabicParenR" startAt="11"/>
            </a:pPr>
            <a:r>
              <a:rPr lang="en-US" sz="1500" dirty="0">
                <a:solidFill>
                  <a:srgbClr val="231F20"/>
                </a:solidFill>
                <a:latin typeface="+mj-lt"/>
              </a:rPr>
              <a:t>Pada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operator ‘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substract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(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pengurangan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)’,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‘multiplied (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perkalian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)‘ di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bagian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parameter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pertama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dari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‘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substract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‘.</a:t>
            </a:r>
          </a:p>
          <a:p>
            <a:pPr marL="342900" indent="-342900">
              <a:buFont typeface="+mj-lt"/>
              <a:buAutoNum type="arabicParenR" startAt="11"/>
            </a:pPr>
            <a:r>
              <a:rPr lang="nn-NO" sz="1500" dirty="0">
                <a:solidFill>
                  <a:srgbClr val="231F20"/>
                </a:solidFill>
                <a:latin typeface="+mj-lt"/>
              </a:rPr>
              <a:t>Atur teks, variabel, dan angka di blok ‘Join’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.</a:t>
            </a:r>
          </a:p>
          <a:p>
            <a:pPr marL="342900" indent="-342900">
              <a:buFont typeface="+mj-lt"/>
              <a:buAutoNum type="arabicParenR" startAt="11"/>
            </a:pPr>
            <a:r>
              <a:rPr lang="en-US" sz="1500" dirty="0" err="1">
                <a:solidFill>
                  <a:srgbClr val="231F20"/>
                </a:solidFill>
                <a:latin typeface="+mj-lt"/>
              </a:rPr>
              <a:t>Jalankan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program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dengan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cara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mengklik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500" dirty="0" err="1">
                <a:solidFill>
                  <a:srgbClr val="231F20"/>
                </a:solidFill>
                <a:latin typeface="+mj-lt"/>
              </a:rPr>
              <a:t>tombol</a:t>
            </a:r>
            <a:r>
              <a:rPr lang="en-US" sz="1500" dirty="0">
                <a:solidFill>
                  <a:srgbClr val="231F20"/>
                </a:solidFill>
                <a:latin typeface="+mj-lt"/>
              </a:rPr>
              <a:t> Go. </a:t>
            </a:r>
            <a:endParaRPr lang="en-US" sz="15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109F58F-90C0-5FE9-1687-2210909F05E9}"/>
              </a:ext>
            </a:extLst>
          </p:cNvPr>
          <p:cNvGrpSpPr/>
          <p:nvPr/>
        </p:nvGrpSpPr>
        <p:grpSpPr>
          <a:xfrm>
            <a:off x="304800" y="133350"/>
            <a:ext cx="3230560" cy="461665"/>
            <a:chOff x="228600" y="1086758"/>
            <a:chExt cx="2655555" cy="46166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324EF34-AD49-9F9C-E235-2B8B9C8F3800}"/>
                </a:ext>
              </a:extLst>
            </p:cNvPr>
            <p:cNvSpPr/>
            <p:nvPr/>
          </p:nvSpPr>
          <p:spPr>
            <a:xfrm>
              <a:off x="252684" y="1086758"/>
              <a:ext cx="263147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2.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Membuat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Skala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Suhu</a:t>
              </a:r>
              <a:endParaRPr lang="en-US" sz="2400" b="1" i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2BD4FF6C-2B9D-6175-5A82-45E62E217E19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2655555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EFCEAB3-5B38-300F-9552-BB7736B19856}"/>
              </a:ext>
            </a:extLst>
          </p:cNvPr>
          <p:cNvSpPr txBox="1"/>
          <p:nvPr/>
        </p:nvSpPr>
        <p:spPr>
          <a:xfrm>
            <a:off x="152399" y="666750"/>
            <a:ext cx="658115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rgbClr val="231F20"/>
                </a:solidFill>
                <a:latin typeface="+mj-lt"/>
              </a:rPr>
              <a:t>Pada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pelajaran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IPA,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dipelajari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skala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suhu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yaitu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Celsius, Fahrenheit,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Reamur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, dan Kelvin. Masing-masing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skala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mempunyai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titik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tetap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atas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dan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bawah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berbeda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nn-NO" sz="1600" dirty="0">
                <a:solidFill>
                  <a:srgbClr val="231F20"/>
                </a:solidFill>
                <a:latin typeface="+mj-lt"/>
              </a:rPr>
              <a:t>Pada program, pengguna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memasukkan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besar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suhu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dalam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derajat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Celsius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dengan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cara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mengeklik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tombol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Up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menaikkan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angka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dan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tombol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Down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menurunkan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angka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. </a:t>
            </a:r>
            <a:r>
              <a:rPr lang="it-IT" sz="1600" dirty="0">
                <a:solidFill>
                  <a:srgbClr val="231F20"/>
                </a:solidFill>
                <a:latin typeface="+mj-lt"/>
              </a:rPr>
              <a:t>Angka dibatasi antara –50 sampai 150. Setiap angka 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yang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berubah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dalam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skala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Celsius, program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otomatis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menghitung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suhu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dalam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skala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yang lain.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09294D4-7558-3475-8AE5-50B79C100576}"/>
              </a:ext>
            </a:extLst>
          </p:cNvPr>
          <p:cNvGrpSpPr/>
          <p:nvPr/>
        </p:nvGrpSpPr>
        <p:grpSpPr>
          <a:xfrm>
            <a:off x="1490257" y="2774012"/>
            <a:ext cx="3843743" cy="1873503"/>
            <a:chOff x="1066801" y="2774012"/>
            <a:chExt cx="3843743" cy="187350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C05ACE2-6D4C-985F-6830-1AF289CB53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6846" b="6468"/>
            <a:stretch/>
          </p:blipFill>
          <p:spPr>
            <a:xfrm>
              <a:off x="1066801" y="2774012"/>
              <a:ext cx="3654422" cy="1626538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978799C-80C9-ECB8-6359-6FA5CC913022}"/>
                </a:ext>
              </a:extLst>
            </p:cNvPr>
            <p:cNvSpPr txBox="1"/>
            <p:nvPr/>
          </p:nvSpPr>
          <p:spPr>
            <a:xfrm>
              <a:off x="1206734" y="4324350"/>
              <a:ext cx="328906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i="1" dirty="0">
                  <a:latin typeface="Calibri" panose="020F0502020204030204" pitchFamily="34" charset="0"/>
                </a:rPr>
                <a:t>Sprite</a:t>
              </a:r>
              <a:r>
                <a:rPr lang="en-US" sz="1500" b="1" dirty="0">
                  <a:latin typeface="Calibri" panose="020F0502020204030204" pitchFamily="34" charset="0"/>
                </a:rPr>
                <a:t> yang </a:t>
              </a:r>
              <a:r>
                <a:rPr lang="en-US" sz="1500" b="1" dirty="0" err="1">
                  <a:latin typeface="Calibri" panose="020F0502020204030204" pitchFamily="34" charset="0"/>
                </a:rPr>
                <a:t>digunakan</a:t>
              </a:r>
              <a:endParaRPr lang="en-US" sz="1500" b="1" dirty="0">
                <a:latin typeface="Calibri" panose="020F050202020403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BCEA6CD-DA19-FAFB-0768-DD0BA4D647B5}"/>
                </a:ext>
              </a:extLst>
            </p:cNvPr>
            <p:cNvSpPr txBox="1"/>
            <p:nvPr/>
          </p:nvSpPr>
          <p:spPr>
            <a:xfrm rot="16200000">
              <a:off x="3981041" y="3634720"/>
              <a:ext cx="161278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1D18A2D-EB82-BD72-6B9D-695062FB712E}"/>
              </a:ext>
            </a:extLst>
          </p:cNvPr>
          <p:cNvGrpSpPr/>
          <p:nvPr/>
        </p:nvGrpSpPr>
        <p:grpSpPr>
          <a:xfrm>
            <a:off x="6647979" y="634979"/>
            <a:ext cx="2343622" cy="3720412"/>
            <a:chOff x="6664911" y="241300"/>
            <a:chExt cx="2343622" cy="372041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02401C2-0546-0AFB-5474-2690425D98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33556" y="241300"/>
              <a:ext cx="2111288" cy="3374669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5758A87-A4D9-8692-4E3E-8DEA6850CD3C}"/>
                </a:ext>
              </a:extLst>
            </p:cNvPr>
            <p:cNvSpPr txBox="1"/>
            <p:nvPr/>
          </p:nvSpPr>
          <p:spPr>
            <a:xfrm>
              <a:off x="6664911" y="3638547"/>
              <a:ext cx="222051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i="1" dirty="0">
                  <a:latin typeface="Calibri" panose="020F0502020204030204" pitchFamily="34" charset="0"/>
                </a:rPr>
                <a:t>Flowchart</a:t>
              </a:r>
              <a:r>
                <a:rPr lang="en-US" sz="1500" b="1" dirty="0">
                  <a:latin typeface="Calibri" panose="020F0502020204030204" pitchFamily="34" charset="0"/>
                </a:rPr>
                <a:t> </a:t>
              </a:r>
              <a:r>
                <a:rPr lang="en-US" sz="1500" b="1" dirty="0" err="1">
                  <a:latin typeface="Calibri" panose="020F0502020204030204" pitchFamily="34" charset="0"/>
                </a:rPr>
                <a:t>untuk</a:t>
              </a:r>
              <a:r>
                <a:rPr lang="en-US" sz="1500" b="1" dirty="0">
                  <a:latin typeface="Calibri" panose="020F0502020204030204" pitchFamily="34" charset="0"/>
                </a:rPr>
                <a:t> program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1B42C12-E47D-5CFE-19CD-CB09B1C09791}"/>
                </a:ext>
              </a:extLst>
            </p:cNvPr>
            <p:cNvSpPr txBox="1"/>
            <p:nvPr/>
          </p:nvSpPr>
          <p:spPr>
            <a:xfrm rot="16200000">
              <a:off x="8079030" y="2546655"/>
              <a:ext cx="161278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021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0E37476-2F56-0162-8A03-5C03EC5BF6BC}"/>
              </a:ext>
            </a:extLst>
          </p:cNvPr>
          <p:cNvSpPr txBox="1"/>
          <p:nvPr/>
        </p:nvSpPr>
        <p:spPr>
          <a:xfrm>
            <a:off x="152400" y="274856"/>
            <a:ext cx="5715000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700" b="1" dirty="0">
                <a:solidFill>
                  <a:srgbClr val="231F20"/>
                </a:solidFill>
                <a:latin typeface="+mj-lt"/>
              </a:rPr>
              <a:t>Langkah-</a:t>
            </a:r>
            <a:r>
              <a:rPr lang="en-US" sz="1700" b="1" dirty="0" err="1">
                <a:solidFill>
                  <a:srgbClr val="231F20"/>
                </a:solidFill>
                <a:latin typeface="+mj-lt"/>
              </a:rPr>
              <a:t>langkah</a:t>
            </a:r>
            <a:r>
              <a:rPr lang="en-US" sz="17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b="1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7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b="1" dirty="0" err="1">
                <a:solidFill>
                  <a:srgbClr val="231F20"/>
                </a:solidFill>
                <a:latin typeface="+mj-lt"/>
              </a:rPr>
              <a:t>membuat</a:t>
            </a:r>
            <a:r>
              <a:rPr lang="en-US" sz="1700" b="1" dirty="0">
                <a:solidFill>
                  <a:srgbClr val="231F20"/>
                </a:solidFill>
                <a:latin typeface="+mj-lt"/>
              </a:rPr>
              <a:t> program: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700" dirty="0" err="1">
                <a:solidFill>
                  <a:srgbClr val="231F20"/>
                </a:solidFill>
                <a:latin typeface="+mj-lt"/>
              </a:rPr>
              <a:t>Buat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proyek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baru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di Scratch.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7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backdrop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dari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komputer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menggunakan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file yang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sudah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disiapkan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.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Hapus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backdrop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sudah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ada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sebelumnya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7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sprite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Down dan Up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sehingga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sv-SE" sz="1700" dirty="0">
                <a:solidFill>
                  <a:srgbClr val="231F20"/>
                </a:solidFill>
                <a:latin typeface="+mj-lt"/>
              </a:rPr>
              <a:t>program akan mempunyai tiga </a:t>
            </a:r>
            <a:r>
              <a:rPr lang="sv-SE" sz="1700" i="1" dirty="0">
                <a:solidFill>
                  <a:srgbClr val="231F20"/>
                </a:solidFill>
                <a:latin typeface="+mj-lt"/>
              </a:rPr>
              <a:t>sprite</a:t>
            </a:r>
            <a:r>
              <a:rPr lang="sv-SE" sz="1700" dirty="0">
                <a:solidFill>
                  <a:srgbClr val="231F20"/>
                </a:solidFill>
                <a:latin typeface="+mj-lt"/>
              </a:rPr>
              <a:t>: 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Sprite 1, Down, dan Up.</a:t>
            </a:r>
          </a:p>
          <a:p>
            <a:pPr marL="342900" indent="-342900">
              <a:buFont typeface="+mj-lt"/>
              <a:buAutoNum type="arabicParenR"/>
            </a:pPr>
            <a:r>
              <a:rPr lang="it-IT" sz="1700" dirty="0">
                <a:solidFill>
                  <a:srgbClr val="231F20"/>
                </a:solidFill>
                <a:latin typeface="+mj-lt"/>
              </a:rPr>
              <a:t>Atur properti Show dari Sprite 1 menjadi Hide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sehingga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sprite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tidak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akan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tampak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di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Stage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.</a:t>
            </a:r>
          </a:p>
          <a:p>
            <a:pPr marL="342900" indent="-342900">
              <a:buFont typeface="+mj-lt"/>
              <a:buAutoNum type="arabicParenR"/>
            </a:pPr>
            <a:r>
              <a:rPr lang="it-IT" sz="1700" dirty="0">
                <a:solidFill>
                  <a:srgbClr val="231F20"/>
                </a:solidFill>
                <a:latin typeface="+mj-lt"/>
              </a:rPr>
              <a:t>Klik </a:t>
            </a:r>
            <a:r>
              <a:rPr lang="it-IT" sz="1700" i="1" dirty="0">
                <a:solidFill>
                  <a:srgbClr val="231F20"/>
                </a:solidFill>
                <a:latin typeface="+mj-lt"/>
              </a:rPr>
              <a:t>sprite</a:t>
            </a:r>
            <a:r>
              <a:rPr lang="it-IT" sz="1700" dirty="0">
                <a:solidFill>
                  <a:srgbClr val="231F20"/>
                </a:solidFill>
                <a:latin typeface="+mj-lt"/>
              </a:rPr>
              <a:t> Down di Sprite panes, di tab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customes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atur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ukuran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sprite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Down dan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atur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posisinya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di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Stage.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700" dirty="0" err="1">
                <a:solidFill>
                  <a:srgbClr val="231F20"/>
                </a:solidFill>
                <a:latin typeface="+mj-lt"/>
              </a:rPr>
              <a:t>Lakukan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pengaturan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sama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sprite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Up.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700" dirty="0">
                <a:solidFill>
                  <a:srgbClr val="231F20"/>
                </a:solidFill>
                <a:latin typeface="+mj-lt"/>
              </a:rPr>
              <a:t>Di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Variables,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variabel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C, F, R, </a:t>
            </a:r>
            <a:r>
              <a:rPr lang="sv-SE" sz="1700" dirty="0">
                <a:solidFill>
                  <a:srgbClr val="231F20"/>
                </a:solidFill>
                <a:latin typeface="+mj-lt"/>
              </a:rPr>
              <a:t>dan K. Ketika variabel ditambahkan d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Stage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klik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kanan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di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variabel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tersebut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dan pada menu pop-up,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klik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large readout. </a:t>
            </a:r>
          </a:p>
          <a:p>
            <a:pPr marL="342900" indent="-342900">
              <a:buFont typeface="+mj-lt"/>
              <a:buAutoNum type="arabicParenR"/>
            </a:pPr>
            <a:r>
              <a:rPr lang="nn-NO" sz="1700" dirty="0">
                <a:solidFill>
                  <a:srgbClr val="231F20"/>
                </a:solidFill>
                <a:latin typeface="+mj-lt"/>
              </a:rPr>
              <a:t>Atur posisi masing-masing variabel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8B5A52B-1717-3D0B-37C7-B0615E31FB4B}"/>
              </a:ext>
            </a:extLst>
          </p:cNvPr>
          <p:cNvGrpSpPr/>
          <p:nvPr/>
        </p:nvGrpSpPr>
        <p:grpSpPr>
          <a:xfrm>
            <a:off x="5791200" y="971550"/>
            <a:ext cx="3247310" cy="2507267"/>
            <a:chOff x="5867400" y="971550"/>
            <a:chExt cx="3247310" cy="250726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FCF41C7-F485-03D7-FE14-6845E110B7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67400" y="971550"/>
              <a:ext cx="3033889" cy="2184102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CC5F22E-C230-B231-B1E8-C0F4CF3A68F2}"/>
                </a:ext>
              </a:extLst>
            </p:cNvPr>
            <p:cNvSpPr txBox="1"/>
            <p:nvPr/>
          </p:nvSpPr>
          <p:spPr>
            <a:xfrm>
              <a:off x="6434555" y="3155652"/>
              <a:ext cx="222051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 err="1">
                  <a:latin typeface="Calibri" panose="020F0502020204030204" pitchFamily="34" charset="0"/>
                </a:rPr>
                <a:t>Tampilan</a:t>
              </a:r>
              <a:r>
                <a:rPr lang="en-US" sz="1500" b="1" i="1" dirty="0">
                  <a:latin typeface="Calibri" panose="020F0502020204030204" pitchFamily="34" charset="0"/>
                </a:rPr>
                <a:t> Stage</a:t>
              </a:r>
              <a:endParaRPr lang="en-US" sz="1500" b="1" dirty="0">
                <a:latin typeface="Calibri" panose="020F050202020403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8340464-E72B-6B16-2326-2EE67A001C00}"/>
                </a:ext>
              </a:extLst>
            </p:cNvPr>
            <p:cNvSpPr txBox="1"/>
            <p:nvPr/>
          </p:nvSpPr>
          <p:spPr>
            <a:xfrm rot="16200000">
              <a:off x="8185207" y="2241858"/>
              <a:ext cx="161278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5007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58DD36C-0125-3ED7-2B9F-86D0161793BB}"/>
              </a:ext>
            </a:extLst>
          </p:cNvPr>
          <p:cNvSpPr txBox="1"/>
          <p:nvPr/>
        </p:nvSpPr>
        <p:spPr>
          <a:xfrm>
            <a:off x="204212" y="361950"/>
            <a:ext cx="3259226" cy="4016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9"/>
            </a:pPr>
            <a:r>
              <a:rPr lang="en-US" sz="17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perintah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sprite Down dan </a:t>
            </a:r>
            <a:r>
              <a:rPr lang="sv-SE" sz="1700" dirty="0">
                <a:solidFill>
                  <a:srgbClr val="231F20"/>
                </a:solidFill>
                <a:latin typeface="+mj-lt"/>
              </a:rPr>
              <a:t>Up. Pada saat menambahkan blok perintah 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broadcast,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pilih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new message dan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beri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nama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message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menjadi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down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sprite Down dan up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sprite Up.</a:t>
            </a:r>
            <a:endParaRPr lang="en-US" sz="1700" b="1" dirty="0">
              <a:solidFill>
                <a:srgbClr val="231F20"/>
              </a:solidFill>
              <a:latin typeface="+mj-lt"/>
            </a:endParaRPr>
          </a:p>
          <a:p>
            <a:pPr marL="342900" indent="-342900">
              <a:buFont typeface="+mj-lt"/>
              <a:buAutoNum type="arabicParenR" startAt="9"/>
            </a:pPr>
            <a:r>
              <a:rPr lang="en-US" sz="1700" dirty="0" err="1">
                <a:solidFill>
                  <a:srgbClr val="231F20"/>
                </a:solidFill>
                <a:latin typeface="+mj-lt"/>
              </a:rPr>
              <a:t>Aktifkan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sprite 1 dan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blok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fi-FI" sz="1700" dirty="0">
                <a:solidFill>
                  <a:srgbClr val="231F20"/>
                </a:solidFill>
                <a:latin typeface="+mj-lt"/>
              </a:rPr>
              <a:t>perintah</a:t>
            </a:r>
            <a:endParaRPr lang="en-US" sz="1700" dirty="0">
              <a:solidFill>
                <a:srgbClr val="231F20"/>
              </a:solidFill>
              <a:latin typeface="+mj-lt"/>
            </a:endParaRPr>
          </a:p>
          <a:p>
            <a:pPr marL="342900" indent="-342900">
              <a:buFont typeface="+mj-lt"/>
              <a:buAutoNum type="arabicParenR" startAt="9"/>
            </a:pPr>
            <a:r>
              <a:rPr lang="en-US" sz="1700" dirty="0" err="1">
                <a:solidFill>
                  <a:srgbClr val="231F20"/>
                </a:solidFill>
                <a:latin typeface="+mj-lt"/>
              </a:rPr>
              <a:t>Jalankan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program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dengan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cara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mengklik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tombol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Go.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Cobalah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klik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sprite Down dan </a:t>
            </a:r>
            <a:r>
              <a:rPr lang="nl-NL" sz="1700" dirty="0">
                <a:solidFill>
                  <a:srgbClr val="231F20"/>
                </a:solidFill>
                <a:latin typeface="+mj-lt"/>
              </a:rPr>
              <a:t>Up dan periksa apakah program bekerja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dengan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baik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.</a:t>
            </a:r>
            <a:endParaRPr lang="en-US" sz="1700" b="1" dirty="0">
              <a:solidFill>
                <a:srgbClr val="231F20"/>
              </a:solidFill>
              <a:latin typeface="+mj-lt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F351491-5C63-3245-9E54-421BD1E82AB5}"/>
              </a:ext>
            </a:extLst>
          </p:cNvPr>
          <p:cNvGrpSpPr/>
          <p:nvPr/>
        </p:nvGrpSpPr>
        <p:grpSpPr>
          <a:xfrm>
            <a:off x="3446505" y="434275"/>
            <a:ext cx="5651327" cy="3824130"/>
            <a:chOff x="3446505" y="434275"/>
            <a:chExt cx="5651327" cy="382413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85D09C0-4D81-8CD2-DB5F-50456A2D4E02}"/>
                </a:ext>
              </a:extLst>
            </p:cNvPr>
            <p:cNvGrpSpPr/>
            <p:nvPr/>
          </p:nvGrpSpPr>
          <p:grpSpPr>
            <a:xfrm>
              <a:off x="3446505" y="434275"/>
              <a:ext cx="5493283" cy="3432875"/>
              <a:chOff x="3446505" y="361950"/>
              <a:chExt cx="5493283" cy="3432875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E8E7F59D-435F-234E-D0CD-AC34BDCC1C5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r="53487"/>
              <a:stretch/>
            </p:blipFill>
            <p:spPr>
              <a:xfrm>
                <a:off x="3446505" y="1726800"/>
                <a:ext cx="1371600" cy="1029866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B0403897-E3D4-6CC9-D711-01A748A6A8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972008" y="361950"/>
                <a:ext cx="3967780" cy="3432875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FDE3D70D-C0E5-ACAA-CAD2-31654D027F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4265"/>
              <a:stretch/>
            </p:blipFill>
            <p:spPr>
              <a:xfrm>
                <a:off x="3474727" y="2761084"/>
                <a:ext cx="1348670" cy="1029866"/>
              </a:xfrm>
              <a:prstGeom prst="rect">
                <a:avLst/>
              </a:prstGeom>
            </p:spPr>
          </p:pic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17BFD22-FD03-344B-13D1-065645EB01F2}"/>
                </a:ext>
              </a:extLst>
            </p:cNvPr>
            <p:cNvSpPr txBox="1"/>
            <p:nvPr/>
          </p:nvSpPr>
          <p:spPr>
            <a:xfrm>
              <a:off x="4524422" y="3935240"/>
              <a:ext cx="29718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latin typeface="Calibri" panose="020F0502020204030204" pitchFamily="34" charset="0"/>
                </a:rPr>
                <a:t>Blok </a:t>
              </a:r>
              <a:r>
                <a:rPr lang="en-US" sz="1500" b="1" dirty="0" err="1">
                  <a:latin typeface="Calibri" panose="020F0502020204030204" pitchFamily="34" charset="0"/>
                </a:rPr>
                <a:t>perintah</a:t>
              </a:r>
              <a:r>
                <a:rPr lang="en-US" sz="1500" b="1" dirty="0">
                  <a:latin typeface="Calibri" panose="020F0502020204030204" pitchFamily="34" charset="0"/>
                </a:rPr>
                <a:t> </a:t>
              </a:r>
              <a:r>
                <a:rPr lang="en-US" sz="1500" b="1" dirty="0" err="1">
                  <a:latin typeface="Calibri" panose="020F0502020204030204" pitchFamily="34" charset="0"/>
                </a:rPr>
                <a:t>dalam</a:t>
              </a:r>
              <a:r>
                <a:rPr lang="en-US" sz="1500" b="1" dirty="0">
                  <a:latin typeface="Calibri" panose="020F0502020204030204" pitchFamily="34" charset="0"/>
                </a:rPr>
                <a:t> program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553F682-1CC6-3A6B-8C18-529D6AA38400}"/>
                </a:ext>
              </a:extLst>
            </p:cNvPr>
            <p:cNvSpPr txBox="1"/>
            <p:nvPr/>
          </p:nvSpPr>
          <p:spPr>
            <a:xfrm rot="16200000">
              <a:off x="8168329" y="2874032"/>
              <a:ext cx="161278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131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C1C0A89-1AFC-0F61-E84C-DBE22676A425}"/>
              </a:ext>
            </a:extLst>
          </p:cNvPr>
          <p:cNvGrpSpPr/>
          <p:nvPr/>
        </p:nvGrpSpPr>
        <p:grpSpPr>
          <a:xfrm>
            <a:off x="304800" y="136345"/>
            <a:ext cx="3230560" cy="461665"/>
            <a:chOff x="228600" y="1086758"/>
            <a:chExt cx="2655555" cy="46166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3E0BF4A-C370-E185-AB6F-F23E7B555800}"/>
                </a:ext>
              </a:extLst>
            </p:cNvPr>
            <p:cNvSpPr/>
            <p:nvPr/>
          </p:nvSpPr>
          <p:spPr>
            <a:xfrm>
              <a:off x="252684" y="1086758"/>
              <a:ext cx="261892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3.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Membuat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Alur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Cerita</a:t>
              </a:r>
              <a:endParaRPr lang="en-US" sz="2400" b="1" i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B4445F61-FC22-4E86-B914-6CCA825E0E91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2655555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54A8BA55-D0DE-4BFC-39CD-2E95094A71A5}"/>
              </a:ext>
            </a:extLst>
          </p:cNvPr>
          <p:cNvGrpSpPr/>
          <p:nvPr/>
        </p:nvGrpSpPr>
        <p:grpSpPr>
          <a:xfrm>
            <a:off x="228600" y="1542079"/>
            <a:ext cx="4267200" cy="2921734"/>
            <a:chOff x="381000" y="388441"/>
            <a:chExt cx="4267200" cy="292173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9478091-F410-D67D-9FC0-9F6293E6AD22}"/>
                </a:ext>
              </a:extLst>
            </p:cNvPr>
            <p:cNvSpPr/>
            <p:nvPr/>
          </p:nvSpPr>
          <p:spPr>
            <a:xfrm>
              <a:off x="381000" y="755630"/>
              <a:ext cx="4267200" cy="2554545"/>
            </a:xfrm>
            <a:prstGeom prst="rect">
              <a:avLst/>
            </a:prstGeom>
            <a:ln>
              <a:solidFill>
                <a:srgbClr val="CDB139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it-IT" sz="1600" dirty="0">
                  <a:solidFill>
                    <a:srgbClr val="231F20"/>
                  </a:solidFill>
                  <a:latin typeface="+mj-lt"/>
                </a:rPr>
                <a:t>Dialog 1 di pinggir sungai</a:t>
              </a:r>
            </a:p>
            <a:p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Kancil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 : “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Selamat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pagi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Buaya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. Aku punya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kabar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baik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pagi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ini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”.</a:t>
              </a:r>
            </a:p>
            <a:p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Buaya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 : “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Selamat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pagi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.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Kabar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baik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apakah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itu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?”</a:t>
              </a:r>
            </a:p>
            <a:p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Kancil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: “Hari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ini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aku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ulang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tahun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. Aku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mau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membuat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pesta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.  Ada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banyak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daging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segar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untukmu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dan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teman-temanmu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. Oleh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karena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itu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aku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ingin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menghitung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jumlah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kalian.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Berbarislah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.”</a:t>
              </a:r>
            </a:p>
            <a:p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Buaya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: “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Teman-teman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kancil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mau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mengundang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kita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ke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pesta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. Ayo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kita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berbaris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.”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6549EE2-5425-5823-C5EF-824ACB7A9F7C}"/>
                </a:ext>
              </a:extLst>
            </p:cNvPr>
            <p:cNvSpPr txBox="1"/>
            <p:nvPr/>
          </p:nvSpPr>
          <p:spPr>
            <a:xfrm>
              <a:off x="381000" y="388441"/>
              <a:ext cx="1752600" cy="369332"/>
            </a:xfrm>
            <a:prstGeom prst="rect">
              <a:avLst/>
            </a:prstGeom>
            <a:solidFill>
              <a:srgbClr val="CDB139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Storyboard </a:t>
              </a:r>
              <a:r>
                <a:rPr lang="en-US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1</a:t>
              </a:r>
              <a:endParaRPr lang="en-US" b="1" i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E1B2B81-7956-31F3-C3D1-C54DA9186FEB}"/>
              </a:ext>
            </a:extLst>
          </p:cNvPr>
          <p:cNvGrpSpPr/>
          <p:nvPr/>
        </p:nvGrpSpPr>
        <p:grpSpPr>
          <a:xfrm>
            <a:off x="4648200" y="1544789"/>
            <a:ext cx="4267200" cy="2928196"/>
            <a:chOff x="381000" y="381979"/>
            <a:chExt cx="4267200" cy="2928196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A83C0D3-84B6-FC36-0D92-5C00FB5FD4DA}"/>
                </a:ext>
              </a:extLst>
            </p:cNvPr>
            <p:cNvSpPr/>
            <p:nvPr/>
          </p:nvSpPr>
          <p:spPr>
            <a:xfrm>
              <a:off x="381000" y="755630"/>
              <a:ext cx="4267200" cy="2554545"/>
            </a:xfrm>
            <a:prstGeom prst="rect">
              <a:avLst/>
            </a:prstGeom>
            <a:ln>
              <a:solidFill>
                <a:srgbClr val="CDB139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it-IT" sz="1600" dirty="0">
                  <a:solidFill>
                    <a:srgbClr val="231F20"/>
                  </a:solidFill>
                  <a:latin typeface="+mj-lt"/>
                </a:rPr>
                <a:t>Dialog 2 Buaya berbaris di sungai</a:t>
              </a:r>
            </a:p>
            <a:p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Kancil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: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Kancil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pun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mulai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berjalan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di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atas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punggung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buaya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sambil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menghitung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“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satu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dua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tiga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,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empat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, lima. </a:t>
              </a:r>
              <a:r>
                <a:rPr lang="fi-FI" sz="1600" dirty="0">
                  <a:solidFill>
                    <a:srgbClr val="231F20"/>
                  </a:solidFill>
                  <a:latin typeface="+mj-lt"/>
                </a:rPr>
                <a:t>Kalian semua ada lima ekor”.</a:t>
              </a:r>
            </a:p>
            <a:p>
              <a:r>
                <a:rPr lang="sv-SE" sz="1600" dirty="0">
                  <a:solidFill>
                    <a:srgbClr val="231F20"/>
                  </a:solidFill>
                  <a:latin typeface="+mj-lt"/>
                </a:rPr>
                <a:t>Buaya : “Iya, lima ekor. Di manakah pestanya dilakukan?”</a:t>
              </a:r>
            </a:p>
            <a:p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Kancil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: “Kalian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tunggu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di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sini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. Aku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akan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membawa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daging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segarnya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ke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sini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. ”</a:t>
              </a:r>
            </a:p>
            <a:p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Buaya-buaya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 : “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Asyikkk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.”</a:t>
              </a:r>
            </a:p>
            <a:p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Kancil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: “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Tunggu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 </a:t>
              </a:r>
              <a:r>
                <a:rPr lang="en-US" sz="1600" dirty="0" err="1">
                  <a:solidFill>
                    <a:srgbClr val="231F20"/>
                  </a:solidFill>
                  <a:latin typeface="+mj-lt"/>
                </a:rPr>
                <a:t>ya</a:t>
              </a:r>
              <a:r>
                <a:rPr lang="en-US" sz="1600" dirty="0">
                  <a:solidFill>
                    <a:srgbClr val="231F20"/>
                  </a:solidFill>
                  <a:latin typeface="+mj-lt"/>
                </a:rPr>
                <a:t>.”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C2A27D6-B354-3EB0-0A49-FE084BC8D3B0}"/>
                </a:ext>
              </a:extLst>
            </p:cNvPr>
            <p:cNvSpPr txBox="1"/>
            <p:nvPr/>
          </p:nvSpPr>
          <p:spPr>
            <a:xfrm>
              <a:off x="381000" y="381979"/>
              <a:ext cx="1752600" cy="369332"/>
            </a:xfrm>
            <a:prstGeom prst="rect">
              <a:avLst/>
            </a:prstGeom>
            <a:solidFill>
              <a:srgbClr val="CDB139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b="1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Storyboard </a:t>
              </a:r>
              <a:r>
                <a:rPr lang="en-US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2</a:t>
              </a:r>
              <a:endParaRPr lang="en-US" b="1" i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0E1562A7-31D3-08E5-175E-F344E0289036}"/>
              </a:ext>
            </a:extLst>
          </p:cNvPr>
          <p:cNvSpPr txBox="1"/>
          <p:nvPr/>
        </p:nvSpPr>
        <p:spPr>
          <a:xfrm>
            <a:off x="228600" y="669745"/>
            <a:ext cx="86868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i="1" dirty="0">
                <a:solidFill>
                  <a:srgbClr val="231F20"/>
                </a:solidFill>
                <a:latin typeface="+mj-lt"/>
              </a:rPr>
              <a:t>Sprite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digunakan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sebagai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tokoh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cerita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dan </a:t>
            </a:r>
            <a:r>
              <a:rPr lang="en-US" sz="1600" i="1" dirty="0">
                <a:solidFill>
                  <a:srgbClr val="231F20"/>
                </a:solidFill>
                <a:latin typeface="+mj-lt"/>
              </a:rPr>
              <a:t>backdrop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sebagai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latar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belakang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rgbClr val="231F20"/>
                </a:solidFill>
                <a:latin typeface="+mj-lt"/>
              </a:rPr>
              <a:t>Pada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proyek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digunakan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i="1" dirty="0">
                <a:solidFill>
                  <a:srgbClr val="231F20"/>
                </a:solidFill>
                <a:latin typeface="+mj-lt"/>
              </a:rPr>
              <a:t>storyboard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sebagai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pengganti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dari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pseudo</a:t>
            </a:r>
            <a:r>
              <a:rPr lang="en-US" sz="1600" i="1" dirty="0">
                <a:solidFill>
                  <a:srgbClr val="231F20"/>
                </a:solidFill>
                <a:latin typeface="+mj-lt"/>
              </a:rPr>
              <a:t>code. Storyboard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adalah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rencana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mengenai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bagaimana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cerita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akan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berjalan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dari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satu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gambar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ke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+mj-lt"/>
              </a:rPr>
              <a:t>gambar</a:t>
            </a:r>
            <a:r>
              <a:rPr lang="en-US" sz="1600" dirty="0">
                <a:solidFill>
                  <a:srgbClr val="231F20"/>
                </a:solidFill>
                <a:latin typeface="+mj-lt"/>
              </a:rPr>
              <a:t> yang lain. </a:t>
            </a:r>
            <a:endParaRPr lang="en-US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4857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38D4608-2298-A986-7962-7619C1E85F13}"/>
              </a:ext>
            </a:extLst>
          </p:cNvPr>
          <p:cNvSpPr txBox="1"/>
          <p:nvPr/>
        </p:nvSpPr>
        <p:spPr>
          <a:xfrm>
            <a:off x="152400" y="133350"/>
            <a:ext cx="6096000" cy="4539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700" b="1" dirty="0">
                <a:solidFill>
                  <a:srgbClr val="231F20"/>
                </a:solidFill>
                <a:latin typeface="+mj-lt"/>
              </a:rPr>
              <a:t>Langkah-</a:t>
            </a:r>
            <a:r>
              <a:rPr lang="en-US" sz="1700" b="1" dirty="0" err="1">
                <a:solidFill>
                  <a:srgbClr val="231F20"/>
                </a:solidFill>
                <a:latin typeface="+mj-lt"/>
              </a:rPr>
              <a:t>langkah</a:t>
            </a:r>
            <a:r>
              <a:rPr lang="en-US" sz="17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b="1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7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b="1" dirty="0" err="1">
                <a:solidFill>
                  <a:srgbClr val="231F20"/>
                </a:solidFill>
                <a:latin typeface="+mj-lt"/>
              </a:rPr>
              <a:t>membuat</a:t>
            </a:r>
            <a:r>
              <a:rPr lang="en-US" sz="1700" b="1" dirty="0">
                <a:solidFill>
                  <a:srgbClr val="231F20"/>
                </a:solidFill>
                <a:latin typeface="+mj-lt"/>
              </a:rPr>
              <a:t> program: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700" dirty="0" err="1">
                <a:solidFill>
                  <a:srgbClr val="231F20"/>
                </a:solidFill>
                <a:latin typeface="+mj-lt"/>
              </a:rPr>
              <a:t>Buat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proyek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baru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di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lingkungan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kerja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Scratch.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7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dua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sprite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Kancil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dan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dua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sprite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Buaya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ke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sprite pane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kemudian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tambahkan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dua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backdrop </a:t>
            </a:r>
            <a:r>
              <a:rPr lang="en-US" sz="1700" i="1" dirty="0" err="1">
                <a:solidFill>
                  <a:srgbClr val="231F20"/>
                </a:solidFill>
                <a:latin typeface="+mj-lt"/>
              </a:rPr>
              <a:t>ke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 backdrop pane.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700" dirty="0">
                <a:solidFill>
                  <a:srgbClr val="231F20"/>
                </a:solidFill>
                <a:latin typeface="+mj-lt"/>
              </a:rPr>
              <a:t>Pili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backdrop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Dialog 1 dan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aturlah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ukurannya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di tab Backdrop agar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menutup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semua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 stage.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7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Dialog 1,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tidak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semua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sprite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ditampilkan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.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Atur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properti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Show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dari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sprite 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yang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tidak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ditampilkan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tersebut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menjadi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Hide.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7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mengatur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ukuran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dan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posisi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sprite 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di stage,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pilih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sprite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Kancil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2,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kemudian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hapus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latar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belakang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dari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sprite </a:t>
            </a:r>
            <a:r>
              <a:rPr lang="en-US" sz="1700" i="1" dirty="0" err="1">
                <a:solidFill>
                  <a:srgbClr val="231F20"/>
                </a:solidFill>
                <a:latin typeface="+mj-lt"/>
              </a:rPr>
              <a:t>Kancil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 2  </a:t>
            </a:r>
            <a:r>
              <a:rPr lang="nn-NO" sz="1700" dirty="0">
                <a:solidFill>
                  <a:srgbClr val="231F20"/>
                </a:solidFill>
                <a:latin typeface="+mj-lt"/>
              </a:rPr>
              <a:t>dengan menggunakan </a:t>
            </a:r>
            <a:r>
              <a:rPr lang="nn-NO" sz="1700" i="1" dirty="0">
                <a:solidFill>
                  <a:srgbClr val="231F20"/>
                </a:solidFill>
                <a:latin typeface="+mj-lt"/>
              </a:rPr>
              <a:t>tool </a:t>
            </a:r>
            <a:r>
              <a:rPr lang="nn-NO" sz="1700" dirty="0">
                <a:solidFill>
                  <a:srgbClr val="231F20"/>
                </a:solidFill>
                <a:latin typeface="+mj-lt"/>
              </a:rPr>
              <a:t>eraser</a:t>
            </a:r>
            <a:r>
              <a:rPr lang="nn-NO" sz="1700" i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nn-NO" sz="1700" dirty="0">
                <a:solidFill>
                  <a:srgbClr val="231F20"/>
                </a:solidFill>
                <a:latin typeface="+mj-lt"/>
              </a:rPr>
              <a:t>di </a:t>
            </a:r>
            <a:r>
              <a:rPr lang="nn-NO" sz="1700" i="1" dirty="0">
                <a:solidFill>
                  <a:srgbClr val="231F20"/>
                </a:solidFill>
                <a:latin typeface="+mj-lt"/>
              </a:rPr>
              <a:t>paint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editor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.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Selanjutnya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gunakan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perintah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Flip Horizontal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mengubah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arah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wajah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s-ES" sz="1700" dirty="0" err="1">
                <a:solidFill>
                  <a:srgbClr val="231F20"/>
                </a:solidFill>
                <a:latin typeface="+mj-lt"/>
              </a:rPr>
              <a:t>kancil</a:t>
            </a:r>
            <a:r>
              <a:rPr lang="es-ES" sz="1700" dirty="0">
                <a:solidFill>
                  <a:srgbClr val="231F20"/>
                </a:solidFill>
                <a:latin typeface="+mj-lt"/>
              </a:rPr>
              <a:t> dan </a:t>
            </a:r>
            <a:r>
              <a:rPr lang="es-ES" sz="1700" dirty="0" err="1">
                <a:solidFill>
                  <a:srgbClr val="231F20"/>
                </a:solidFill>
                <a:latin typeface="+mj-lt"/>
              </a:rPr>
              <a:t>atur</a:t>
            </a:r>
            <a:r>
              <a:rPr lang="es-E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s-ES" sz="1700" dirty="0" err="1">
                <a:solidFill>
                  <a:srgbClr val="231F20"/>
                </a:solidFill>
                <a:latin typeface="+mj-lt"/>
              </a:rPr>
              <a:t>ukuran</a:t>
            </a:r>
            <a:r>
              <a:rPr lang="es-E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s-ES" sz="1700" dirty="0" err="1">
                <a:solidFill>
                  <a:srgbClr val="231F20"/>
                </a:solidFill>
                <a:latin typeface="+mj-lt"/>
              </a:rPr>
              <a:t>kancil</a:t>
            </a:r>
            <a:r>
              <a:rPr lang="es-ES" sz="1700" dirty="0">
                <a:solidFill>
                  <a:srgbClr val="231F20"/>
                </a:solidFill>
                <a:latin typeface="+mj-lt"/>
              </a:rPr>
              <a:t> agar </a:t>
            </a:r>
            <a:r>
              <a:rPr lang="es-ES" sz="1700" dirty="0" err="1">
                <a:solidFill>
                  <a:srgbClr val="231F20"/>
                </a:solidFill>
                <a:latin typeface="+mj-lt"/>
              </a:rPr>
              <a:t>tampak</a:t>
            </a:r>
            <a:r>
              <a:rPr lang="es-E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proporsional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.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Tempatkan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pada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posisi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tepat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.</a:t>
            </a:r>
            <a:endParaRPr lang="en-US" sz="1700" b="1" dirty="0">
              <a:solidFill>
                <a:srgbClr val="231F20"/>
              </a:solidFill>
              <a:latin typeface="+mj-lt"/>
            </a:endParaRPr>
          </a:p>
          <a:p>
            <a:pPr marL="342900" indent="-342900">
              <a:buFont typeface="+mj-lt"/>
              <a:buAutoNum type="arabicParenR"/>
            </a:pPr>
            <a:r>
              <a:rPr lang="fi-FI" sz="1700" dirty="0">
                <a:solidFill>
                  <a:srgbClr val="231F20"/>
                </a:solidFill>
                <a:latin typeface="+mj-lt"/>
              </a:rPr>
              <a:t>Lakukan hal yang sama untuk </a:t>
            </a:r>
            <a:r>
              <a:rPr lang="fi-FI" sz="1700" i="1" dirty="0">
                <a:solidFill>
                  <a:srgbClr val="231F20"/>
                </a:solidFill>
                <a:latin typeface="+mj-lt"/>
              </a:rPr>
              <a:t>sprite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Buaya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.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Dengan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menggunakan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i="1" dirty="0">
                <a:solidFill>
                  <a:srgbClr val="231F20"/>
                </a:solidFill>
                <a:latin typeface="+mj-lt"/>
              </a:rPr>
              <a:t>tool 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eraser,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hapus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sebagian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badan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buaya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sehingga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menimbulkan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efek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tenggelam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 di </a:t>
            </a:r>
            <a:r>
              <a:rPr lang="en-US" sz="1700" dirty="0" err="1">
                <a:solidFill>
                  <a:srgbClr val="231F20"/>
                </a:solidFill>
                <a:latin typeface="+mj-lt"/>
              </a:rPr>
              <a:t>sungai</a:t>
            </a:r>
            <a:r>
              <a:rPr lang="en-US" sz="1700" dirty="0">
                <a:solidFill>
                  <a:srgbClr val="231F20"/>
                </a:solidFill>
                <a:latin typeface="+mj-lt"/>
              </a:rPr>
              <a:t>.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E0BCD69-D552-2E59-5698-0B555927154E}"/>
              </a:ext>
            </a:extLst>
          </p:cNvPr>
          <p:cNvGrpSpPr/>
          <p:nvPr/>
        </p:nvGrpSpPr>
        <p:grpSpPr>
          <a:xfrm>
            <a:off x="6256421" y="1123950"/>
            <a:ext cx="2801729" cy="2275289"/>
            <a:chOff x="6256421" y="1123950"/>
            <a:chExt cx="2801729" cy="227528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6A7D3A5-204D-42F9-6F38-BE291774B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56421" y="1123950"/>
              <a:ext cx="2555508" cy="1952124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E57A95C-D4E5-B0D3-4060-BE7C1EAE08AC}"/>
                </a:ext>
              </a:extLst>
            </p:cNvPr>
            <p:cNvSpPr txBox="1"/>
            <p:nvPr/>
          </p:nvSpPr>
          <p:spPr>
            <a:xfrm>
              <a:off x="6528347" y="3076074"/>
              <a:ext cx="197155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i="1" dirty="0">
                  <a:latin typeface="Calibri" panose="020F0502020204030204" pitchFamily="34" charset="0"/>
                </a:rPr>
                <a:t>Stage</a:t>
              </a:r>
              <a:r>
                <a:rPr lang="en-US" sz="1500" b="1" dirty="0">
                  <a:latin typeface="Calibri" panose="020F0502020204030204" pitchFamily="34" charset="0"/>
                </a:rPr>
                <a:t> </a:t>
              </a:r>
              <a:r>
                <a:rPr lang="en-US" sz="1500" b="1" dirty="0" err="1">
                  <a:latin typeface="Calibri" panose="020F0502020204030204" pitchFamily="34" charset="0"/>
                </a:rPr>
                <a:t>untuk</a:t>
              </a:r>
              <a:r>
                <a:rPr lang="en-US" sz="1500" b="1" dirty="0">
                  <a:latin typeface="Calibri" panose="020F0502020204030204" pitchFamily="34" charset="0"/>
                </a:rPr>
                <a:t> Dialog 1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3CC9982-D278-48F1-BD65-C63C2E954858}"/>
                </a:ext>
              </a:extLst>
            </p:cNvPr>
            <p:cNvSpPr txBox="1"/>
            <p:nvPr/>
          </p:nvSpPr>
          <p:spPr>
            <a:xfrm rot="16200000">
              <a:off x="8128647" y="2188233"/>
              <a:ext cx="161278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2362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</TotalTime>
  <Words>2122</Words>
  <Application>Microsoft Office PowerPoint</Application>
  <PresentationFormat>On-screen Show (16:9)</PresentationFormat>
  <Paragraphs>171</Paragraphs>
  <Slides>19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Calibri Light</vt:lpstr>
      <vt:lpstr>Open Sans</vt:lpstr>
      <vt:lpstr>Wingdings</vt:lpstr>
      <vt:lpstr>Office Theme</vt:lpstr>
      <vt:lpstr>Custom Design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Elisa Putri Andini</dc:creator>
  <cp:lastModifiedBy>Ganendrajati Widagdo</cp:lastModifiedBy>
  <cp:revision>105</cp:revision>
  <dcterms:created xsi:type="dcterms:W3CDTF">2016-06-25T05:09:46Z</dcterms:created>
  <dcterms:modified xsi:type="dcterms:W3CDTF">2022-08-01T09:50:00Z</dcterms:modified>
</cp:coreProperties>
</file>