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86" r:id="rId3"/>
    <p:sldId id="387" r:id="rId4"/>
    <p:sldId id="388" r:id="rId5"/>
    <p:sldId id="389" r:id="rId6"/>
    <p:sldId id="407" r:id="rId7"/>
    <p:sldId id="434" r:id="rId8"/>
    <p:sldId id="436" r:id="rId9"/>
    <p:sldId id="437" r:id="rId10"/>
    <p:sldId id="439" r:id="rId11"/>
    <p:sldId id="440" r:id="rId12"/>
    <p:sldId id="415" r:id="rId13"/>
    <p:sldId id="441" r:id="rId14"/>
    <p:sldId id="442" r:id="rId15"/>
    <p:sldId id="469" r:id="rId16"/>
    <p:sldId id="443" r:id="rId17"/>
    <p:sldId id="444" r:id="rId18"/>
    <p:sldId id="445" r:id="rId19"/>
    <p:sldId id="446" r:id="rId20"/>
    <p:sldId id="447" r:id="rId21"/>
    <p:sldId id="448" r:id="rId22"/>
    <p:sldId id="449" r:id="rId23"/>
    <p:sldId id="450" r:id="rId24"/>
    <p:sldId id="451" r:id="rId25"/>
    <p:sldId id="452" r:id="rId26"/>
    <p:sldId id="453" r:id="rId27"/>
    <p:sldId id="454" r:id="rId28"/>
    <p:sldId id="455" r:id="rId29"/>
    <p:sldId id="456" r:id="rId30"/>
    <p:sldId id="457" r:id="rId31"/>
    <p:sldId id="458" r:id="rId32"/>
    <p:sldId id="459" r:id="rId33"/>
    <p:sldId id="460" r:id="rId34"/>
    <p:sldId id="461" r:id="rId35"/>
    <p:sldId id="470" r:id="rId36"/>
    <p:sldId id="462" r:id="rId37"/>
    <p:sldId id="463" r:id="rId38"/>
    <p:sldId id="464" r:id="rId39"/>
    <p:sldId id="465" r:id="rId40"/>
    <p:sldId id="466" r:id="rId41"/>
    <p:sldId id="467" r:id="rId42"/>
    <p:sldId id="468" r:id="rId43"/>
    <p:sldId id="471" r:id="rId4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 snapToGrid="0">
      <p:cViewPr varScale="1">
        <p:scale>
          <a:sx n="66" d="100"/>
          <a:sy n="66" d="100"/>
        </p:scale>
        <p:origin x="84" y="2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720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628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942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256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992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308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283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065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6576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802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173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145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2.png"/><Relationship Id="rId4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29.jpeg"/><Relationship Id="rId7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6.wdp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7.wdp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5.wdp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22.png"/><Relationship Id="rId4" Type="http://schemas.openxmlformats.org/officeDocument/2006/relationships/image" Target="../media/image1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5.jpeg"/><Relationship Id="rId7" Type="http://schemas.openxmlformats.org/officeDocument/2006/relationships/image" Target="../media/image4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8.png"/><Relationship Id="rId4" Type="http://schemas.openxmlformats.org/officeDocument/2006/relationships/image" Target="../media/image46.jpeg"/><Relationship Id="rId9" Type="http://schemas.microsoft.com/office/2007/relationships/hdphoto" Target="../media/hdphoto4.wdp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5.jpeg"/><Relationship Id="rId7" Type="http://schemas.openxmlformats.org/officeDocument/2006/relationships/image" Target="../media/image4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8.png"/><Relationship Id="rId4" Type="http://schemas.openxmlformats.org/officeDocument/2006/relationships/image" Target="../media/image46.jpeg"/><Relationship Id="rId9" Type="http://schemas.microsoft.com/office/2007/relationships/hdphoto" Target="../media/hdphoto4.wdp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microsoft.com/office/2007/relationships/hdphoto" Target="../media/hdphoto3.wdp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22.png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jpeg"/><Relationship Id="rId7" Type="http://schemas.microsoft.com/office/2007/relationships/hdphoto" Target="../media/hdphoto2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0" Type="http://schemas.openxmlformats.org/officeDocument/2006/relationships/image" Target="../media/image9.png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09DC8E8-E537-0427-DFFB-D43A547D8E8E}"/>
              </a:ext>
            </a:extLst>
          </p:cNvPr>
          <p:cNvSpPr/>
          <p:nvPr/>
        </p:nvSpPr>
        <p:spPr>
          <a:xfrm>
            <a:off x="5270703" y="1252332"/>
            <a:ext cx="5513622" cy="779733"/>
          </a:xfrm>
          <a:prstGeom prst="rect">
            <a:avLst/>
          </a:prstGeom>
          <a:noFill/>
        </p:spPr>
        <p:txBody>
          <a:bodyPr wrap="none" lIns="121887" tIns="60944" rIns="121887" bIns="60944">
            <a:spAutoFit/>
          </a:bodyPr>
          <a:lstStyle/>
          <a:p>
            <a:pPr algn="ctr"/>
            <a:r>
              <a:rPr lang="en-US" sz="4267" b="1" dirty="0">
                <a:ln w="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Media </a:t>
            </a:r>
            <a:r>
              <a:rPr lang="en-US" sz="4267" b="1" dirty="0" err="1">
                <a:ln w="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Pembelajaran</a:t>
            </a:r>
            <a:endParaRPr lang="en-US" sz="4267" b="1" dirty="0">
              <a:ln w="0"/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4FCCB8F-3B9B-D4FD-1E58-9EAE43377F2A}"/>
              </a:ext>
            </a:extLst>
          </p:cNvPr>
          <p:cNvSpPr/>
          <p:nvPr/>
        </p:nvSpPr>
        <p:spPr>
          <a:xfrm>
            <a:off x="5277650" y="2370312"/>
            <a:ext cx="5615476" cy="2667301"/>
          </a:xfrm>
          <a:prstGeom prst="rect">
            <a:avLst/>
          </a:prstGeom>
          <a:noFill/>
        </p:spPr>
        <p:txBody>
          <a:bodyPr wrap="square" lIns="121887" tIns="60944" rIns="121887" bIns="60944">
            <a:spAutoFit/>
          </a:bodyPr>
          <a:lstStyle/>
          <a:p>
            <a:pPr algn="ctr"/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Pendidikan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Jasmani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Olahraga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Kesehatan</a:t>
            </a:r>
            <a:endParaRPr lang="en-US" sz="3733" b="1" dirty="0">
              <a:ln w="0"/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667" b="1" dirty="0">
              <a:ln w="0"/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667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Untuk</a:t>
            </a:r>
            <a:r>
              <a:rPr lang="en-US" sz="2667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SMP/MTs </a:t>
            </a:r>
            <a:r>
              <a:rPr lang="en-US" sz="2667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Kelas</a:t>
            </a:r>
            <a:r>
              <a:rPr lang="en-US" sz="2667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VII 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77D3EC2-4A0B-11ED-E86D-B668CE326471}"/>
              </a:ext>
            </a:extLst>
          </p:cNvPr>
          <p:cNvGrpSpPr/>
          <p:nvPr/>
        </p:nvGrpSpPr>
        <p:grpSpPr>
          <a:xfrm>
            <a:off x="864760" y="542637"/>
            <a:ext cx="3860800" cy="5105036"/>
            <a:chOff x="648570" y="438150"/>
            <a:chExt cx="2895600" cy="3828777"/>
          </a:xfrm>
        </p:grpSpPr>
        <p:sp>
          <p:nvSpPr>
            <p:cNvPr id="7" name="Cube 6">
              <a:extLst>
                <a:ext uri="{FF2B5EF4-FFF2-40B4-BE49-F238E27FC236}">
                  <a16:creationId xmlns:a16="http://schemas.microsoft.com/office/drawing/2014/main" id="{98160949-CF98-7040-1529-8D42B690ED18}"/>
                </a:ext>
              </a:extLst>
            </p:cNvPr>
            <p:cNvSpPr/>
            <p:nvPr/>
          </p:nvSpPr>
          <p:spPr>
            <a:xfrm>
              <a:off x="648570" y="438150"/>
              <a:ext cx="2895600" cy="3828777"/>
            </a:xfrm>
            <a:prstGeom prst="cube">
              <a:avLst>
                <a:gd name="adj" fmla="val 3711"/>
              </a:avLst>
            </a:prstGeom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87" tIns="60944" rIns="121887" bIns="60944" rtlCol="0" anchor="ctr"/>
            <a:lstStyle/>
            <a:p>
              <a:pPr algn="ctr"/>
              <a:endParaRPr lang="en-US" sz="2400" dirty="0"/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5D098C4-3AAB-121D-74F3-780220DE74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01546" y="559525"/>
              <a:ext cx="2674476" cy="36963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791807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172823" y="606290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K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eseimbangan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4AFF080-AFB0-8C46-FD72-D8BB7FFC041B}"/>
              </a:ext>
            </a:extLst>
          </p:cNvPr>
          <p:cNvSpPr txBox="1"/>
          <p:nvPr/>
        </p:nvSpPr>
        <p:spPr>
          <a:xfrm>
            <a:off x="535217" y="1133356"/>
            <a:ext cx="87762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sz="2400" i="1" dirty="0">
                <a:solidFill>
                  <a:srgbClr val="7030A0"/>
                </a:solidFill>
              </a:rPr>
              <a:t>Keseimbangan bertumpu pada kepala dan tangan (kopstand)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E66C6A5-74E8-F334-2814-C53BAEEEE46E}"/>
              </a:ext>
            </a:extLst>
          </p:cNvPr>
          <p:cNvSpPr txBox="1"/>
          <p:nvPr/>
        </p:nvSpPr>
        <p:spPr>
          <a:xfrm>
            <a:off x="6400560" y="1809837"/>
            <a:ext cx="5473761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Berikut cara melakukan gerakan </a:t>
            </a:r>
            <a:r>
              <a:rPr lang="id-ID" sz="2400" i="1" dirty="0"/>
              <a:t>kopstand</a:t>
            </a:r>
            <a:r>
              <a:rPr lang="id-ID" sz="2400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Diawali dari sikap jongkok. Kedua telapak tangan berada di nomor 2 dan 3, seperti pada gambar.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Letakkan kening di nomor 1.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Badan diangkat secara perlahan sehingga sejajar dengan leher.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Luruskan kedua kaki ke atas sehingga badan dan kaki berada pada satu garis lurus. Tahan gerakan tersebut selama 3 detik.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Kembalilah pelan-pelan ke sikap awal.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id-ID" sz="24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ACCAA41-8CCE-61A1-C3ED-372B8B201135}"/>
              </a:ext>
            </a:extLst>
          </p:cNvPr>
          <p:cNvSpPr txBox="1"/>
          <p:nvPr/>
        </p:nvSpPr>
        <p:spPr>
          <a:xfrm>
            <a:off x="3638763" y="4233253"/>
            <a:ext cx="256578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sz="2400" i="1" dirty="0"/>
              <a:t>Rangkaian gerakan </a:t>
            </a:r>
            <a:r>
              <a:rPr lang="id-ID" sz="2400" i="1" dirty="0"/>
              <a:t>kopstand</a:t>
            </a:r>
            <a:r>
              <a:rPr lang="fi-FI" sz="2400" i="1" dirty="0"/>
              <a:t> </a:t>
            </a:r>
            <a:r>
              <a:rPr lang="id-ID" sz="2400" i="1" dirty="0"/>
              <a:t>berpasangan</a:t>
            </a:r>
            <a:endParaRPr lang="en-ID" sz="2400" i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272E2C7-BEB7-1805-C0FB-0491D12F191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8" t="6640" r="4370"/>
          <a:stretch/>
        </p:blipFill>
        <p:spPr>
          <a:xfrm>
            <a:off x="2776691" y="2007160"/>
            <a:ext cx="2961939" cy="2266138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1426A44D-46BA-3246-A513-369E1061EC9E}"/>
              </a:ext>
            </a:extLst>
          </p:cNvPr>
          <p:cNvGrpSpPr/>
          <p:nvPr/>
        </p:nvGrpSpPr>
        <p:grpSpPr>
          <a:xfrm>
            <a:off x="208702" y="1711602"/>
            <a:ext cx="3475880" cy="3319302"/>
            <a:chOff x="208702" y="1711602"/>
            <a:chExt cx="3475880" cy="3319302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B0757568-696F-733E-3860-C72BBB0F22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53" t="7766" r="8268" b="8245"/>
            <a:stretch/>
          </p:blipFill>
          <p:spPr>
            <a:xfrm>
              <a:off x="686905" y="2107806"/>
              <a:ext cx="2310772" cy="2126735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9CA2AAB-94DA-311D-DD27-E1E249BF2231}"/>
                </a:ext>
              </a:extLst>
            </p:cNvPr>
            <p:cNvSpPr txBox="1"/>
            <p:nvPr/>
          </p:nvSpPr>
          <p:spPr>
            <a:xfrm>
              <a:off x="1316656" y="1711602"/>
              <a:ext cx="10512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i-FI" sz="2400" i="1" dirty="0"/>
                <a:t>K</a:t>
              </a:r>
              <a:r>
                <a:rPr lang="id-ID" sz="2400" i="1" dirty="0"/>
                <a:t>ening</a:t>
              </a:r>
              <a:endParaRPr lang="en-ID" sz="2400" i="1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D81A674-D857-8DD6-D5E4-AED328A3284A}"/>
                </a:ext>
              </a:extLst>
            </p:cNvPr>
            <p:cNvSpPr txBox="1"/>
            <p:nvPr/>
          </p:nvSpPr>
          <p:spPr>
            <a:xfrm>
              <a:off x="2114761" y="4199907"/>
              <a:ext cx="1569821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 sz="2400" i="1" dirty="0"/>
                <a:t>Telapak tangan</a:t>
              </a:r>
              <a:endParaRPr lang="en-ID" sz="2400" i="1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9C9873B-1145-B36B-DABB-6EFF080D7B7F}"/>
                </a:ext>
              </a:extLst>
            </p:cNvPr>
            <p:cNvSpPr txBox="1"/>
            <p:nvPr/>
          </p:nvSpPr>
          <p:spPr>
            <a:xfrm>
              <a:off x="208702" y="4199907"/>
              <a:ext cx="1315300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 sz="2400" i="1" dirty="0"/>
                <a:t>Telapak tangan</a:t>
              </a:r>
              <a:endParaRPr lang="en-ID" sz="2400" i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6113362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172823" y="606290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K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eseimbangan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4AFF080-AFB0-8C46-FD72-D8BB7FFC041B}"/>
              </a:ext>
            </a:extLst>
          </p:cNvPr>
          <p:cNvSpPr txBox="1"/>
          <p:nvPr/>
        </p:nvSpPr>
        <p:spPr>
          <a:xfrm>
            <a:off x="535217" y="1133356"/>
            <a:ext cx="87762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sz="2400" i="1" dirty="0">
                <a:solidFill>
                  <a:srgbClr val="7030A0"/>
                </a:solidFill>
              </a:rPr>
              <a:t>Keseimbangan bertumpu pada kepala dan tangan (kopstand)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ACCAA41-8CCE-61A1-C3ED-372B8B201135}"/>
              </a:ext>
            </a:extLst>
          </p:cNvPr>
          <p:cNvSpPr txBox="1"/>
          <p:nvPr/>
        </p:nvSpPr>
        <p:spPr>
          <a:xfrm>
            <a:off x="5059208" y="5234248"/>
            <a:ext cx="566998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sz="2400" i="1" dirty="0"/>
              <a:t>Rangkaian gerakan </a:t>
            </a:r>
            <a:r>
              <a:rPr lang="id-ID" sz="2400" i="1" dirty="0"/>
              <a:t>kopstand</a:t>
            </a:r>
            <a:r>
              <a:rPr lang="fi-FI" sz="2400" i="1" dirty="0"/>
              <a:t> </a:t>
            </a:r>
            <a:r>
              <a:rPr lang="id-ID" sz="2400" i="1" dirty="0"/>
              <a:t>secara mandiri</a:t>
            </a:r>
            <a:endParaRPr lang="en-ID" sz="2400" i="1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426A44D-46BA-3246-A513-369E1061EC9E}"/>
              </a:ext>
            </a:extLst>
          </p:cNvPr>
          <p:cNvGrpSpPr/>
          <p:nvPr/>
        </p:nvGrpSpPr>
        <p:grpSpPr>
          <a:xfrm>
            <a:off x="1573863" y="1917609"/>
            <a:ext cx="3475880" cy="3319302"/>
            <a:chOff x="208702" y="1711602"/>
            <a:chExt cx="3475880" cy="3319302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B0757568-696F-733E-3860-C72BBB0F22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53" t="7766" r="8268" b="8245"/>
            <a:stretch/>
          </p:blipFill>
          <p:spPr>
            <a:xfrm>
              <a:off x="686905" y="2107806"/>
              <a:ext cx="2310772" cy="2126735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9CA2AAB-94DA-311D-DD27-E1E249BF2231}"/>
                </a:ext>
              </a:extLst>
            </p:cNvPr>
            <p:cNvSpPr txBox="1"/>
            <p:nvPr/>
          </p:nvSpPr>
          <p:spPr>
            <a:xfrm>
              <a:off x="1316656" y="1711602"/>
              <a:ext cx="10512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i-FI" sz="2400" i="1" dirty="0"/>
                <a:t>K</a:t>
              </a:r>
              <a:r>
                <a:rPr lang="id-ID" sz="2400" i="1" dirty="0"/>
                <a:t>ening</a:t>
              </a:r>
              <a:endParaRPr lang="en-ID" sz="2400" i="1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D81A674-D857-8DD6-D5E4-AED328A3284A}"/>
                </a:ext>
              </a:extLst>
            </p:cNvPr>
            <p:cNvSpPr txBox="1"/>
            <p:nvPr/>
          </p:nvSpPr>
          <p:spPr>
            <a:xfrm>
              <a:off x="2114761" y="4199907"/>
              <a:ext cx="1569821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 sz="2400" i="1" dirty="0"/>
                <a:t>Telapak tangan</a:t>
              </a:r>
              <a:endParaRPr lang="en-ID" sz="2400" i="1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9C9873B-1145-B36B-DABB-6EFF080D7B7F}"/>
                </a:ext>
              </a:extLst>
            </p:cNvPr>
            <p:cNvSpPr txBox="1"/>
            <p:nvPr/>
          </p:nvSpPr>
          <p:spPr>
            <a:xfrm>
              <a:off x="208702" y="4199907"/>
              <a:ext cx="1315300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 sz="2400" i="1" dirty="0"/>
                <a:t>Telapak tangan</a:t>
              </a:r>
              <a:endParaRPr lang="en-ID" sz="2400" i="1" dirty="0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4E89AE04-EF49-1724-FC49-545D9456DD6B}"/>
              </a:ext>
            </a:extLst>
          </p:cNvPr>
          <p:cNvGrpSpPr/>
          <p:nvPr/>
        </p:nvGrpSpPr>
        <p:grpSpPr>
          <a:xfrm>
            <a:off x="5640502" y="1519489"/>
            <a:ext cx="4300674" cy="3639227"/>
            <a:chOff x="5640502" y="1519489"/>
            <a:chExt cx="4300674" cy="3639227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DC828CEF-0E5B-D50E-0837-1FB78B9679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5000" b="88750" l="28351" r="85378">
                          <a14:foregroundMark x1="76279" y1="37875" x2="76279" y2="37875"/>
                          <a14:foregroundMark x1="75305" y1="61125" x2="75305" y2="61125"/>
                          <a14:foregroundMark x1="81560" y1="70375" x2="81560" y2="7037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99" t="1466" r="12761" b="1466"/>
            <a:stretch/>
          </p:blipFill>
          <p:spPr>
            <a:xfrm>
              <a:off x="5640502" y="1930891"/>
              <a:ext cx="3097766" cy="3227825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D114846B-112C-7B3A-A14F-D1173A6C96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5375" b="96000" l="4062" r="3119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3" t="1466" r="65315" b="1466"/>
            <a:stretch/>
          </p:blipFill>
          <p:spPr>
            <a:xfrm>
              <a:off x="8203842" y="1519489"/>
              <a:ext cx="1737334" cy="3227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235756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198581" y="96015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K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eseimbangan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0D27BE-FF25-47AB-04C3-D8F19210AD41}"/>
              </a:ext>
            </a:extLst>
          </p:cNvPr>
          <p:cNvSpPr txBox="1"/>
          <p:nvPr/>
        </p:nvSpPr>
        <p:spPr>
          <a:xfrm>
            <a:off x="198580" y="1498102"/>
            <a:ext cx="589741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sz="2400" i="1" dirty="0">
                <a:solidFill>
                  <a:srgbClr val="7030A0"/>
                </a:solidFill>
              </a:rPr>
              <a:t>Keseimbangan bertumpu pada satu kaki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5330728" y="1959767"/>
            <a:ext cx="6861272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Berikut cara melakukan gerak keseimbangan bertumpu pada satu kaki.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Bertumpu satu kaki dengan kedua tangan di samping badan, merentang, maupun ke depan.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Berdiri dengan posisi kedua kaki rapat dan pandangan ke depan.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Luruskan kaki kiri ke belakang, sedangkan badan sejajar dengan kaki.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Pandangan ke depan.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Kedua lengan tetap menempel di samping badan atau rentangkan tahan selama 3 detik.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BE198BE-5599-C51F-E044-94C7C1C9961B}"/>
              </a:ext>
            </a:extLst>
          </p:cNvPr>
          <p:cNvGrpSpPr/>
          <p:nvPr/>
        </p:nvGrpSpPr>
        <p:grpSpPr>
          <a:xfrm>
            <a:off x="769220" y="1941050"/>
            <a:ext cx="4340181" cy="4019599"/>
            <a:chOff x="975282" y="1959767"/>
            <a:chExt cx="4340181" cy="4019599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AA1468F8-FFF0-68DE-1131-AF7C6CECF1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972" t="5258" r="19477" b="2911"/>
            <a:stretch/>
          </p:blipFill>
          <p:spPr>
            <a:xfrm>
              <a:off x="975282" y="1959767"/>
              <a:ext cx="4340181" cy="4019599"/>
            </a:xfrm>
            <a:prstGeom prst="rect">
              <a:avLst/>
            </a:prstGeom>
          </p:spPr>
        </p:pic>
        <p:sp>
          <p:nvSpPr>
            <p:cNvPr id="9" name="Arc 8">
              <a:extLst>
                <a:ext uri="{FF2B5EF4-FFF2-40B4-BE49-F238E27FC236}">
                  <a16:creationId xmlns:a16="http://schemas.microsoft.com/office/drawing/2014/main" id="{7E54483D-DE47-16B7-8B66-623BD43639F0}"/>
                </a:ext>
              </a:extLst>
            </p:cNvPr>
            <p:cNvSpPr/>
            <p:nvPr/>
          </p:nvSpPr>
          <p:spPr>
            <a:xfrm rot="4096982" flipV="1">
              <a:off x="966546" y="3562368"/>
              <a:ext cx="3688463" cy="949784"/>
            </a:xfrm>
            <a:prstGeom prst="arc">
              <a:avLst/>
            </a:prstGeom>
            <a:ln w="12700">
              <a:solidFill>
                <a:srgbClr val="7030A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10756801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198581" y="96015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K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eseimbangan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0D27BE-FF25-47AB-04C3-D8F19210AD41}"/>
              </a:ext>
            </a:extLst>
          </p:cNvPr>
          <p:cNvSpPr txBox="1"/>
          <p:nvPr/>
        </p:nvSpPr>
        <p:spPr>
          <a:xfrm>
            <a:off x="198580" y="1498102"/>
            <a:ext cx="756738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sz="2400" i="1" dirty="0">
                <a:solidFill>
                  <a:srgbClr val="7030A0"/>
                </a:solidFill>
              </a:rPr>
              <a:t>Keseimbangan bertumpu pada kedua tangan (handstand)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5330728" y="1959767"/>
            <a:ext cx="6861272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Berikut cara melakukan gerak keseimbangan bertumpu pada kedua tangan.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Kedua kaki rapat, condongkan badan ke depan, tangan lurus bertumpu di matras, pandangan ke arah lutut.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Ayunkan satu kaki ke atas, sedangkan kaki lain merapat di kaki ayun, pandangan ke ujung jari tangan, tahan selama 3 detik.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Kembalilah ke posisi awal dengan cara menurunkan satu kaki ke matras, sedangkan kaki lain menyusul.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Pertahankan kedua tangan tetap lurus.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FA852B1F-01C6-A287-7D72-4533EF399940}"/>
              </a:ext>
            </a:extLst>
          </p:cNvPr>
          <p:cNvGrpSpPr/>
          <p:nvPr/>
        </p:nvGrpSpPr>
        <p:grpSpPr>
          <a:xfrm>
            <a:off x="1890836" y="-70133"/>
            <a:ext cx="3992305" cy="6425776"/>
            <a:chOff x="1890836" y="-70133"/>
            <a:chExt cx="3992305" cy="6425776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95FCD488-1EBE-7580-EC57-0C7C5287F7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9" b="5452"/>
            <a:stretch/>
          </p:blipFill>
          <p:spPr>
            <a:xfrm>
              <a:off x="1890836" y="2092736"/>
              <a:ext cx="3090828" cy="4262907"/>
            </a:xfrm>
            <a:prstGeom prst="rect">
              <a:avLst/>
            </a:prstGeom>
          </p:spPr>
        </p:pic>
        <p:sp>
          <p:nvSpPr>
            <p:cNvPr id="9" name="Arc 8">
              <a:extLst>
                <a:ext uri="{FF2B5EF4-FFF2-40B4-BE49-F238E27FC236}">
                  <a16:creationId xmlns:a16="http://schemas.microsoft.com/office/drawing/2014/main" id="{7E54483D-DE47-16B7-8B66-623BD43639F0}"/>
                </a:ext>
              </a:extLst>
            </p:cNvPr>
            <p:cNvSpPr/>
            <p:nvPr/>
          </p:nvSpPr>
          <p:spPr>
            <a:xfrm rot="6657121" flipV="1">
              <a:off x="1903382" y="2185386"/>
              <a:ext cx="6235278" cy="1724240"/>
            </a:xfrm>
            <a:prstGeom prst="arc">
              <a:avLst/>
            </a:prstGeom>
            <a:ln w="12700">
              <a:solidFill>
                <a:srgbClr val="7030A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F0B7AE26-91A7-5F09-EB81-8C0A03BEC0E5}"/>
                </a:ext>
              </a:extLst>
            </p:cNvPr>
            <p:cNvSpPr/>
            <p:nvPr/>
          </p:nvSpPr>
          <p:spPr>
            <a:xfrm>
              <a:off x="3864656" y="5436293"/>
              <a:ext cx="1117008" cy="830997"/>
            </a:xfrm>
            <a:prstGeom prst="ellipse">
              <a:avLst/>
            </a:prstGeom>
            <a:noFill/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13156043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224338" y="657368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K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eseimbangan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0D27BE-FF25-47AB-04C3-D8F19210AD41}"/>
              </a:ext>
            </a:extLst>
          </p:cNvPr>
          <p:cNvSpPr txBox="1"/>
          <p:nvPr/>
        </p:nvSpPr>
        <p:spPr>
          <a:xfrm>
            <a:off x="224337" y="1195311"/>
            <a:ext cx="87908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sz="2400" i="1" dirty="0">
                <a:solidFill>
                  <a:srgbClr val="7030A0"/>
                </a:solidFill>
              </a:rPr>
              <a:t>Keseimbangan bertumpu pada kepala dan tangan (kopstand)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4400319" y="1691016"/>
            <a:ext cx="7537329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Berikut cara melakukan gerak keseimbangan bertumpu pada kepala dan tangan.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Diawali dari sikap jongkok. Kedua telapak tangan berada di nomor 2 dan 3 dan letakkan kening di nomor 1. Perhatikan segitiga pada gambar.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Kedua kaki diangkat lurus ke atas sehingga badan mengikuti kaki.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Badan diangkat secara perlahan sehingga sejajar dengan leher.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Luruskan kedua kaki ke atas sehingga badan dan kaki berada pada satu garis lurus.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Tahan gerakan tersebut selama 3 detik.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Kembalilah pelan-pelan ke sikap awal.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369AC85-5786-65BE-2491-FDA0975F5170}"/>
              </a:ext>
            </a:extLst>
          </p:cNvPr>
          <p:cNvGrpSpPr/>
          <p:nvPr/>
        </p:nvGrpSpPr>
        <p:grpSpPr>
          <a:xfrm>
            <a:off x="152743" y="1656976"/>
            <a:ext cx="3475880" cy="3319302"/>
            <a:chOff x="208702" y="1711602"/>
            <a:chExt cx="3475880" cy="3319302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4597F88-6749-6216-3D35-F322C6F1F65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53" t="7766" r="8268" b="8245"/>
            <a:stretch/>
          </p:blipFill>
          <p:spPr>
            <a:xfrm>
              <a:off x="686905" y="2107806"/>
              <a:ext cx="2310772" cy="2126735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F0E9365-E4B2-3737-19E6-8473E963010A}"/>
                </a:ext>
              </a:extLst>
            </p:cNvPr>
            <p:cNvSpPr txBox="1"/>
            <p:nvPr/>
          </p:nvSpPr>
          <p:spPr>
            <a:xfrm>
              <a:off x="1316656" y="1711602"/>
              <a:ext cx="10512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i-FI" sz="2400" i="1" dirty="0"/>
                <a:t>K</a:t>
              </a:r>
              <a:r>
                <a:rPr lang="id-ID" sz="2400" i="1" dirty="0"/>
                <a:t>ening</a:t>
              </a:r>
              <a:endParaRPr lang="en-ID" sz="2400" i="1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34A139E-290F-991D-4E53-DDA2C6ACAC90}"/>
                </a:ext>
              </a:extLst>
            </p:cNvPr>
            <p:cNvSpPr txBox="1"/>
            <p:nvPr/>
          </p:nvSpPr>
          <p:spPr>
            <a:xfrm>
              <a:off x="2114761" y="4199907"/>
              <a:ext cx="1569821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 sz="2400" i="1" dirty="0"/>
                <a:t>Telapak tangan</a:t>
              </a:r>
              <a:endParaRPr lang="en-ID" sz="2400" i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DB567F1-F745-9DC2-C759-A92D7B0E9326}"/>
                </a:ext>
              </a:extLst>
            </p:cNvPr>
            <p:cNvSpPr txBox="1"/>
            <p:nvPr/>
          </p:nvSpPr>
          <p:spPr>
            <a:xfrm>
              <a:off x="208702" y="4199907"/>
              <a:ext cx="1315300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 sz="2400" i="1" dirty="0"/>
                <a:t>Telapak tangan</a:t>
              </a:r>
              <a:endParaRPr lang="en-ID" sz="2400" i="1" dirty="0"/>
            </a:p>
          </p:txBody>
        </p:sp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DABA39E3-FAFC-3456-C0FC-D38BBCFDB70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375" b="96000" l="4062" r="3119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33" t="1466" r="65315" b="1466"/>
          <a:stretch/>
        </p:blipFill>
        <p:spPr>
          <a:xfrm>
            <a:off x="2662985" y="1691016"/>
            <a:ext cx="1737334" cy="3227825"/>
          </a:xfrm>
          <a:prstGeom prst="rect">
            <a:avLst/>
          </a:prstGeom>
        </p:spPr>
      </p:pic>
      <p:sp>
        <p:nvSpPr>
          <p:cNvPr id="21" name="Oval 20">
            <a:extLst>
              <a:ext uri="{FF2B5EF4-FFF2-40B4-BE49-F238E27FC236}">
                <a16:creationId xmlns:a16="http://schemas.microsoft.com/office/drawing/2014/main" id="{1C4BDD50-0078-DEB9-4CC5-69F563DBCCB3}"/>
              </a:ext>
            </a:extLst>
          </p:cNvPr>
          <p:cNvSpPr/>
          <p:nvPr/>
        </p:nvSpPr>
        <p:spPr>
          <a:xfrm>
            <a:off x="3232376" y="3861472"/>
            <a:ext cx="1117008" cy="830997"/>
          </a:xfrm>
          <a:prstGeom prst="ellipse">
            <a:avLst/>
          </a:prstGeom>
          <a:noFill/>
          <a:ln w="127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46920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224338" y="657368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Gerak K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eseimbangan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pic>
        <p:nvPicPr>
          <p:cNvPr id="2" name="0036130190.0184.01">
            <a:hlinkClick r:id="" action="ppaction://media"/>
            <a:extLst>
              <a:ext uri="{FF2B5EF4-FFF2-40B4-BE49-F238E27FC236}">
                <a16:creationId xmlns:a16="http://schemas.microsoft.com/office/drawing/2014/main" id="{162C6ABB-38DC-FB85-375E-E28E23F8920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86621" y="1465943"/>
            <a:ext cx="8955314" cy="5037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458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1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198581" y="96015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Berguling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203200" y="344606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Gerak Berguling</a:t>
            </a:r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513539" y="1488637"/>
            <a:ext cx="1039832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v-SE" sz="2400" dirty="0"/>
              <a:t>Gerakan berguling disebut juga dengan gerakan </a:t>
            </a:r>
            <a:r>
              <a:rPr lang="sv-SE" sz="2400" i="1" dirty="0"/>
              <a:t>roll</a:t>
            </a:r>
            <a:r>
              <a:rPr lang="sv-SE" sz="2400" dirty="0"/>
              <a:t>. Latihan</a:t>
            </a:r>
            <a:r>
              <a:rPr lang="id-ID" sz="2400" dirty="0"/>
              <a:t> </a:t>
            </a:r>
            <a:r>
              <a:rPr lang="sv-SE" sz="2400" dirty="0"/>
              <a:t>gerakan berguling merupakan gerakan dasar senam lantai.</a:t>
            </a:r>
            <a:endParaRPr lang="id-ID" sz="2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4AFF080-AFB0-8C46-FD72-D8BB7FFC041B}"/>
              </a:ext>
            </a:extLst>
          </p:cNvPr>
          <p:cNvSpPr txBox="1"/>
          <p:nvPr/>
        </p:nvSpPr>
        <p:spPr>
          <a:xfrm>
            <a:off x="513539" y="2319634"/>
            <a:ext cx="718802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sz="2400" i="1" dirty="0">
                <a:solidFill>
                  <a:srgbClr val="7030A0"/>
                </a:solidFill>
              </a:rPr>
              <a:t>Keterampilan gerak guling depan di bidang datar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E66C6A5-74E8-F334-2814-C53BAEEEE46E}"/>
              </a:ext>
            </a:extLst>
          </p:cNvPr>
          <p:cNvSpPr txBox="1"/>
          <p:nvPr/>
        </p:nvSpPr>
        <p:spPr>
          <a:xfrm>
            <a:off x="4262908" y="3589517"/>
            <a:ext cx="753414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melakukan sikap awal berguling ke depan adalah sebagai berikut.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Berdiri tegak, kedua kaki rapat, kedua tangan lurus ke atas, dan telapak tangan terbuka.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Pandangan ke arah di mana kedua tangan akan bertumpu.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AE21B08-7118-3E14-E4B6-1DBCE6B6BAC6}"/>
              </a:ext>
            </a:extLst>
          </p:cNvPr>
          <p:cNvGrpSpPr/>
          <p:nvPr/>
        </p:nvGrpSpPr>
        <p:grpSpPr>
          <a:xfrm>
            <a:off x="1931812" y="2765910"/>
            <a:ext cx="2083732" cy="5731898"/>
            <a:chOff x="1931812" y="2765910"/>
            <a:chExt cx="2083732" cy="5731898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0B845CD8-5646-5458-9C5E-FD806FE3A15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824" r="29658"/>
            <a:stretch/>
          </p:blipFill>
          <p:spPr>
            <a:xfrm>
              <a:off x="1931812" y="2765910"/>
              <a:ext cx="1023737" cy="3802819"/>
            </a:xfrm>
            <a:prstGeom prst="rect">
              <a:avLst/>
            </a:prstGeom>
          </p:spPr>
        </p:pic>
        <p:sp>
          <p:nvSpPr>
            <p:cNvPr id="14" name="Arc 13">
              <a:extLst>
                <a:ext uri="{FF2B5EF4-FFF2-40B4-BE49-F238E27FC236}">
                  <a16:creationId xmlns:a16="http://schemas.microsoft.com/office/drawing/2014/main" id="{8F3DB55A-B012-53E0-876E-206EB4B7CC39}"/>
                </a:ext>
              </a:extLst>
            </p:cNvPr>
            <p:cNvSpPr/>
            <p:nvPr/>
          </p:nvSpPr>
          <p:spPr>
            <a:xfrm rot="15327991" flipV="1">
              <a:off x="1060018" y="5542282"/>
              <a:ext cx="4853209" cy="1057843"/>
            </a:xfrm>
            <a:prstGeom prst="arc">
              <a:avLst/>
            </a:prstGeom>
            <a:ln w="12700">
              <a:solidFill>
                <a:srgbClr val="7030A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2398739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198581" y="96015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Berguling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203200" y="344606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Gerak Berguling</a:t>
            </a:r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513539" y="1488637"/>
            <a:ext cx="1039832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v-SE" sz="2400" dirty="0"/>
              <a:t>Gerakan berguling disebut juga dengan gerakan </a:t>
            </a:r>
            <a:r>
              <a:rPr lang="sv-SE" sz="2400" i="1" dirty="0"/>
              <a:t>roll</a:t>
            </a:r>
            <a:r>
              <a:rPr lang="sv-SE" sz="2400" dirty="0"/>
              <a:t>. Latihan</a:t>
            </a:r>
            <a:r>
              <a:rPr lang="id-ID" sz="2400" dirty="0"/>
              <a:t> </a:t>
            </a:r>
            <a:r>
              <a:rPr lang="sv-SE" sz="2400" dirty="0"/>
              <a:t>gerakan berguling merupakan gerakan dasar senam lantai.</a:t>
            </a:r>
            <a:endParaRPr lang="id-ID" sz="2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4AFF080-AFB0-8C46-FD72-D8BB7FFC041B}"/>
              </a:ext>
            </a:extLst>
          </p:cNvPr>
          <p:cNvSpPr txBox="1"/>
          <p:nvPr/>
        </p:nvSpPr>
        <p:spPr>
          <a:xfrm>
            <a:off x="513539" y="2319634"/>
            <a:ext cx="718802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sz="2400" i="1" dirty="0">
                <a:solidFill>
                  <a:srgbClr val="7030A0"/>
                </a:solidFill>
              </a:rPr>
              <a:t>Keterampilan gerak guling depan di bidang datar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E66C6A5-74E8-F334-2814-C53BAEEEE46E}"/>
              </a:ext>
            </a:extLst>
          </p:cNvPr>
          <p:cNvSpPr txBox="1"/>
          <p:nvPr/>
        </p:nvSpPr>
        <p:spPr>
          <a:xfrm>
            <a:off x="4237150" y="2966854"/>
            <a:ext cx="753414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melakukan sikap bertumpu pada kedua tangan adalah</a:t>
            </a:r>
          </a:p>
          <a:p>
            <a:r>
              <a:rPr lang="id-ID" sz="2400" dirty="0"/>
              <a:t>sebagai berikut.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Turunkan kedua tangan diikuti tubuh, seperti pada gambar.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Pastikan kedua telapak tangan bertumpu di atas matras.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Tempelkan dagu ke dada, pandangan ke perut, lutut tetap lurus, dorong tubuh sedikit ke depan sehingga tumpuan ada pada kedua telapak tangan dan ujung jari kaki.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6CA9073-511D-EDD2-127F-D55DFAD6356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68" t="46985" r="40495"/>
          <a:stretch/>
        </p:blipFill>
        <p:spPr>
          <a:xfrm>
            <a:off x="1684893" y="2903997"/>
            <a:ext cx="2422659" cy="3542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4848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198581" y="96015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Berguling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4AFF080-AFB0-8C46-FD72-D8BB7FFC041B}"/>
              </a:ext>
            </a:extLst>
          </p:cNvPr>
          <p:cNvSpPr txBox="1"/>
          <p:nvPr/>
        </p:nvSpPr>
        <p:spPr>
          <a:xfrm>
            <a:off x="513539" y="1443871"/>
            <a:ext cx="718802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sz="2400" i="1" dirty="0">
                <a:solidFill>
                  <a:srgbClr val="7030A0"/>
                </a:solidFill>
              </a:rPr>
              <a:t>Keterampilan gerak guling depan di bidang datar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E66C6A5-74E8-F334-2814-C53BAEEEE46E}"/>
              </a:ext>
            </a:extLst>
          </p:cNvPr>
          <p:cNvSpPr txBox="1"/>
          <p:nvPr/>
        </p:nvSpPr>
        <p:spPr>
          <a:xfrm>
            <a:off x="5525036" y="2091091"/>
            <a:ext cx="6246253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melakukan sikap bertumpu pada tengkuk adalah sebagai berikut.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Tekuk/lipat kedua siku tangan sehingga tengkuk bertumpu di matras.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Lanjutkan gerakan tersebut sampai semua alur punggung bersentuhan dengan matras.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Saat tengkuk menyentuh lantai, tekuk/lipat kedua lutut.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613457E-B24F-E05B-3097-77ED3B402EE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9" t="7481" r="2546" b="7481"/>
          <a:stretch/>
        </p:blipFill>
        <p:spPr>
          <a:xfrm>
            <a:off x="1641339" y="2380549"/>
            <a:ext cx="3833261" cy="2641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3340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198581" y="96015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Berguling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4AFF080-AFB0-8C46-FD72-D8BB7FFC041B}"/>
              </a:ext>
            </a:extLst>
          </p:cNvPr>
          <p:cNvSpPr txBox="1"/>
          <p:nvPr/>
        </p:nvSpPr>
        <p:spPr>
          <a:xfrm>
            <a:off x="513539" y="1499471"/>
            <a:ext cx="718802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sz="2400" i="1" dirty="0">
                <a:solidFill>
                  <a:srgbClr val="7030A0"/>
                </a:solidFill>
              </a:rPr>
              <a:t>Keterampilan gerak guling depan di bidang datar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E66C6A5-74E8-F334-2814-C53BAEEEE46E}"/>
              </a:ext>
            </a:extLst>
          </p:cNvPr>
          <p:cNvSpPr txBox="1"/>
          <p:nvPr/>
        </p:nvSpPr>
        <p:spPr>
          <a:xfrm>
            <a:off x="4812407" y="2223765"/>
            <a:ext cx="7379593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Berikut cara melakukan sikap bertumpu pada kedua kaki.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Ayunkan kedua tangan ke depan dan menggait di bawah lutut sehingga posisi bertumpu pada kedua telapak kaki.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Arahkan pandangan ke depan dibarengi kedua tangan diayun lurus ke depan.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Berdiri bersamaan dengan ayunan kedua tangan ke atas.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Berdiri dengan kaki rapat dan pandangan ke depan.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76B430-D231-6440-9461-C683D31772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1" r="31846"/>
          <a:stretch/>
        </p:blipFill>
        <p:spPr>
          <a:xfrm>
            <a:off x="3780938" y="1873358"/>
            <a:ext cx="894901" cy="37667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B0168A5-59B7-800B-F3EB-639BB60C3B9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3" t="21645" r="14599" b="3449"/>
          <a:stretch/>
        </p:blipFill>
        <p:spPr>
          <a:xfrm>
            <a:off x="1123162" y="3858793"/>
            <a:ext cx="2712044" cy="1666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4804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0B119782-D979-E308-B971-6EB0B3AAEAFA}"/>
              </a:ext>
            </a:extLst>
          </p:cNvPr>
          <p:cNvGrpSpPr/>
          <p:nvPr/>
        </p:nvGrpSpPr>
        <p:grpSpPr>
          <a:xfrm>
            <a:off x="1714995" y="112862"/>
            <a:ext cx="1212868" cy="1228567"/>
            <a:chOff x="4340143" y="1954100"/>
            <a:chExt cx="1428751" cy="1447246"/>
          </a:xfrm>
        </p:grpSpPr>
        <p:pic>
          <p:nvPicPr>
            <p:cNvPr id="10" name="Picture 2" descr="E:\ELISA\ERLANGGA LISA\2017\TEMPLATE PPT\SMP Penjaskes Orkes (K13N)\untuk BAB penjas.png">
              <a:extLst>
                <a:ext uri="{FF2B5EF4-FFF2-40B4-BE49-F238E27FC236}">
                  <a16:creationId xmlns:a16="http://schemas.microsoft.com/office/drawing/2014/main" id="{0501260C-7978-8ECD-7006-429D358C0A5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0143" y="1954100"/>
              <a:ext cx="1428751" cy="144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8A75477-95C6-800D-0AFF-DC5177A857D3}"/>
                </a:ext>
              </a:extLst>
            </p:cNvPr>
            <p:cNvSpPr/>
            <p:nvPr/>
          </p:nvSpPr>
          <p:spPr>
            <a:xfrm>
              <a:off x="4505453" y="2200668"/>
              <a:ext cx="1068128" cy="9789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BAB </a:t>
              </a:r>
            </a:p>
            <a:p>
              <a:pPr algn="ctr"/>
              <a:r>
                <a:rPr lang="id-ID" sz="2400" b="1" dirty="0">
                  <a:solidFill>
                    <a:schemeClr val="bg1"/>
                  </a:solidFill>
                </a:rPr>
                <a:t>8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E2C24A91-FFC8-4068-47BF-FAC3F4161A63}"/>
              </a:ext>
            </a:extLst>
          </p:cNvPr>
          <p:cNvSpPr txBox="1"/>
          <p:nvPr/>
        </p:nvSpPr>
        <p:spPr>
          <a:xfrm>
            <a:off x="2824766" y="468006"/>
            <a:ext cx="5181600" cy="780797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285568" tIns="142783" rIns="285568" bIns="142783" rtlCol="0">
            <a:spAutoFit/>
          </a:bodyPr>
          <a:lstStyle/>
          <a:p>
            <a:r>
              <a:rPr lang="id-ID" sz="3200" b="1" dirty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Senam Lantai</a:t>
            </a:r>
            <a:endParaRPr lang="en-US" sz="3200" b="1" dirty="0">
              <a:solidFill>
                <a:srgbClr val="7030A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B7D0903-CF38-B38E-1343-CEB316AB5CDD}"/>
              </a:ext>
            </a:extLst>
          </p:cNvPr>
          <p:cNvSpPr/>
          <p:nvPr/>
        </p:nvSpPr>
        <p:spPr>
          <a:xfrm>
            <a:off x="9163824" y="5255410"/>
            <a:ext cx="2034531" cy="27699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latin typeface="Arial" pitchFamily="34" charset="0"/>
                <a:cs typeface="Arial" pitchFamily="34" charset="0"/>
              </a:rPr>
              <a:t>Sumber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: </a:t>
            </a:r>
            <a:r>
              <a:rPr lang="id-ID" sz="1200" i="1" dirty="0">
                <a:latin typeface="Arial" pitchFamily="34" charset="0"/>
                <a:cs typeface="Arial" pitchFamily="34" charset="0"/>
              </a:rPr>
              <a:t>dokumen penerbit</a:t>
            </a:r>
            <a:endParaRPr lang="en-US" sz="1200" i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3F6FAEA-0132-A009-ED46-ED113C2DB671}"/>
              </a:ext>
            </a:extLst>
          </p:cNvPr>
          <p:cNvGrpSpPr/>
          <p:nvPr/>
        </p:nvGrpSpPr>
        <p:grpSpPr>
          <a:xfrm>
            <a:off x="0" y="1561823"/>
            <a:ext cx="5689600" cy="3443210"/>
            <a:chOff x="0" y="1847850"/>
            <a:chExt cx="4038600" cy="2582409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CC72A31-61D8-3361-CA1D-C13465408F0E}"/>
                </a:ext>
              </a:extLst>
            </p:cNvPr>
            <p:cNvSpPr/>
            <p:nvPr/>
          </p:nvSpPr>
          <p:spPr>
            <a:xfrm>
              <a:off x="114887" y="2190750"/>
              <a:ext cx="3923713" cy="22395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Menunjukkan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kemampuan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mempraktikkan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keseimbangan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dengan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benar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Menganalisis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fakta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konsep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prosedur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melakukan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keseimbangan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senam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dengan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benar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Menunjukkan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kemampuan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mempraktikkan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guling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depan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dengan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benar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Menganalisis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fakta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konsep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prosedur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melakukan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guling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depan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dengan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benar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FFD2C66-8CEC-CBBE-E0CB-7F6BB10E238A}"/>
                </a:ext>
              </a:extLst>
            </p:cNvPr>
            <p:cNvSpPr/>
            <p:nvPr/>
          </p:nvSpPr>
          <p:spPr>
            <a:xfrm>
              <a:off x="0" y="1847850"/>
              <a:ext cx="4038600" cy="3429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BA1DE567-DA1C-5C7F-36FE-182B3F68F8C3}"/>
              </a:ext>
            </a:extLst>
          </p:cNvPr>
          <p:cNvSpPr/>
          <p:nvPr/>
        </p:nvSpPr>
        <p:spPr>
          <a:xfrm>
            <a:off x="280816" y="1502400"/>
            <a:ext cx="2352054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en-US" sz="1867" b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Tujuan</a:t>
            </a:r>
            <a:r>
              <a:rPr lang="en-US" sz="1867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 </a:t>
            </a:r>
            <a:r>
              <a:rPr lang="en-US" sz="1867" b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pembelajaran</a:t>
            </a:r>
            <a:r>
              <a:rPr lang="en-US" sz="1867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: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C98D97D-1E62-BD59-96C1-669ABC5BEEA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65047" y="1561822"/>
            <a:ext cx="4733308" cy="35499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162283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198581" y="96015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Berguling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4AFF080-AFB0-8C46-FD72-D8BB7FFC041B}"/>
              </a:ext>
            </a:extLst>
          </p:cNvPr>
          <p:cNvSpPr txBox="1"/>
          <p:nvPr/>
        </p:nvSpPr>
        <p:spPr>
          <a:xfrm>
            <a:off x="513539" y="1499471"/>
            <a:ext cx="718802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sz="2400" i="1" dirty="0">
                <a:solidFill>
                  <a:srgbClr val="7030A0"/>
                </a:solidFill>
              </a:rPr>
              <a:t>Keterampilan gerak guling depan di bidang miring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E66C6A5-74E8-F334-2814-C53BAEEEE46E}"/>
              </a:ext>
            </a:extLst>
          </p:cNvPr>
          <p:cNvSpPr txBox="1"/>
          <p:nvPr/>
        </p:nvSpPr>
        <p:spPr>
          <a:xfrm>
            <a:off x="1133341" y="1961136"/>
            <a:ext cx="10736687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Berguling ke depan di bidang miring dapat kamu lakukan dengan awalan jongkok/kedua lutut ditekuk, bertumpu pada dua kaki rapat.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Kedua tangan bertumpu di atas matras.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Dekatkan kepala dengan ujung jari kaki dan luruskan kedua kaki, bersamaan dengan kedua siku ditekuk sampai tengkuk menyentuh matras.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Tekuklah kedua lutut, berguling ke depan, dan segeralah menggait lutut sampai ke posisi awal.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Saat pendarataan, pandangan ke depan agar tetap terjaga keseimbanganmu.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Berguling di bidang miring dilakukan untuk mempermudahmu apabila kesulitan melakukan guling ke depan di bidang datar.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Susunlah 2 atau 3 matras secara miring.</a:t>
            </a:r>
          </a:p>
        </p:txBody>
      </p:sp>
    </p:spTree>
    <p:extLst>
      <p:ext uri="{BB962C8B-B14F-4D97-AF65-F5344CB8AC3E}">
        <p14:creationId xmlns:p14="http://schemas.microsoft.com/office/powerpoint/2010/main" val="22264980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211460" y="412992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Berguling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4AFF080-AFB0-8C46-FD72-D8BB7FFC041B}"/>
              </a:ext>
            </a:extLst>
          </p:cNvPr>
          <p:cNvSpPr txBox="1"/>
          <p:nvPr/>
        </p:nvSpPr>
        <p:spPr>
          <a:xfrm>
            <a:off x="526418" y="952304"/>
            <a:ext cx="718802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sz="2400" i="1" dirty="0">
                <a:solidFill>
                  <a:srgbClr val="7030A0"/>
                </a:solidFill>
              </a:rPr>
              <a:t>Keterampilan gerak guling depan di bidang miring</a:t>
            </a:r>
            <a:endParaRPr lang="en-ID" sz="2400" i="1" dirty="0">
              <a:solidFill>
                <a:srgbClr val="7030A0"/>
              </a:solidFill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3C5C7DD-A2FB-E76F-BF72-F20F0170E23F}"/>
              </a:ext>
            </a:extLst>
          </p:cNvPr>
          <p:cNvGrpSpPr/>
          <p:nvPr/>
        </p:nvGrpSpPr>
        <p:grpSpPr>
          <a:xfrm>
            <a:off x="1659550" y="1413969"/>
            <a:ext cx="9434487" cy="4894585"/>
            <a:chOff x="1659550" y="1413969"/>
            <a:chExt cx="9434487" cy="4894585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39B61FA7-759B-13E6-D078-B93E6E3727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405" b="19444"/>
            <a:stretch/>
          </p:blipFill>
          <p:spPr>
            <a:xfrm>
              <a:off x="1659550" y="1413969"/>
              <a:ext cx="8641080" cy="3928056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38F8634-3128-F1B2-2C3E-324B88DB92EB}"/>
                </a:ext>
              </a:extLst>
            </p:cNvPr>
            <p:cNvSpPr txBox="1"/>
            <p:nvPr/>
          </p:nvSpPr>
          <p:spPr>
            <a:xfrm>
              <a:off x="1851524" y="5108225"/>
              <a:ext cx="943191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 sz="2400" i="1" dirty="0">
                  <a:solidFill>
                    <a:srgbClr val="7030A0"/>
                  </a:solidFill>
                </a:rPr>
                <a:t>Sikap awal</a:t>
              </a:r>
              <a:endParaRPr lang="en-ID" sz="2400" i="1" dirty="0">
                <a:solidFill>
                  <a:srgbClr val="7030A0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ED60B9B-E7FB-FB05-2C4B-CFCF4D5A6CC2}"/>
                </a:ext>
              </a:extLst>
            </p:cNvPr>
            <p:cNvSpPr txBox="1"/>
            <p:nvPr/>
          </p:nvSpPr>
          <p:spPr>
            <a:xfrm>
              <a:off x="3245477" y="5108225"/>
              <a:ext cx="1470416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 sz="2400" i="1" dirty="0">
                  <a:solidFill>
                    <a:srgbClr val="7030A0"/>
                  </a:solidFill>
                </a:rPr>
                <a:t>Gerak bertumpu</a:t>
              </a:r>
              <a:endParaRPr lang="en-ID" sz="2400" i="1" dirty="0">
                <a:solidFill>
                  <a:srgbClr val="7030A0"/>
                </a:solidFill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AFC3B1E-A4BA-E9B4-FD6B-8B60A0F08A6E}"/>
                </a:ext>
              </a:extLst>
            </p:cNvPr>
            <p:cNvSpPr txBox="1"/>
            <p:nvPr/>
          </p:nvSpPr>
          <p:spPr>
            <a:xfrm>
              <a:off x="5244882" y="5108225"/>
              <a:ext cx="1470416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 sz="2400" i="1" dirty="0">
                  <a:solidFill>
                    <a:srgbClr val="7030A0"/>
                  </a:solidFill>
                </a:rPr>
                <a:t>Gerak berguling</a:t>
              </a:r>
              <a:endParaRPr lang="en-ID" sz="2400" i="1" dirty="0">
                <a:solidFill>
                  <a:srgbClr val="7030A0"/>
                </a:solidFill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53F232E-EE0D-73E2-F541-D921AA76A32D}"/>
                </a:ext>
              </a:extLst>
            </p:cNvPr>
            <p:cNvSpPr txBox="1"/>
            <p:nvPr/>
          </p:nvSpPr>
          <p:spPr>
            <a:xfrm>
              <a:off x="7244287" y="5108225"/>
              <a:ext cx="1796682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 sz="2400" i="1" dirty="0">
                  <a:solidFill>
                    <a:srgbClr val="7030A0"/>
                  </a:solidFill>
                </a:rPr>
                <a:t>Gerak menangkap kaki</a:t>
              </a:r>
              <a:endParaRPr lang="en-ID" sz="2400" i="1" dirty="0">
                <a:solidFill>
                  <a:srgbClr val="7030A0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9E99673-F560-E7F7-A3A2-BEA266F2771B}"/>
                </a:ext>
              </a:extLst>
            </p:cNvPr>
            <p:cNvSpPr txBox="1"/>
            <p:nvPr/>
          </p:nvSpPr>
          <p:spPr>
            <a:xfrm>
              <a:off x="9297355" y="5108225"/>
              <a:ext cx="1796682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 sz="2400" i="1" dirty="0">
                  <a:solidFill>
                    <a:srgbClr val="7030A0"/>
                  </a:solidFill>
                </a:rPr>
                <a:t>Gerak pendaratan</a:t>
              </a:r>
              <a:endParaRPr lang="en-ID" sz="2400" i="1" dirty="0">
                <a:solidFill>
                  <a:srgbClr val="7030A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258895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211460" y="412992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Berguling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4AFF080-AFB0-8C46-FD72-D8BB7FFC041B}"/>
              </a:ext>
            </a:extLst>
          </p:cNvPr>
          <p:cNvSpPr txBox="1"/>
          <p:nvPr/>
        </p:nvSpPr>
        <p:spPr>
          <a:xfrm>
            <a:off x="526418" y="952304"/>
            <a:ext cx="718802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sz="2400" i="1" dirty="0">
                <a:solidFill>
                  <a:srgbClr val="7030A0"/>
                </a:solidFill>
              </a:rPr>
              <a:t>Keterampilan gerak guling </a:t>
            </a:r>
            <a:r>
              <a:rPr lang="id-ID" sz="2400" i="1" dirty="0">
                <a:solidFill>
                  <a:srgbClr val="7030A0"/>
                </a:solidFill>
              </a:rPr>
              <a:t>belakang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1DAF50A-9844-E4A0-3B28-6CCCC44A9DAC}"/>
              </a:ext>
            </a:extLst>
          </p:cNvPr>
          <p:cNvSpPr txBox="1"/>
          <p:nvPr/>
        </p:nvSpPr>
        <p:spPr>
          <a:xfrm>
            <a:off x="526418" y="1457859"/>
            <a:ext cx="964627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Berguling ke belakang dilakukan secara bertahap, dari sikap awal, pelaksanaan/berguling, dan pendaratan.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5B59C76-B485-9774-A00A-5E9F8077B44E}"/>
              </a:ext>
            </a:extLst>
          </p:cNvPr>
          <p:cNvGrpSpPr/>
          <p:nvPr/>
        </p:nvGrpSpPr>
        <p:grpSpPr>
          <a:xfrm>
            <a:off x="1209480" y="2332746"/>
            <a:ext cx="9533477" cy="3785857"/>
            <a:chOff x="1209480" y="2332746"/>
            <a:chExt cx="9533477" cy="3785857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00B78F8A-786A-DC0D-7387-66D4E25DEB15}"/>
                </a:ext>
              </a:extLst>
            </p:cNvPr>
            <p:cNvGrpSpPr/>
            <p:nvPr/>
          </p:nvGrpSpPr>
          <p:grpSpPr>
            <a:xfrm>
              <a:off x="1623480" y="5656938"/>
              <a:ext cx="8974152" cy="461665"/>
              <a:chOff x="1623480" y="5656938"/>
              <a:chExt cx="8974152" cy="461665"/>
            </a:xfrm>
          </p:grpSpPr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C38F8634-3128-F1B2-2C3E-324B88DB92EB}"/>
                  </a:ext>
                </a:extLst>
              </p:cNvPr>
              <p:cNvSpPr txBox="1"/>
              <p:nvPr/>
            </p:nvSpPr>
            <p:spPr>
              <a:xfrm>
                <a:off x="1623480" y="5656938"/>
                <a:ext cx="414202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id-ID" sz="2400" i="1" dirty="0">
                    <a:solidFill>
                      <a:srgbClr val="7030A0"/>
                    </a:solidFill>
                  </a:rPr>
                  <a:t>1</a:t>
                </a:r>
                <a:endParaRPr lang="en-ID" sz="2400" i="1" dirty="0">
                  <a:solidFill>
                    <a:srgbClr val="7030A0"/>
                  </a:solidFill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41C031F3-DE7B-8D69-76DB-30837B74D197}"/>
                  </a:ext>
                </a:extLst>
              </p:cNvPr>
              <p:cNvSpPr txBox="1"/>
              <p:nvPr/>
            </p:nvSpPr>
            <p:spPr>
              <a:xfrm>
                <a:off x="3138798" y="5656938"/>
                <a:ext cx="414202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id-ID" sz="2400" i="1" dirty="0">
                    <a:solidFill>
                      <a:srgbClr val="7030A0"/>
                    </a:solidFill>
                  </a:rPr>
                  <a:t>2</a:t>
                </a:r>
                <a:endParaRPr lang="en-ID" sz="2400" i="1" dirty="0">
                  <a:solidFill>
                    <a:srgbClr val="7030A0"/>
                  </a:solidFill>
                </a:endParaRP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46541F78-3685-5C51-8BA5-5B90462587F2}"/>
                  </a:ext>
                </a:extLst>
              </p:cNvPr>
              <p:cNvSpPr txBox="1"/>
              <p:nvPr/>
            </p:nvSpPr>
            <p:spPr>
              <a:xfrm>
                <a:off x="5006976" y="5656938"/>
                <a:ext cx="414202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id-ID" sz="2400" i="1" dirty="0">
                    <a:solidFill>
                      <a:srgbClr val="7030A0"/>
                    </a:solidFill>
                  </a:rPr>
                  <a:t>3</a:t>
                </a:r>
                <a:endParaRPr lang="en-ID" sz="2400" i="1" dirty="0">
                  <a:solidFill>
                    <a:srgbClr val="7030A0"/>
                  </a:solidFill>
                </a:endParaRP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55728248-26E7-67DF-DE70-F3E3E49397A9}"/>
                  </a:ext>
                </a:extLst>
              </p:cNvPr>
              <p:cNvSpPr txBox="1"/>
              <p:nvPr/>
            </p:nvSpPr>
            <p:spPr>
              <a:xfrm>
                <a:off x="6939217" y="5656938"/>
                <a:ext cx="414202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id-ID" sz="2400" i="1" dirty="0">
                    <a:solidFill>
                      <a:srgbClr val="7030A0"/>
                    </a:solidFill>
                  </a:rPr>
                  <a:t>4</a:t>
                </a:r>
                <a:endParaRPr lang="en-ID" sz="2400" i="1" dirty="0">
                  <a:solidFill>
                    <a:srgbClr val="7030A0"/>
                  </a:solidFill>
                </a:endParaRP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EC40C4C7-8479-D538-7DBE-628CCA0AA719}"/>
                  </a:ext>
                </a:extLst>
              </p:cNvPr>
              <p:cNvSpPr txBox="1"/>
              <p:nvPr/>
            </p:nvSpPr>
            <p:spPr>
              <a:xfrm>
                <a:off x="8519002" y="5656938"/>
                <a:ext cx="414202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id-ID" sz="2400" i="1" dirty="0">
                    <a:solidFill>
                      <a:srgbClr val="7030A0"/>
                    </a:solidFill>
                  </a:rPr>
                  <a:t>5</a:t>
                </a:r>
                <a:endParaRPr lang="en-ID" sz="2400" i="1" dirty="0">
                  <a:solidFill>
                    <a:srgbClr val="7030A0"/>
                  </a:solidFill>
                </a:endParaRP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C9557259-AAD6-C6B4-7506-6A57C30EE27C}"/>
                  </a:ext>
                </a:extLst>
              </p:cNvPr>
              <p:cNvSpPr txBox="1"/>
              <p:nvPr/>
            </p:nvSpPr>
            <p:spPr>
              <a:xfrm>
                <a:off x="10183430" y="5656938"/>
                <a:ext cx="414202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id-ID" sz="2400" i="1" dirty="0">
                    <a:solidFill>
                      <a:srgbClr val="7030A0"/>
                    </a:solidFill>
                  </a:rPr>
                  <a:t>6</a:t>
                </a:r>
                <a:endParaRPr lang="en-ID" sz="2400" i="1" dirty="0">
                  <a:solidFill>
                    <a:srgbClr val="7030A0"/>
                  </a:solidFill>
                </a:endParaRP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9C510068-B519-7E1F-F678-D030FBE26134}"/>
                </a:ext>
              </a:extLst>
            </p:cNvPr>
            <p:cNvGrpSpPr/>
            <p:nvPr/>
          </p:nvGrpSpPr>
          <p:grpSpPr>
            <a:xfrm>
              <a:off x="1209480" y="2332746"/>
              <a:ext cx="9533477" cy="3416373"/>
              <a:chOff x="1209480" y="2332746"/>
              <a:chExt cx="9533477" cy="3416373"/>
            </a:xfrm>
          </p:grpSpPr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4DC0834D-CB16-3A57-A6A4-2E04EA8FC0C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322" t="38739" r="68084" b="12270"/>
              <a:stretch/>
            </p:blipFill>
            <p:spPr>
              <a:xfrm>
                <a:off x="2416279" y="3260103"/>
                <a:ext cx="1413218" cy="2299537"/>
              </a:xfrm>
              <a:prstGeom prst="rect">
                <a:avLst/>
              </a:prstGeom>
            </p:spPr>
          </p:pic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6AC04F59-F8AF-FEF2-86CF-8D232B7F17A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1007" t="22533" r="40635" b="40118"/>
              <a:stretch/>
            </p:blipFill>
            <p:spPr>
              <a:xfrm>
                <a:off x="4153810" y="3596999"/>
                <a:ext cx="2036940" cy="1745948"/>
              </a:xfrm>
              <a:prstGeom prst="rect">
                <a:avLst/>
              </a:prstGeom>
            </p:spPr>
          </p:pic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52CA6A4C-E110-8F85-798D-BD63D4EE2AF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28347" b="89214" l="53016" r="98448">
                            <a14:foregroundMark x1="75767" y1="55989" x2="75767" y2="55989"/>
                            <a14:foregroundMark x1="86102" y1="58103" x2="86102" y2="58103"/>
                            <a14:foregroundMark x1="64938" y1="75718" x2="64938" y2="75718"/>
                            <a14:foregroundMark x1="62257" y1="77453" x2="62257" y2="77453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3470" t="22532" r="896" b="11680"/>
              <a:stretch/>
            </p:blipFill>
            <p:spPr>
              <a:xfrm>
                <a:off x="6531259" y="2623225"/>
                <a:ext cx="3244462" cy="3044180"/>
              </a:xfrm>
              <a:prstGeom prst="rect">
                <a:avLst/>
              </a:prstGeom>
            </p:spPr>
          </p:pic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C33BF0D2-201F-6344-8B27-AE69C6788BE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6070" b="86233" l="1376" r="12487">
                            <a14:foregroundMark x1="9312" y1="82493" x2="9312" y2="82493"/>
                            <a14:foregroundMark x1="9771" y1="31978" x2="9771" y2="31978"/>
                            <a14:foregroundMark x1="10194" y1="21951" x2="10194" y2="21951"/>
                            <a14:foregroundMark x1="7725" y1="29919" x2="7725" y2="29919"/>
                            <a14:foregroundMark x1="7725" y1="84228" x2="7725" y2="84228"/>
                            <a14:foregroundMark x1="9947" y1="28509" x2="9947" y2="28509"/>
                            <a14:foregroundMark x1="7549" y1="26883" x2="7549" y2="26883"/>
                            <a14:foregroundMark x1="7443" y1="23198" x2="7443" y2="23198"/>
                            <a14:foregroundMark x1="10406" y1="16640" x2="10406" y2="16640"/>
                            <a14:foregroundMark x1="11605" y1="27263" x2="11605" y2="27263"/>
                            <a14:foregroundMark x1="10653" y1="81518" x2="10653" y2="81518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362" r="86049" b="12270"/>
              <a:stretch/>
            </p:blipFill>
            <p:spPr>
              <a:xfrm>
                <a:off x="1209480" y="2332746"/>
                <a:ext cx="887360" cy="3409608"/>
              </a:xfrm>
              <a:prstGeom prst="rect">
                <a:avLst/>
              </a:prstGeom>
            </p:spPr>
          </p:pic>
          <p:pic>
            <p:nvPicPr>
              <p:cNvPr id="28" name="Picture 27">
                <a:extLst>
                  <a:ext uri="{FF2B5EF4-FFF2-40B4-BE49-F238E27FC236}">
                    <a16:creationId xmlns:a16="http://schemas.microsoft.com/office/drawing/2014/main" id="{B6165BA5-59C2-256E-0DD4-98D8FB30A75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6070" b="86233" l="1376" r="12487">
                            <a14:foregroundMark x1="9312" y1="82493" x2="9312" y2="82493"/>
                            <a14:foregroundMark x1="9771" y1="31978" x2="9771" y2="31978"/>
                            <a14:foregroundMark x1="10194" y1="21951" x2="10194" y2="21951"/>
                            <a14:foregroundMark x1="7725" y1="29919" x2="7725" y2="29919"/>
                            <a14:foregroundMark x1="7725" y1="84228" x2="7725" y2="84228"/>
                            <a14:foregroundMark x1="9947" y1="28509" x2="9947" y2="28509"/>
                            <a14:foregroundMark x1="7549" y1="26883" x2="7549" y2="26883"/>
                            <a14:foregroundMark x1="7443" y1="23198" x2="7443" y2="23198"/>
                            <a14:foregroundMark x1="10406" y1="16640" x2="10406" y2="16640"/>
                            <a14:foregroundMark x1="11605" y1="27263" x2="11605" y2="27263"/>
                            <a14:foregroundMark x1="10653" y1="81518" x2="10653" y2="81518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362" r="86049" b="12270"/>
              <a:stretch/>
            </p:blipFill>
            <p:spPr>
              <a:xfrm>
                <a:off x="9855597" y="2339511"/>
                <a:ext cx="887360" cy="3409608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6857585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254352" y="96107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Berguling Depan dan Belakang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0D27BE-FF25-47AB-04C3-D8F19210AD41}"/>
              </a:ext>
            </a:extLst>
          </p:cNvPr>
          <p:cNvSpPr txBox="1"/>
          <p:nvPr/>
        </p:nvSpPr>
        <p:spPr>
          <a:xfrm>
            <a:off x="254351" y="1499022"/>
            <a:ext cx="87908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sz="2400" i="1" dirty="0">
                <a:solidFill>
                  <a:srgbClr val="7030A0"/>
                </a:solidFill>
              </a:rPr>
              <a:t>Keterampilan gerak guling depan di bidang datar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3601275" y="2817166"/>
            <a:ext cx="7537329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melakukan sikap awal berguling depan di bidang datar</a:t>
            </a:r>
          </a:p>
          <a:p>
            <a:r>
              <a:rPr lang="id-ID" sz="2400" dirty="0"/>
              <a:t>adalah sebagai berikut.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Berdiri tegak dengan kedua kaki rapat.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Kedua tangan lurus ke atas, telapak tangan terbuka.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Pandangan ke arah di mana kedua tangan akan bertumpu.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C4BDD50-0078-DEB9-4CC5-69F563DBCCB3}"/>
              </a:ext>
            </a:extLst>
          </p:cNvPr>
          <p:cNvSpPr/>
          <p:nvPr/>
        </p:nvSpPr>
        <p:spPr>
          <a:xfrm>
            <a:off x="1956942" y="2602179"/>
            <a:ext cx="1117008" cy="830997"/>
          </a:xfrm>
          <a:prstGeom prst="ellipse">
            <a:avLst/>
          </a:prstGeom>
          <a:noFill/>
          <a:ln w="127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0065EB5-D154-58D4-C32E-695391C45AC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24" r="29658"/>
          <a:stretch/>
        </p:blipFill>
        <p:spPr>
          <a:xfrm>
            <a:off x="1739145" y="2129227"/>
            <a:ext cx="1117008" cy="4149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4205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254352" y="96107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Berguling Depan dan Belakang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0D27BE-FF25-47AB-04C3-D8F19210AD41}"/>
              </a:ext>
            </a:extLst>
          </p:cNvPr>
          <p:cNvSpPr txBox="1"/>
          <p:nvPr/>
        </p:nvSpPr>
        <p:spPr>
          <a:xfrm>
            <a:off x="254351" y="1499022"/>
            <a:ext cx="87908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sz="2400" i="1" dirty="0">
                <a:solidFill>
                  <a:srgbClr val="7030A0"/>
                </a:solidFill>
              </a:rPr>
              <a:t>Keterampilan gerak guling depan di bidang datar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4196903" y="2631123"/>
            <a:ext cx="7537329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melakukan gerak bertumpu berguling depan di bidang</a:t>
            </a:r>
          </a:p>
          <a:p>
            <a:r>
              <a:rPr lang="id-ID" sz="2400" dirty="0"/>
              <a:t>datar adalah sebagai berikut.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Turunkan kedua tangan diikuti tubuh.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Pastikan kedua telapak tangan bertumpu di atas matras.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Tempelkan dagu ke dada, pandangan ke perut.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Lutut tetap lurus, dorong tubuh sedikit ke depan sehingga tumpuan ada pada kedua telapak tangan dan ujung jari kaki.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C4BDD50-0078-DEB9-4CC5-69F563DBCCB3}"/>
              </a:ext>
            </a:extLst>
          </p:cNvPr>
          <p:cNvSpPr/>
          <p:nvPr/>
        </p:nvSpPr>
        <p:spPr>
          <a:xfrm>
            <a:off x="2258160" y="4154617"/>
            <a:ext cx="1938743" cy="1371835"/>
          </a:xfrm>
          <a:prstGeom prst="ellipse">
            <a:avLst/>
          </a:prstGeom>
          <a:noFill/>
          <a:ln w="127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3C6E7C6-6870-49B7-508C-D48D24E00A3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68" t="46985" r="40495"/>
          <a:stretch/>
        </p:blipFill>
        <p:spPr>
          <a:xfrm>
            <a:off x="1336549" y="2817166"/>
            <a:ext cx="2422659" cy="3542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4643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254352" y="96107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Berguling Depan dan Belakang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0D27BE-FF25-47AB-04C3-D8F19210AD41}"/>
              </a:ext>
            </a:extLst>
          </p:cNvPr>
          <p:cNvSpPr txBox="1"/>
          <p:nvPr/>
        </p:nvSpPr>
        <p:spPr>
          <a:xfrm>
            <a:off x="254351" y="1499022"/>
            <a:ext cx="87908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sz="2400" i="1" dirty="0">
                <a:solidFill>
                  <a:srgbClr val="7030A0"/>
                </a:solidFill>
              </a:rPr>
              <a:t>Keterampilan gerak guling depan di bidang datar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5813946" y="2094317"/>
            <a:ext cx="5920286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melakukan gerak berguling depan di bidang datar adalah sebagai berikut.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Lipat kedua siku tangan sehingga tengkuk bertumpu di matras.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Lanjutkan gerakan tersebut sampai semua alur punggung bersentuhan dengan matras.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Saat punggang menyentuh lantai, tekuklah kedua lutut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dan kedua tangan menggait di bawah lutut.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7B1EE62-C842-0909-876D-23B5711696B9}"/>
              </a:ext>
            </a:extLst>
          </p:cNvPr>
          <p:cNvGrpSpPr/>
          <p:nvPr/>
        </p:nvGrpSpPr>
        <p:grpSpPr>
          <a:xfrm>
            <a:off x="254351" y="2581988"/>
            <a:ext cx="5559595" cy="2944283"/>
            <a:chOff x="254351" y="2581988"/>
            <a:chExt cx="5559595" cy="2944283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60D3944-FCD9-C5FE-D06F-85E5D11FAD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03" t="21645" r="58094" b="3449"/>
            <a:stretch/>
          </p:blipFill>
          <p:spPr>
            <a:xfrm>
              <a:off x="3809203" y="2581988"/>
              <a:ext cx="2004743" cy="2944283"/>
            </a:xfrm>
            <a:prstGeom prst="rect">
              <a:avLst/>
            </a:prstGeom>
          </p:spPr>
        </p:pic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1C4BDD50-0078-DEB9-4CC5-69F563DBCCB3}"/>
                </a:ext>
              </a:extLst>
            </p:cNvPr>
            <p:cNvSpPr/>
            <p:nvPr/>
          </p:nvSpPr>
          <p:spPr>
            <a:xfrm>
              <a:off x="3842202" y="3987143"/>
              <a:ext cx="1938743" cy="1371835"/>
            </a:xfrm>
            <a:prstGeom prst="ellipse">
              <a:avLst/>
            </a:prstGeom>
            <a:noFill/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AA0A64C0-2DC8-9D0D-7FB8-DD1C12C7EF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009" t="7481" r="2546" b="7481"/>
            <a:stretch/>
          </p:blipFill>
          <p:spPr>
            <a:xfrm>
              <a:off x="254351" y="3023178"/>
              <a:ext cx="3389601" cy="2335800"/>
            </a:xfrm>
            <a:prstGeom prst="rect">
              <a:avLst/>
            </a:prstGeom>
          </p:spPr>
        </p:pic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1537A4F4-2AFB-0B6D-3823-BC2774486147}"/>
                </a:ext>
              </a:extLst>
            </p:cNvPr>
            <p:cNvSpPr/>
            <p:nvPr/>
          </p:nvSpPr>
          <p:spPr>
            <a:xfrm>
              <a:off x="1721709" y="4042949"/>
              <a:ext cx="1938743" cy="1371835"/>
            </a:xfrm>
            <a:prstGeom prst="ellipse">
              <a:avLst/>
            </a:prstGeom>
            <a:noFill/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40817231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254352" y="96107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Berguling Depan dan Belakang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0D27BE-FF25-47AB-04C3-D8F19210AD41}"/>
              </a:ext>
            </a:extLst>
          </p:cNvPr>
          <p:cNvSpPr txBox="1"/>
          <p:nvPr/>
        </p:nvSpPr>
        <p:spPr>
          <a:xfrm>
            <a:off x="254351" y="1499022"/>
            <a:ext cx="87908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sz="2400" i="1" dirty="0">
                <a:solidFill>
                  <a:srgbClr val="7030A0"/>
                </a:solidFill>
              </a:rPr>
              <a:t>Keterampilan gerak guling depan di bidang datar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4938028" y="2835357"/>
            <a:ext cx="585489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melakukan gerak mendarat berguling depan di bidang datar adalah sebagai berikut.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Ayunkan kedua tangan ke depan sehingga posisi bertumpu pada kedua telapak kaki.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Arahkan pandangan ke depan untuk melakukan gerakan lanjutan, ayunkan kedua tangan ke atas sampai posisi berdiri.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9AE8F74-A9CF-CEA9-A49B-FA525B391009}"/>
              </a:ext>
            </a:extLst>
          </p:cNvPr>
          <p:cNvGrpSpPr/>
          <p:nvPr/>
        </p:nvGrpSpPr>
        <p:grpSpPr>
          <a:xfrm>
            <a:off x="1243019" y="1874278"/>
            <a:ext cx="3276317" cy="4938111"/>
            <a:chOff x="1243019" y="1874278"/>
            <a:chExt cx="3276317" cy="4938111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60D3944-FCD9-C5FE-D06F-85E5D11FAD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249" t="21645" r="14622" b="3449"/>
            <a:stretch/>
          </p:blipFill>
          <p:spPr>
            <a:xfrm>
              <a:off x="1243019" y="4183554"/>
              <a:ext cx="2103118" cy="2350848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67A6B9CD-E29C-3E28-7CAF-E219FBB6995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161" r="31846"/>
            <a:stretch/>
          </p:blipFill>
          <p:spPr>
            <a:xfrm>
              <a:off x="3346137" y="1874278"/>
              <a:ext cx="1173199" cy="493811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814077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254352" y="96107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Berguling Depan dan Belakang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0D27BE-FF25-47AB-04C3-D8F19210AD41}"/>
              </a:ext>
            </a:extLst>
          </p:cNvPr>
          <p:cNvSpPr txBox="1"/>
          <p:nvPr/>
        </p:nvSpPr>
        <p:spPr>
          <a:xfrm>
            <a:off x="254351" y="1499022"/>
            <a:ext cx="87908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sz="2400" i="1" dirty="0">
                <a:solidFill>
                  <a:srgbClr val="7030A0"/>
                </a:solidFill>
              </a:rPr>
              <a:t>Keterampilan gerak guling depan di bidang miring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4726867" y="2958322"/>
            <a:ext cx="679620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melakukan sikap awal pada gerak berguling depan di bidang miring adalah sebagai berikut.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Kedua kaki rapat.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Posisi jongkok di kemiringan matras.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Kedua tangan menumpu di matras.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BB4EF3D2-C062-40D6-6282-A0094DA06ABC}"/>
              </a:ext>
            </a:extLst>
          </p:cNvPr>
          <p:cNvGrpSpPr/>
          <p:nvPr/>
        </p:nvGrpSpPr>
        <p:grpSpPr>
          <a:xfrm>
            <a:off x="1665026" y="1960687"/>
            <a:ext cx="2402007" cy="4234514"/>
            <a:chOff x="1665026" y="1960687"/>
            <a:chExt cx="2402007" cy="4234514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80495F5-6A3D-DEAE-E9D3-38411282FC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853" t="13370" r="25545" b="13722"/>
            <a:stretch/>
          </p:blipFill>
          <p:spPr>
            <a:xfrm>
              <a:off x="1665026" y="1960687"/>
              <a:ext cx="2402007" cy="3772849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0E593C1-D32F-BF39-C478-7A88589EDB39}"/>
                </a:ext>
              </a:extLst>
            </p:cNvPr>
            <p:cNvSpPr txBox="1"/>
            <p:nvPr/>
          </p:nvSpPr>
          <p:spPr>
            <a:xfrm>
              <a:off x="2049998" y="5733536"/>
              <a:ext cx="19215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 sz="2400" i="1" dirty="0">
                  <a:solidFill>
                    <a:srgbClr val="7030A0"/>
                  </a:solidFill>
                </a:rPr>
                <a:t>Sikap awal</a:t>
              </a:r>
              <a:endParaRPr lang="en-ID" sz="2400" i="1" dirty="0">
                <a:solidFill>
                  <a:srgbClr val="7030A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978302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254352" y="96107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Berguling Depan dan Belakang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0D27BE-FF25-47AB-04C3-D8F19210AD41}"/>
              </a:ext>
            </a:extLst>
          </p:cNvPr>
          <p:cNvSpPr txBox="1"/>
          <p:nvPr/>
        </p:nvSpPr>
        <p:spPr>
          <a:xfrm>
            <a:off x="254351" y="1499022"/>
            <a:ext cx="87908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sz="2400" i="1" dirty="0">
                <a:solidFill>
                  <a:srgbClr val="7030A0"/>
                </a:solidFill>
              </a:rPr>
              <a:t>Keterampilan gerak guling depan di bidang miring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4826763" y="2835357"/>
            <a:ext cx="679620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melakukan gerak bertumpu pada gerak berguling depan di bidang miring adalah sebagai berikut.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Lipat kedua siku tangan.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Luruskan kedua kaki sampai tengkuk menyentuh matras.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40E7D933-2D90-562E-874E-08868CE2B318}"/>
              </a:ext>
            </a:extLst>
          </p:cNvPr>
          <p:cNvGrpSpPr/>
          <p:nvPr/>
        </p:nvGrpSpPr>
        <p:grpSpPr>
          <a:xfrm>
            <a:off x="1246499" y="2488394"/>
            <a:ext cx="3284558" cy="3332249"/>
            <a:chOff x="1246499" y="2488394"/>
            <a:chExt cx="3284558" cy="3332249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7D77D913-330F-3BD5-B7A7-787C8B902B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21" t="18302" r="33574"/>
            <a:stretch/>
          </p:blipFill>
          <p:spPr>
            <a:xfrm>
              <a:off x="1246499" y="2488394"/>
              <a:ext cx="3284558" cy="3223026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4582C54-C005-EBCC-7B8D-9E849EEE57B5}"/>
                </a:ext>
              </a:extLst>
            </p:cNvPr>
            <p:cNvSpPr txBox="1"/>
            <p:nvPr/>
          </p:nvSpPr>
          <p:spPr>
            <a:xfrm>
              <a:off x="1886224" y="5358978"/>
              <a:ext cx="233093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 sz="2400" i="1" dirty="0">
                  <a:solidFill>
                    <a:srgbClr val="7030A0"/>
                  </a:solidFill>
                </a:rPr>
                <a:t>Gerak bertumpu</a:t>
              </a:r>
              <a:endParaRPr lang="en-ID" sz="2400" i="1" dirty="0">
                <a:solidFill>
                  <a:srgbClr val="7030A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000421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254352" y="96107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Berguling Depan dan Belakang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0D27BE-FF25-47AB-04C3-D8F19210AD41}"/>
              </a:ext>
            </a:extLst>
          </p:cNvPr>
          <p:cNvSpPr txBox="1"/>
          <p:nvPr/>
        </p:nvSpPr>
        <p:spPr>
          <a:xfrm>
            <a:off x="254351" y="1499022"/>
            <a:ext cx="87908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sz="2400" i="1" dirty="0">
                <a:solidFill>
                  <a:srgbClr val="7030A0"/>
                </a:solidFill>
              </a:rPr>
              <a:t>Keterampilan gerak guling depan di bidang miring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4826763" y="2835357"/>
            <a:ext cx="679620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melakukan gerak berguling pada gerak berguling</a:t>
            </a:r>
          </a:p>
          <a:p>
            <a:r>
              <a:rPr lang="id-ID" sz="2400" dirty="0"/>
              <a:t>depan di bidang miring adalah sebagai berikut.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Tunduk sampai dagu menempel di dada atas.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Berguling ke depan, lipat kedua lutut.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Kedua tangan menangkap kaki di bawah lutut, dagu tetap menempel di dada.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5A199B4-8098-FCAE-72BE-64FFEE32033F}"/>
              </a:ext>
            </a:extLst>
          </p:cNvPr>
          <p:cNvGrpSpPr/>
          <p:nvPr/>
        </p:nvGrpSpPr>
        <p:grpSpPr>
          <a:xfrm>
            <a:off x="2098474" y="2097164"/>
            <a:ext cx="2330933" cy="4123372"/>
            <a:chOff x="2098474" y="2097164"/>
            <a:chExt cx="2330933" cy="4123372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109A67E-0F52-9E0C-FE37-02CD52A312C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707" t="5970" r="10572"/>
            <a:stretch/>
          </p:blipFill>
          <p:spPr>
            <a:xfrm>
              <a:off x="2146950" y="2097164"/>
              <a:ext cx="2233982" cy="3756063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677CAC1-A2EF-F9AD-DFB8-BC50B41FBF37}"/>
                </a:ext>
              </a:extLst>
            </p:cNvPr>
            <p:cNvSpPr txBox="1"/>
            <p:nvPr/>
          </p:nvSpPr>
          <p:spPr>
            <a:xfrm>
              <a:off x="2098474" y="5758871"/>
              <a:ext cx="233093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 sz="2400" i="1" dirty="0">
                  <a:solidFill>
                    <a:srgbClr val="7030A0"/>
                  </a:solidFill>
                </a:rPr>
                <a:t>Gerak berguling</a:t>
              </a:r>
              <a:endParaRPr lang="en-ID" sz="2400" i="1" dirty="0">
                <a:solidFill>
                  <a:srgbClr val="7030A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748497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6FEE153B-6BDE-4898-E115-CECE7A7D8DEE}"/>
              </a:ext>
            </a:extLst>
          </p:cNvPr>
          <p:cNvGrpSpPr/>
          <p:nvPr/>
        </p:nvGrpSpPr>
        <p:grpSpPr>
          <a:xfrm>
            <a:off x="1" y="1459547"/>
            <a:ext cx="5689599" cy="3155887"/>
            <a:chOff x="0" y="1847850"/>
            <a:chExt cx="3769359" cy="2366914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7F69885-469D-CDB3-1F2B-3EF4A584598A}"/>
                </a:ext>
              </a:extLst>
            </p:cNvPr>
            <p:cNvSpPr/>
            <p:nvPr/>
          </p:nvSpPr>
          <p:spPr>
            <a:xfrm>
              <a:off x="114886" y="2190750"/>
              <a:ext cx="3654473" cy="20240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Menunjukkan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kemampuan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mempraktikkan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guling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belakang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dengan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benar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Menganalisis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fakta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konsep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prosedur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melakukan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guling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belakang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dengan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benar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Menunjukkan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kemampuan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mempraktikkan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guling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lenting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dengan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benar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Menganalisis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fakta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konsep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prosedur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melakukan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guling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lenting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dengan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benar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7FF821C-D3F7-5AEA-DB3A-2F6E74FA2260}"/>
                </a:ext>
              </a:extLst>
            </p:cNvPr>
            <p:cNvSpPr/>
            <p:nvPr/>
          </p:nvSpPr>
          <p:spPr>
            <a:xfrm>
              <a:off x="0" y="1847850"/>
              <a:ext cx="3769359" cy="3429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68897295-FE54-0AEE-AB79-3573DFFCAA8C}"/>
              </a:ext>
            </a:extLst>
          </p:cNvPr>
          <p:cNvSpPr/>
          <p:nvPr/>
        </p:nvSpPr>
        <p:spPr>
          <a:xfrm>
            <a:off x="280816" y="1502400"/>
            <a:ext cx="2352054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en-US" sz="1867" b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Tujuan</a:t>
            </a:r>
            <a:r>
              <a:rPr lang="en-US" sz="1867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 </a:t>
            </a:r>
            <a:r>
              <a:rPr lang="en-US" sz="1867" b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pembelajaran</a:t>
            </a:r>
            <a:r>
              <a:rPr lang="en-US" sz="1867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: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1C5D1EA-2F36-27A4-5DB8-281B21AE1CB6}"/>
              </a:ext>
            </a:extLst>
          </p:cNvPr>
          <p:cNvGrpSpPr/>
          <p:nvPr/>
        </p:nvGrpSpPr>
        <p:grpSpPr>
          <a:xfrm>
            <a:off x="1714995" y="112862"/>
            <a:ext cx="1212868" cy="1228567"/>
            <a:chOff x="4340143" y="1954100"/>
            <a:chExt cx="1428751" cy="1447246"/>
          </a:xfrm>
        </p:grpSpPr>
        <p:pic>
          <p:nvPicPr>
            <p:cNvPr id="20" name="Picture 2" descr="E:\ELISA\ERLANGGA LISA\2017\TEMPLATE PPT\SMP Penjaskes Orkes (K13N)\untuk BAB penjas.png">
              <a:extLst>
                <a:ext uri="{FF2B5EF4-FFF2-40B4-BE49-F238E27FC236}">
                  <a16:creationId xmlns:a16="http://schemas.microsoft.com/office/drawing/2014/main" id="{AD63EF44-DFB3-C907-30E2-D2A6AC9F8C7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0143" y="1954100"/>
              <a:ext cx="1428751" cy="144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04688617-3F61-ABA8-8B7F-2C544637AF85}"/>
                </a:ext>
              </a:extLst>
            </p:cNvPr>
            <p:cNvSpPr/>
            <p:nvPr/>
          </p:nvSpPr>
          <p:spPr>
            <a:xfrm>
              <a:off x="4505453" y="2200668"/>
              <a:ext cx="1068128" cy="9789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BAB </a:t>
              </a:r>
            </a:p>
            <a:p>
              <a:pPr algn="ctr"/>
              <a:r>
                <a:rPr lang="id-ID" sz="2400" b="1" dirty="0">
                  <a:solidFill>
                    <a:schemeClr val="bg1"/>
                  </a:solidFill>
                </a:rPr>
                <a:t>8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BE7FE6F5-B4C2-8EDC-4F99-DAAE11628855}"/>
              </a:ext>
            </a:extLst>
          </p:cNvPr>
          <p:cNvSpPr txBox="1"/>
          <p:nvPr/>
        </p:nvSpPr>
        <p:spPr>
          <a:xfrm>
            <a:off x="2824766" y="468006"/>
            <a:ext cx="5181600" cy="780797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285568" tIns="142783" rIns="285568" bIns="142783" rtlCol="0">
            <a:spAutoFit/>
          </a:bodyPr>
          <a:lstStyle/>
          <a:p>
            <a:r>
              <a:rPr lang="id-ID" sz="3200" b="1" dirty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Senam Lantai</a:t>
            </a:r>
            <a:endParaRPr lang="en-US" sz="3200" b="1" dirty="0">
              <a:solidFill>
                <a:srgbClr val="7030A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22CB75F-8EA0-FF7C-1385-E54C4B99212C}"/>
              </a:ext>
            </a:extLst>
          </p:cNvPr>
          <p:cNvSpPr/>
          <p:nvPr/>
        </p:nvSpPr>
        <p:spPr>
          <a:xfrm>
            <a:off x="9163824" y="5255410"/>
            <a:ext cx="2034531" cy="27699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latin typeface="Arial" pitchFamily="34" charset="0"/>
                <a:cs typeface="Arial" pitchFamily="34" charset="0"/>
              </a:rPr>
              <a:t>Sumber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: </a:t>
            </a:r>
            <a:r>
              <a:rPr lang="id-ID" sz="1200" i="1" dirty="0">
                <a:latin typeface="Arial" pitchFamily="34" charset="0"/>
                <a:cs typeface="Arial" pitchFamily="34" charset="0"/>
              </a:rPr>
              <a:t>dokumen penerbit</a:t>
            </a:r>
            <a:endParaRPr lang="en-US" sz="1200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5C31F6E0-EE2E-633C-40F5-29508335CF4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65047" y="1561822"/>
            <a:ext cx="4733308" cy="35499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9258955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254352" y="96107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Berguling Depan dan Belakang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0D27BE-FF25-47AB-04C3-D8F19210AD41}"/>
              </a:ext>
            </a:extLst>
          </p:cNvPr>
          <p:cNvSpPr txBox="1"/>
          <p:nvPr/>
        </p:nvSpPr>
        <p:spPr>
          <a:xfrm>
            <a:off x="254351" y="1499022"/>
            <a:ext cx="87908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sz="2400" i="1" dirty="0">
                <a:solidFill>
                  <a:srgbClr val="7030A0"/>
                </a:solidFill>
              </a:rPr>
              <a:t>Keterampilan gerak guling depan di bidang miring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4840410" y="2839683"/>
            <a:ext cx="5709309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melakukan gerak pendaratan pada gerak berguling depan di bidang miring adalah mendarat dengan kedua kaki dan pandangan ke depan.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D2A11EC7-36DD-0C09-3C35-37B13B9B8F5B}"/>
              </a:ext>
            </a:extLst>
          </p:cNvPr>
          <p:cNvGrpSpPr/>
          <p:nvPr/>
        </p:nvGrpSpPr>
        <p:grpSpPr>
          <a:xfrm>
            <a:off x="1939692" y="2088108"/>
            <a:ext cx="2482183" cy="4058520"/>
            <a:chOff x="1939692" y="2088108"/>
            <a:chExt cx="2482183" cy="405852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6576D0FA-A11F-AC17-C502-84DB091A02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890" t="6567" r="16920" b="2487"/>
            <a:stretch/>
          </p:blipFill>
          <p:spPr>
            <a:xfrm>
              <a:off x="1939692" y="2088108"/>
              <a:ext cx="2124223" cy="3808814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5BF3220-F694-0EE8-0498-096433842BC3}"/>
                </a:ext>
              </a:extLst>
            </p:cNvPr>
            <p:cNvSpPr txBox="1"/>
            <p:nvPr/>
          </p:nvSpPr>
          <p:spPr>
            <a:xfrm>
              <a:off x="1939692" y="5684963"/>
              <a:ext cx="248218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 sz="2400" i="1" dirty="0">
                  <a:solidFill>
                    <a:srgbClr val="7030A0"/>
                  </a:solidFill>
                </a:rPr>
                <a:t>Gerak pendaratan</a:t>
              </a:r>
              <a:endParaRPr lang="en-ID" sz="2400" i="1" dirty="0">
                <a:solidFill>
                  <a:srgbClr val="7030A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973418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254352" y="96107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Berguling Depan dan Belakang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0D27BE-FF25-47AB-04C3-D8F19210AD41}"/>
              </a:ext>
            </a:extLst>
          </p:cNvPr>
          <p:cNvSpPr txBox="1"/>
          <p:nvPr/>
        </p:nvSpPr>
        <p:spPr>
          <a:xfrm>
            <a:off x="254351" y="1499022"/>
            <a:ext cx="87908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sz="2400" i="1" dirty="0">
                <a:solidFill>
                  <a:srgbClr val="7030A0"/>
                </a:solidFill>
              </a:rPr>
              <a:t>Keterampilan gerak guling belakang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4279990" y="3164146"/>
            <a:ext cx="665186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Cara melakukan sikap awalan pada gerak berguling belakang adalah mengangkat kedua tangan lurus ke atas.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Pandangan ke depan.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BF3220-F694-0EE8-0498-096433842BC3}"/>
              </a:ext>
            </a:extLst>
          </p:cNvPr>
          <p:cNvSpPr txBox="1"/>
          <p:nvPr/>
        </p:nvSpPr>
        <p:spPr>
          <a:xfrm>
            <a:off x="2343717" y="5937265"/>
            <a:ext cx="193627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Sikap awalan</a:t>
            </a:r>
            <a:endParaRPr lang="en-ID" sz="2400" i="1" dirty="0">
              <a:solidFill>
                <a:srgbClr val="7030A0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706EBDA-EA79-E7D4-6388-B4547314F8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070" b="86233" l="1376" r="12487">
                        <a14:foregroundMark x1="9312" y1="82493" x2="9312" y2="82493"/>
                        <a14:foregroundMark x1="9771" y1="31978" x2="9771" y2="31978"/>
                        <a14:foregroundMark x1="10194" y1="21951" x2="10194" y2="21951"/>
                        <a14:foregroundMark x1="7725" y1="29919" x2="7725" y2="29919"/>
                        <a14:foregroundMark x1="7725" y1="84228" x2="7725" y2="84228"/>
                        <a14:foregroundMark x1="9947" y1="28509" x2="9947" y2="28509"/>
                        <a14:foregroundMark x1="7549" y1="26883" x2="7549" y2="26883"/>
                        <a14:foregroundMark x1="7443" y1="23198" x2="7443" y2="23198"/>
                        <a14:foregroundMark x1="10406" y1="16640" x2="10406" y2="16640"/>
                        <a14:foregroundMark x1="11605" y1="27263" x2="11605" y2="27263"/>
                        <a14:foregroundMark x1="10653" y1="81518" x2="10653" y2="815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362" r="86049" b="12270"/>
          <a:stretch/>
        </p:blipFill>
        <p:spPr>
          <a:xfrm>
            <a:off x="2674961" y="2372292"/>
            <a:ext cx="905306" cy="3478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41508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254352" y="96107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Berguling Depan dan Belakang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0D27BE-FF25-47AB-04C3-D8F19210AD41}"/>
              </a:ext>
            </a:extLst>
          </p:cNvPr>
          <p:cNvSpPr txBox="1"/>
          <p:nvPr/>
        </p:nvSpPr>
        <p:spPr>
          <a:xfrm>
            <a:off x="254351" y="1499022"/>
            <a:ext cx="87908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sz="2400" i="1" dirty="0">
                <a:solidFill>
                  <a:srgbClr val="7030A0"/>
                </a:solidFill>
              </a:rPr>
              <a:t>Keterampilan gerak guling belakang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4834039" y="2796479"/>
            <a:ext cx="6651868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Cara melakukan sikap berguling pada gerak berguling belakang adalah kaki rapat, badan condongkan ke depan.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Kedua tangan mengarah ke matras.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Kemudian, kaki tetap lurus, kedua tangan menumpu, pandangan ke arah perut.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BF3220-F694-0EE8-0498-096433842BC3}"/>
              </a:ext>
            </a:extLst>
          </p:cNvPr>
          <p:cNvSpPr txBox="1"/>
          <p:nvPr/>
        </p:nvSpPr>
        <p:spPr>
          <a:xfrm>
            <a:off x="1978674" y="5045240"/>
            <a:ext cx="236131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Sikap berguling</a:t>
            </a:r>
            <a:endParaRPr lang="en-ID" sz="2400" i="1" dirty="0">
              <a:solidFill>
                <a:srgbClr val="7030A0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16916E0-14E6-EFD4-472F-C9568EAEB78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22" t="38739" r="68084" b="12270"/>
          <a:stretch/>
        </p:blipFill>
        <p:spPr>
          <a:xfrm>
            <a:off x="706093" y="2409297"/>
            <a:ext cx="1645618" cy="26776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F597027-F963-10F9-42EB-D3C012281D1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07" t="22533" r="40635" b="40118"/>
          <a:stretch/>
        </p:blipFill>
        <p:spPr>
          <a:xfrm>
            <a:off x="2197037" y="2895943"/>
            <a:ext cx="2361313" cy="2023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12268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254352" y="96107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Berguling Depan dan Belakang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0D27BE-FF25-47AB-04C3-D8F19210AD41}"/>
              </a:ext>
            </a:extLst>
          </p:cNvPr>
          <p:cNvSpPr txBox="1"/>
          <p:nvPr/>
        </p:nvSpPr>
        <p:spPr>
          <a:xfrm>
            <a:off x="254351" y="1499022"/>
            <a:ext cx="87908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sz="2400" i="1" dirty="0">
                <a:solidFill>
                  <a:srgbClr val="7030A0"/>
                </a:solidFill>
              </a:rPr>
              <a:t>Keterampilan gerak guling belakang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5082364" y="2498630"/>
            <a:ext cx="6651868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Ayunkan kaki ke belakang, dagu menempel pada dada, dorong tubuh dengan tolakan kedua tangan.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Lalu, mendarat dengan kedua kaki, kedua siku tangan sedikit ditekuk.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Tolakkan tubuhmu dengan kedua tangan agar mampu berdiri.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BF3220-F694-0EE8-0498-096433842BC3}"/>
              </a:ext>
            </a:extLst>
          </p:cNvPr>
          <p:cNvSpPr txBox="1"/>
          <p:nvPr/>
        </p:nvSpPr>
        <p:spPr>
          <a:xfrm>
            <a:off x="1719618" y="4944990"/>
            <a:ext cx="24136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Sikap ayunan kaki</a:t>
            </a:r>
            <a:endParaRPr lang="en-ID" sz="2400" i="1" dirty="0">
              <a:solidFill>
                <a:srgbClr val="7030A0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BD6022A-CAFE-9342-23A2-DE75C5941AD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8347" b="89214" l="53016" r="98448">
                        <a14:foregroundMark x1="75767" y1="55989" x2="75767" y2="55989"/>
                        <a14:foregroundMark x1="86102" y1="58103" x2="86102" y2="58103"/>
                        <a14:foregroundMark x1="64938" y1="75718" x2="64938" y2="75718"/>
                        <a14:foregroundMark x1="62257" y1="77453" x2="62257" y2="7745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470" t="22532" r="896" b="11680"/>
          <a:stretch/>
        </p:blipFill>
        <p:spPr>
          <a:xfrm>
            <a:off x="788047" y="1145662"/>
            <a:ext cx="4166828" cy="3909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2732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254352" y="96107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Berguling Depan dan Belakang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0D27BE-FF25-47AB-04C3-D8F19210AD41}"/>
              </a:ext>
            </a:extLst>
          </p:cNvPr>
          <p:cNvSpPr txBox="1"/>
          <p:nvPr/>
        </p:nvSpPr>
        <p:spPr>
          <a:xfrm>
            <a:off x="254351" y="1499022"/>
            <a:ext cx="87908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sz="2400" i="1" dirty="0">
                <a:solidFill>
                  <a:srgbClr val="7030A0"/>
                </a:solidFill>
              </a:rPr>
              <a:t>Keterampilan gerak guling belakang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4279990" y="3164146"/>
            <a:ext cx="665186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melakukan sikap akhir/pendaratan pada gerak berguling belakang adalah mengangkat kedua tangan lurus ke atas, pandangan ke depan, seperti pada sikap awalan.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BF3220-F694-0EE8-0498-096433842BC3}"/>
              </a:ext>
            </a:extLst>
          </p:cNvPr>
          <p:cNvSpPr txBox="1"/>
          <p:nvPr/>
        </p:nvSpPr>
        <p:spPr>
          <a:xfrm>
            <a:off x="2612131" y="5897410"/>
            <a:ext cx="193627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Sikap akhir</a:t>
            </a:r>
            <a:endParaRPr lang="en-ID" sz="2400" i="1" dirty="0">
              <a:solidFill>
                <a:srgbClr val="7030A0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706EBDA-EA79-E7D4-6388-B4547314F8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070" b="86233" l="1376" r="12487">
                        <a14:foregroundMark x1="9312" y1="82493" x2="9312" y2="82493"/>
                        <a14:foregroundMark x1="9771" y1="31978" x2="9771" y2="31978"/>
                        <a14:foregroundMark x1="10194" y1="21951" x2="10194" y2="21951"/>
                        <a14:foregroundMark x1="7725" y1="29919" x2="7725" y2="29919"/>
                        <a14:foregroundMark x1="7725" y1="84228" x2="7725" y2="84228"/>
                        <a14:foregroundMark x1="9947" y1="28509" x2="9947" y2="28509"/>
                        <a14:foregroundMark x1="7549" y1="26883" x2="7549" y2="26883"/>
                        <a14:foregroundMark x1="7443" y1="23198" x2="7443" y2="23198"/>
                        <a14:foregroundMark x1="10406" y1="16640" x2="10406" y2="16640"/>
                        <a14:foregroundMark x1="11605" y1="27263" x2="11605" y2="27263"/>
                        <a14:foregroundMark x1="10653" y1="81518" x2="10653" y2="815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362" r="86049" b="12270"/>
          <a:stretch/>
        </p:blipFill>
        <p:spPr>
          <a:xfrm>
            <a:off x="2674961" y="2372292"/>
            <a:ext cx="905306" cy="3478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92230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239838" y="728851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uling Depan dan Belakang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pic>
        <p:nvPicPr>
          <p:cNvPr id="2" name="0036130190.0191.01">
            <a:hlinkClick r:id="" action="ppaction://media"/>
            <a:extLst>
              <a:ext uri="{FF2B5EF4-FFF2-40B4-BE49-F238E27FC236}">
                <a16:creationId xmlns:a16="http://schemas.microsoft.com/office/drawing/2014/main" id="{FD769B16-3C77-579C-FEC3-293C6002828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36914" y="1458686"/>
            <a:ext cx="8694057" cy="4890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078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2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198581" y="96015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Guling Lenting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203200" y="344606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Guling Lenting</a:t>
            </a:r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A379C54D-F62E-BEEC-13DA-DE269E8F4F1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14" t="56346" r="43793" b="4775"/>
          <a:stretch/>
        </p:blipFill>
        <p:spPr>
          <a:xfrm>
            <a:off x="3797926" y="3884708"/>
            <a:ext cx="2088108" cy="1812783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9D85D36E-BED3-F5CD-BCDE-B7DABD6A4604}"/>
              </a:ext>
            </a:extLst>
          </p:cNvPr>
          <p:cNvGrpSpPr/>
          <p:nvPr/>
        </p:nvGrpSpPr>
        <p:grpSpPr>
          <a:xfrm>
            <a:off x="920987" y="1273987"/>
            <a:ext cx="10757474" cy="5169042"/>
            <a:chOff x="920987" y="1273987"/>
            <a:chExt cx="10757474" cy="5169042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A7CA3834-1956-A1EB-6440-FBC6B7B77182}"/>
                </a:ext>
              </a:extLst>
            </p:cNvPr>
            <p:cNvGrpSpPr/>
            <p:nvPr/>
          </p:nvGrpSpPr>
          <p:grpSpPr>
            <a:xfrm>
              <a:off x="920987" y="1273987"/>
              <a:ext cx="9953683" cy="4439984"/>
              <a:chOff x="920987" y="1273987"/>
              <a:chExt cx="9953683" cy="4439984"/>
            </a:xfrm>
          </p:grpSpPr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0EC907D8-5515-C274-EBD1-1F7D1A5CB43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97" r="87797" b="4775"/>
              <a:stretch/>
            </p:blipFill>
            <p:spPr>
              <a:xfrm>
                <a:off x="920987" y="1273987"/>
                <a:ext cx="907813" cy="4439984"/>
              </a:xfrm>
              <a:prstGeom prst="rect">
                <a:avLst/>
              </a:prstGeom>
            </p:spPr>
          </p:pic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E1CA5515-6475-5049-D6DC-0D7D779CE65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811" t="46695" r="70992" b="4775"/>
              <a:stretch/>
            </p:blipFill>
            <p:spPr>
              <a:xfrm>
                <a:off x="2318708" y="3440053"/>
                <a:ext cx="1269241" cy="2262790"/>
              </a:xfrm>
              <a:prstGeom prst="rect">
                <a:avLst/>
              </a:prstGeom>
            </p:spPr>
          </p:pic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2A7A7DAA-E066-BC75-1174-AB992B613D1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23004" b="96092" l="67090" r="9594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5477" t="21860" r="4399" b="4774"/>
              <a:stretch/>
            </p:blipFill>
            <p:spPr>
              <a:xfrm>
                <a:off x="8651337" y="2131558"/>
                <a:ext cx="2223333" cy="3420758"/>
              </a:xfrm>
              <a:prstGeom prst="rect">
                <a:avLst/>
              </a:prstGeom>
            </p:spPr>
          </p:pic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C29E861D-0BFE-F93A-7E4F-A76C800A16C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30542" b="93244" l="41376" r="70688">
                            <a14:foregroundMark x1="64832" y1="82412" x2="64832" y2="82412"/>
                            <a14:foregroundMark x1="46914" y1="32663" x2="46914" y2="32663"/>
                            <a14:foregroundMark x1="48571" y1="36460" x2="48571" y2="36460"/>
                            <a14:foregroundMark x1="54109" y1="44947" x2="54109" y2="44947"/>
                            <a14:foregroundMark x1="65044" y1="76549" x2="65044" y2="76549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0516" t="30690" r="29359" b="4775"/>
              <a:stretch/>
            </p:blipFill>
            <p:spPr>
              <a:xfrm>
                <a:off x="4738808" y="2682747"/>
                <a:ext cx="2223333" cy="3009043"/>
              </a:xfrm>
              <a:prstGeom prst="rect">
                <a:avLst/>
              </a:prstGeom>
            </p:spPr>
          </p:pic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4F286889-C2DD-A382-7E3B-E180EFF817B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5248" b="51480" l="27831" r="71076">
                            <a14:foregroundMark x1="36332" y1="31882" x2="36332" y2="31882"/>
                            <a14:foregroundMark x1="34885" y1="38582" x2="34885" y2="38582"/>
                            <a14:foregroundMark x1="31534" y1="36293" x2="31534" y2="36293"/>
                            <a14:foregroundMark x1="65926" y1="14294" x2="65926" y2="14294"/>
                            <a14:foregroundMark x1="62610" y1="14629" x2="62610" y2="14629"/>
                            <a14:foregroundMark x1="29912" y1="35455" x2="29912" y2="35455"/>
                            <a14:foregroundMark x1="67972" y1="11949" x2="67972" y2="11949"/>
                            <a14:foregroundMark x1="64480" y1="15801" x2="64480" y2="15801"/>
                            <a14:foregroundMark x1="65397" y1="16639" x2="65397" y2="16639"/>
                            <a14:foregroundMark x1="67831" y1="14405" x2="67831" y2="14405"/>
                            <a14:foregroundMark x1="62434" y1="13568" x2="62434" y2="13568"/>
                            <a14:foregroundMark x1="33122" y1="34227" x2="33122" y2="34227"/>
                            <a14:foregroundMark x1="38025" y1="50530" x2="38025" y2="50530"/>
                            <a14:foregroundMark x1="63457" y1="14182" x2="63457" y2="14182"/>
                            <a14:foregroundMark x1="63704" y1="16248" x2="63704" y2="16248"/>
                            <a14:foregroundMark x1="62293" y1="12619" x2="62293" y2="12619"/>
                            <a14:foregroundMark x1="63104" y1="15075" x2="63104" y2="15075"/>
                            <a14:foregroundMark x1="68466" y1="13624" x2="68466" y2="13624"/>
                            <a14:foregroundMark x1="66843" y1="15969" x2="66843" y2="15969"/>
                            <a14:foregroundMark x1="66279" y1="17365" x2="66279" y2="17365"/>
                            <a14:foregroundMark x1="69171" y1="12004" x2="69171" y2="12004"/>
                            <a14:foregroundMark x1="62046" y1="14015" x2="62046" y2="14015"/>
                            <a14:foregroundMark x1="66279" y1="12730" x2="66279" y2="12730"/>
                            <a14:foregroundMark x1="33862" y1="45673" x2="33862" y2="45673"/>
                            <a14:foregroundMark x1="35414" y1="41709" x2="35414" y2="41709"/>
                            <a14:foregroundMark x1="30159" y1="28252" x2="30159" y2="28252"/>
                            <a14:foregroundMark x1="31358" y1="25572" x2="31358" y2="25572"/>
                            <a14:foregroundMark x1="29735" y1="31323" x2="29735" y2="31323"/>
                            <a14:foregroundMark x1="30088" y1="29648" x2="30088" y2="29648"/>
                            <a14:foregroundMark x1="30794" y1="26577" x2="30794" y2="26577"/>
                            <a14:foregroundMark x1="67654" y1="11223" x2="67654" y2="11223"/>
                            <a14:foregroundMark x1="68783" y1="11223" x2="68783" y2="11223"/>
                            <a14:foregroundMark x1="69594" y1="10553" x2="69594" y2="10553"/>
                            <a14:foregroundMark x1="65397" y1="15299" x2="65397" y2="15299"/>
                            <a14:foregroundMark x1="38025" y1="30932" x2="38025" y2="30932"/>
                            <a14:foregroundMark x1="37213" y1="32887" x2="37213" y2="32887"/>
                            <a14:foregroundMark x1="62610" y1="12730" x2="62610" y2="12730"/>
                            <a14:foregroundMark x1="32099" y1="25237" x2="32099" y2="25237"/>
                            <a14:foregroundMark x1="58095" y1="12116" x2="58095" y2="12116"/>
                            <a14:foregroundMark x1="56755" y1="11502" x2="56755" y2="11502"/>
                            <a14:foregroundMark x1="51711" y1="11223" x2="51711" y2="11223"/>
                            <a14:foregroundMark x1="50088" y1="11949" x2="50088" y2="11949"/>
                            <a14:foregroundMark x1="48536" y1="13289" x2="48536" y2="13289"/>
                            <a14:foregroundMark x1="47901" y1="13680" x2="47901" y2="13680"/>
                            <a14:foregroundMark x1="47055" y1="14908" x2="47055" y2="14908"/>
                            <a14:foregroundMark x1="52981" y1="11111" x2="52981" y2="11111"/>
                            <a14:foregroundMark x1="60035" y1="12730" x2="60035" y2="1273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061" r="27962" b="46390"/>
              <a:stretch/>
            </p:blipFill>
            <p:spPr>
              <a:xfrm>
                <a:off x="6888555" y="3362813"/>
                <a:ext cx="2983594" cy="2246659"/>
              </a:xfrm>
              <a:prstGeom prst="rect">
                <a:avLst/>
              </a:prstGeom>
            </p:spPr>
          </p:pic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180BD411-2449-2A60-0CD5-37891B950BB1}"/>
                </a:ext>
              </a:extLst>
            </p:cNvPr>
            <p:cNvGrpSpPr/>
            <p:nvPr/>
          </p:nvGrpSpPr>
          <p:grpSpPr>
            <a:xfrm>
              <a:off x="1116051" y="5612032"/>
              <a:ext cx="10562410" cy="830997"/>
              <a:chOff x="1116051" y="5612032"/>
              <a:chExt cx="10562410" cy="830997"/>
            </a:xfrm>
          </p:grpSpPr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B4AFF080-AFB0-8C46-FD72-D8BB7FFC041B}"/>
                  </a:ext>
                </a:extLst>
              </p:cNvPr>
              <p:cNvSpPr txBox="1"/>
              <p:nvPr/>
            </p:nvSpPr>
            <p:spPr>
              <a:xfrm>
                <a:off x="1116051" y="5612032"/>
                <a:ext cx="1162150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id-ID" sz="2400" i="1" dirty="0">
                    <a:solidFill>
                      <a:srgbClr val="7030A0"/>
                    </a:solidFill>
                  </a:rPr>
                  <a:t>Sikap awal</a:t>
                </a:r>
                <a:endParaRPr lang="en-ID" sz="2400" i="1" dirty="0">
                  <a:solidFill>
                    <a:srgbClr val="7030A0"/>
                  </a:solidFill>
                </a:endParaRP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4C3C3723-06D4-07ED-1CA9-91D02BA3BC79}"/>
                  </a:ext>
                </a:extLst>
              </p:cNvPr>
              <p:cNvSpPr txBox="1"/>
              <p:nvPr/>
            </p:nvSpPr>
            <p:spPr>
              <a:xfrm>
                <a:off x="2294445" y="5612032"/>
                <a:ext cx="1591818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id-ID" sz="2400" i="1" dirty="0">
                    <a:solidFill>
                      <a:srgbClr val="7030A0"/>
                    </a:solidFill>
                  </a:rPr>
                  <a:t>Gerak bertumpu</a:t>
                </a:r>
                <a:endParaRPr lang="en-ID" sz="2400" i="1" dirty="0">
                  <a:solidFill>
                    <a:srgbClr val="7030A0"/>
                  </a:solidFill>
                </a:endParaRP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A582C55A-7FE3-30E7-FC04-D328730CC5BE}"/>
                  </a:ext>
                </a:extLst>
              </p:cNvPr>
              <p:cNvSpPr txBox="1"/>
              <p:nvPr/>
            </p:nvSpPr>
            <p:spPr>
              <a:xfrm>
                <a:off x="4984333" y="5612032"/>
                <a:ext cx="2223334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id-ID" sz="2400" i="1" dirty="0">
                    <a:solidFill>
                      <a:srgbClr val="7030A0"/>
                    </a:solidFill>
                  </a:rPr>
                  <a:t>Gerak berguling dan menolak</a:t>
                </a:r>
                <a:endParaRPr lang="en-ID" sz="2400" i="1" dirty="0">
                  <a:solidFill>
                    <a:srgbClr val="7030A0"/>
                  </a:solidFill>
                </a:endParaRP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DFBEC332-C562-17BE-F3D8-FDBEDD6951EE}"/>
                  </a:ext>
                </a:extLst>
              </p:cNvPr>
              <p:cNvSpPr txBox="1"/>
              <p:nvPr/>
            </p:nvSpPr>
            <p:spPr>
              <a:xfrm>
                <a:off x="7428241" y="5612032"/>
                <a:ext cx="2223334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id-ID" sz="2400" i="1" dirty="0">
                    <a:solidFill>
                      <a:srgbClr val="7030A0"/>
                    </a:solidFill>
                  </a:rPr>
                  <a:t>Gerak melayang</a:t>
                </a:r>
                <a:endParaRPr lang="en-ID" sz="2400" i="1" dirty="0">
                  <a:solidFill>
                    <a:srgbClr val="7030A0"/>
                  </a:solidFill>
                </a:endParaRP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3DA4DA8A-3D63-1E03-1B0F-E4B26B98CEC8}"/>
                  </a:ext>
                </a:extLst>
              </p:cNvPr>
              <p:cNvSpPr txBox="1"/>
              <p:nvPr/>
            </p:nvSpPr>
            <p:spPr>
              <a:xfrm>
                <a:off x="9872149" y="5612032"/>
                <a:ext cx="1806312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id-ID" sz="2400" i="1" dirty="0">
                    <a:solidFill>
                      <a:srgbClr val="7030A0"/>
                    </a:solidFill>
                  </a:rPr>
                  <a:t>Gerak pendaratan</a:t>
                </a:r>
                <a:endParaRPr lang="en-ID" sz="2400" i="1" dirty="0">
                  <a:solidFill>
                    <a:srgbClr val="7030A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2840770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198581" y="96015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Guling Lenting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A379C54D-F62E-BEEC-13DA-DE269E8F4F1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14" t="56346" r="43793" b="4775"/>
          <a:stretch/>
        </p:blipFill>
        <p:spPr>
          <a:xfrm>
            <a:off x="3797926" y="3884708"/>
            <a:ext cx="2088108" cy="1812783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9D85D36E-BED3-F5CD-BCDE-B7DABD6A4604}"/>
              </a:ext>
            </a:extLst>
          </p:cNvPr>
          <p:cNvGrpSpPr/>
          <p:nvPr/>
        </p:nvGrpSpPr>
        <p:grpSpPr>
          <a:xfrm>
            <a:off x="920987" y="1273987"/>
            <a:ext cx="10757474" cy="5169042"/>
            <a:chOff x="920987" y="1273987"/>
            <a:chExt cx="10757474" cy="5169042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A7CA3834-1956-A1EB-6440-FBC6B7B77182}"/>
                </a:ext>
              </a:extLst>
            </p:cNvPr>
            <p:cNvGrpSpPr/>
            <p:nvPr/>
          </p:nvGrpSpPr>
          <p:grpSpPr>
            <a:xfrm>
              <a:off x="920987" y="1273987"/>
              <a:ext cx="9953683" cy="4439984"/>
              <a:chOff x="920987" y="1273987"/>
              <a:chExt cx="9953683" cy="4439984"/>
            </a:xfrm>
          </p:grpSpPr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0EC907D8-5515-C274-EBD1-1F7D1A5CB43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97" r="87797" b="4775"/>
              <a:stretch/>
            </p:blipFill>
            <p:spPr>
              <a:xfrm>
                <a:off x="920987" y="1273987"/>
                <a:ext cx="907813" cy="4439984"/>
              </a:xfrm>
              <a:prstGeom prst="rect">
                <a:avLst/>
              </a:prstGeom>
            </p:spPr>
          </p:pic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E1CA5515-6475-5049-D6DC-0D7D779CE65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811" t="46695" r="70992" b="4775"/>
              <a:stretch/>
            </p:blipFill>
            <p:spPr>
              <a:xfrm>
                <a:off x="2318708" y="3440053"/>
                <a:ext cx="1269241" cy="2262790"/>
              </a:xfrm>
              <a:prstGeom prst="rect">
                <a:avLst/>
              </a:prstGeom>
            </p:spPr>
          </p:pic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2A7A7DAA-E066-BC75-1174-AB992B613D1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23004" b="96092" l="67090" r="9594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5477" t="21860" r="4399" b="4774"/>
              <a:stretch/>
            </p:blipFill>
            <p:spPr>
              <a:xfrm>
                <a:off x="8651337" y="2131558"/>
                <a:ext cx="2223333" cy="3420758"/>
              </a:xfrm>
              <a:prstGeom prst="rect">
                <a:avLst/>
              </a:prstGeom>
            </p:spPr>
          </p:pic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C29E861D-0BFE-F93A-7E4F-A76C800A16C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30542" b="93244" l="41376" r="70688">
                            <a14:foregroundMark x1="64832" y1="82412" x2="64832" y2="82412"/>
                            <a14:foregroundMark x1="46914" y1="32663" x2="46914" y2="32663"/>
                            <a14:foregroundMark x1="48571" y1="36460" x2="48571" y2="36460"/>
                            <a14:foregroundMark x1="54109" y1="44947" x2="54109" y2="44947"/>
                            <a14:foregroundMark x1="65044" y1="76549" x2="65044" y2="76549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0516" t="30690" r="29359" b="4775"/>
              <a:stretch/>
            </p:blipFill>
            <p:spPr>
              <a:xfrm>
                <a:off x="4738808" y="2682747"/>
                <a:ext cx="2223333" cy="3009043"/>
              </a:xfrm>
              <a:prstGeom prst="rect">
                <a:avLst/>
              </a:prstGeom>
            </p:spPr>
          </p:pic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4F286889-C2DD-A382-7E3B-E180EFF817B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5248" b="51480" l="27831" r="71076">
                            <a14:foregroundMark x1="36332" y1="31882" x2="36332" y2="31882"/>
                            <a14:foregroundMark x1="34885" y1="38582" x2="34885" y2="38582"/>
                            <a14:foregroundMark x1="31534" y1="36293" x2="31534" y2="36293"/>
                            <a14:foregroundMark x1="65926" y1="14294" x2="65926" y2="14294"/>
                            <a14:foregroundMark x1="62610" y1="14629" x2="62610" y2="14629"/>
                            <a14:foregroundMark x1="29912" y1="35455" x2="29912" y2="35455"/>
                            <a14:foregroundMark x1="67972" y1="11949" x2="67972" y2="11949"/>
                            <a14:foregroundMark x1="64480" y1="15801" x2="64480" y2="15801"/>
                            <a14:foregroundMark x1="65397" y1="16639" x2="65397" y2="16639"/>
                            <a14:foregroundMark x1="67831" y1="14405" x2="67831" y2="14405"/>
                            <a14:foregroundMark x1="62434" y1="13568" x2="62434" y2="13568"/>
                            <a14:foregroundMark x1="33122" y1="34227" x2="33122" y2="34227"/>
                            <a14:foregroundMark x1="38025" y1="50530" x2="38025" y2="50530"/>
                            <a14:foregroundMark x1="63457" y1="14182" x2="63457" y2="14182"/>
                            <a14:foregroundMark x1="63704" y1="16248" x2="63704" y2="16248"/>
                            <a14:foregroundMark x1="62293" y1="12619" x2="62293" y2="12619"/>
                            <a14:foregroundMark x1="63104" y1="15075" x2="63104" y2="15075"/>
                            <a14:foregroundMark x1="68466" y1="13624" x2="68466" y2="13624"/>
                            <a14:foregroundMark x1="66843" y1="15969" x2="66843" y2="15969"/>
                            <a14:foregroundMark x1="66279" y1="17365" x2="66279" y2="17365"/>
                            <a14:foregroundMark x1="69171" y1="12004" x2="69171" y2="12004"/>
                            <a14:foregroundMark x1="62046" y1="14015" x2="62046" y2="14015"/>
                            <a14:foregroundMark x1="66279" y1="12730" x2="66279" y2="12730"/>
                            <a14:foregroundMark x1="33862" y1="45673" x2="33862" y2="45673"/>
                            <a14:foregroundMark x1="35414" y1="41709" x2="35414" y2="41709"/>
                            <a14:foregroundMark x1="30159" y1="28252" x2="30159" y2="28252"/>
                            <a14:foregroundMark x1="31358" y1="25572" x2="31358" y2="25572"/>
                            <a14:foregroundMark x1="29735" y1="31323" x2="29735" y2="31323"/>
                            <a14:foregroundMark x1="30088" y1="29648" x2="30088" y2="29648"/>
                            <a14:foregroundMark x1="30794" y1="26577" x2="30794" y2="26577"/>
                            <a14:foregroundMark x1="67654" y1="11223" x2="67654" y2="11223"/>
                            <a14:foregroundMark x1="68783" y1="11223" x2="68783" y2="11223"/>
                            <a14:foregroundMark x1="69594" y1="10553" x2="69594" y2="10553"/>
                            <a14:foregroundMark x1="65397" y1="15299" x2="65397" y2="15299"/>
                            <a14:foregroundMark x1="38025" y1="30932" x2="38025" y2="30932"/>
                            <a14:foregroundMark x1="37213" y1="32887" x2="37213" y2="32887"/>
                            <a14:foregroundMark x1="62610" y1="12730" x2="62610" y2="12730"/>
                            <a14:foregroundMark x1="32099" y1="25237" x2="32099" y2="25237"/>
                            <a14:foregroundMark x1="58095" y1="12116" x2="58095" y2="12116"/>
                            <a14:foregroundMark x1="56755" y1="11502" x2="56755" y2="11502"/>
                            <a14:foregroundMark x1="51711" y1="11223" x2="51711" y2="11223"/>
                            <a14:foregroundMark x1="50088" y1="11949" x2="50088" y2="11949"/>
                            <a14:foregroundMark x1="48536" y1="13289" x2="48536" y2="13289"/>
                            <a14:foregroundMark x1="47901" y1="13680" x2="47901" y2="13680"/>
                            <a14:foregroundMark x1="47055" y1="14908" x2="47055" y2="14908"/>
                            <a14:foregroundMark x1="52981" y1="11111" x2="52981" y2="11111"/>
                            <a14:foregroundMark x1="60035" y1="12730" x2="60035" y2="1273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061" r="27962" b="46390"/>
              <a:stretch/>
            </p:blipFill>
            <p:spPr>
              <a:xfrm>
                <a:off x="6888555" y="3362813"/>
                <a:ext cx="2983594" cy="2246659"/>
              </a:xfrm>
              <a:prstGeom prst="rect">
                <a:avLst/>
              </a:prstGeom>
            </p:spPr>
          </p:pic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180BD411-2449-2A60-0CD5-37891B950BB1}"/>
                </a:ext>
              </a:extLst>
            </p:cNvPr>
            <p:cNvGrpSpPr/>
            <p:nvPr/>
          </p:nvGrpSpPr>
          <p:grpSpPr>
            <a:xfrm>
              <a:off x="1116051" y="5612032"/>
              <a:ext cx="10562410" cy="830997"/>
              <a:chOff x="1116051" y="5612032"/>
              <a:chExt cx="10562410" cy="830997"/>
            </a:xfrm>
          </p:grpSpPr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B4AFF080-AFB0-8C46-FD72-D8BB7FFC041B}"/>
                  </a:ext>
                </a:extLst>
              </p:cNvPr>
              <p:cNvSpPr txBox="1"/>
              <p:nvPr/>
            </p:nvSpPr>
            <p:spPr>
              <a:xfrm>
                <a:off x="1116051" y="5612032"/>
                <a:ext cx="1162150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id-ID" sz="2400" i="1" dirty="0">
                    <a:solidFill>
                      <a:srgbClr val="7030A0"/>
                    </a:solidFill>
                  </a:rPr>
                  <a:t>Sikap awal</a:t>
                </a:r>
                <a:endParaRPr lang="en-ID" sz="2400" i="1" dirty="0">
                  <a:solidFill>
                    <a:srgbClr val="7030A0"/>
                  </a:solidFill>
                </a:endParaRP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4C3C3723-06D4-07ED-1CA9-91D02BA3BC79}"/>
                  </a:ext>
                </a:extLst>
              </p:cNvPr>
              <p:cNvSpPr txBox="1"/>
              <p:nvPr/>
            </p:nvSpPr>
            <p:spPr>
              <a:xfrm>
                <a:off x="2294445" y="5612032"/>
                <a:ext cx="1591818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id-ID" sz="2400" i="1" dirty="0">
                    <a:solidFill>
                      <a:srgbClr val="7030A0"/>
                    </a:solidFill>
                  </a:rPr>
                  <a:t>Gerak bertumpu</a:t>
                </a:r>
                <a:endParaRPr lang="en-ID" sz="2400" i="1" dirty="0">
                  <a:solidFill>
                    <a:srgbClr val="7030A0"/>
                  </a:solidFill>
                </a:endParaRP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A582C55A-7FE3-30E7-FC04-D328730CC5BE}"/>
                  </a:ext>
                </a:extLst>
              </p:cNvPr>
              <p:cNvSpPr txBox="1"/>
              <p:nvPr/>
            </p:nvSpPr>
            <p:spPr>
              <a:xfrm>
                <a:off x="4984333" y="5612032"/>
                <a:ext cx="2223334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id-ID" sz="2400" i="1" dirty="0">
                    <a:solidFill>
                      <a:srgbClr val="7030A0"/>
                    </a:solidFill>
                  </a:rPr>
                  <a:t>Gerak berguling dan menolak</a:t>
                </a:r>
                <a:endParaRPr lang="en-ID" sz="2400" i="1" dirty="0">
                  <a:solidFill>
                    <a:srgbClr val="7030A0"/>
                  </a:solidFill>
                </a:endParaRP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DFBEC332-C562-17BE-F3D8-FDBEDD6951EE}"/>
                  </a:ext>
                </a:extLst>
              </p:cNvPr>
              <p:cNvSpPr txBox="1"/>
              <p:nvPr/>
            </p:nvSpPr>
            <p:spPr>
              <a:xfrm>
                <a:off x="7428241" y="5612032"/>
                <a:ext cx="2443908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id-ID" sz="2400" i="1" dirty="0">
                    <a:solidFill>
                      <a:srgbClr val="7030A0"/>
                    </a:solidFill>
                  </a:rPr>
                  <a:t>Gerak melenting</a:t>
                </a:r>
                <a:endParaRPr lang="en-ID" sz="2400" i="1" dirty="0">
                  <a:solidFill>
                    <a:srgbClr val="7030A0"/>
                  </a:solidFill>
                </a:endParaRP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3DA4DA8A-3D63-1E03-1B0F-E4B26B98CEC8}"/>
                  </a:ext>
                </a:extLst>
              </p:cNvPr>
              <p:cNvSpPr txBox="1"/>
              <p:nvPr/>
            </p:nvSpPr>
            <p:spPr>
              <a:xfrm>
                <a:off x="9872149" y="5612032"/>
                <a:ext cx="1806312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id-ID" sz="2400" i="1" dirty="0">
                    <a:solidFill>
                      <a:srgbClr val="7030A0"/>
                    </a:solidFill>
                  </a:rPr>
                  <a:t>Gerak pendaratan</a:t>
                </a:r>
                <a:endParaRPr lang="en-ID" sz="2400" i="1" dirty="0">
                  <a:solidFill>
                    <a:srgbClr val="7030A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8851990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198581" y="96015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Guling Lenting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D85D36E-BED3-F5CD-BCDE-B7DABD6A4604}"/>
              </a:ext>
            </a:extLst>
          </p:cNvPr>
          <p:cNvGrpSpPr/>
          <p:nvPr/>
        </p:nvGrpSpPr>
        <p:grpSpPr>
          <a:xfrm>
            <a:off x="2057746" y="1402880"/>
            <a:ext cx="1633736" cy="4882705"/>
            <a:chOff x="1143346" y="1402880"/>
            <a:chExt cx="1633736" cy="4882705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0EC907D8-5515-C274-EBD1-1F7D1A5CB4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97" r="87797" b="4775"/>
            <a:stretch/>
          </p:blipFill>
          <p:spPr>
            <a:xfrm>
              <a:off x="1289477" y="1402880"/>
              <a:ext cx="907813" cy="4439984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4AFF080-AFB0-8C46-FD72-D8BB7FFC041B}"/>
                </a:ext>
              </a:extLst>
            </p:cNvPr>
            <p:cNvSpPr txBox="1"/>
            <p:nvPr/>
          </p:nvSpPr>
          <p:spPr>
            <a:xfrm>
              <a:off x="1143346" y="5823920"/>
              <a:ext cx="163373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 sz="2400" i="1" dirty="0">
                  <a:solidFill>
                    <a:srgbClr val="7030A0"/>
                  </a:solidFill>
                </a:rPr>
                <a:t>Sikap awal</a:t>
              </a:r>
              <a:endParaRPr lang="en-ID" sz="2400" i="1" dirty="0">
                <a:solidFill>
                  <a:srgbClr val="7030A0"/>
                </a:solidFill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7461F3C7-7AF0-BA02-BA83-F3F4876AFDD7}"/>
              </a:ext>
            </a:extLst>
          </p:cNvPr>
          <p:cNvSpPr txBox="1"/>
          <p:nvPr/>
        </p:nvSpPr>
        <p:spPr>
          <a:xfrm>
            <a:off x="4170808" y="2833517"/>
            <a:ext cx="6651868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melakukan sikap awalan pada gerak berguling lenting adalah sebagai berikut.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Berdiri tegak.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Kedua kaki rapat.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Kedua tangan lurus ke atas.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Telapak tangan terbuka.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B82E253B-AA2D-FB4D-0109-5C202E7A714A}"/>
              </a:ext>
            </a:extLst>
          </p:cNvPr>
          <p:cNvSpPr/>
          <p:nvPr/>
        </p:nvSpPr>
        <p:spPr>
          <a:xfrm>
            <a:off x="2057746" y="4471029"/>
            <a:ext cx="1938743" cy="1371835"/>
          </a:xfrm>
          <a:prstGeom prst="ellipse">
            <a:avLst/>
          </a:prstGeom>
          <a:noFill/>
          <a:ln w="127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16924819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198581" y="96015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Guling Lenting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4AFF080-AFB0-8C46-FD72-D8BB7FFC041B}"/>
              </a:ext>
            </a:extLst>
          </p:cNvPr>
          <p:cNvSpPr txBox="1"/>
          <p:nvPr/>
        </p:nvSpPr>
        <p:spPr>
          <a:xfrm>
            <a:off x="1771143" y="5842864"/>
            <a:ext cx="310110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Gerak bertumpu pada kaki dan tangan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461F3C7-7AF0-BA02-BA83-F3F4876AFDD7}"/>
              </a:ext>
            </a:extLst>
          </p:cNvPr>
          <p:cNvSpPr txBox="1"/>
          <p:nvPr/>
        </p:nvSpPr>
        <p:spPr>
          <a:xfrm>
            <a:off x="4744014" y="1681455"/>
            <a:ext cx="6651868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melakukan gerak bertumpu pada kaki dan tangan pada gerak berguling lenting adalah sebagai berikut.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Turunkan kedua tangan diikuti tubuh, seperti pada gambar.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Pastikan kedua telapak tangan bertumpu di atas matras.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Tempelkan dagu ke dada secara optimal, pandangan ke perut.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Lutut tetap lurus, dorong tubuh sedikit ke depan sehingga tumpuan ada pada kedua telapak tangan dan ujung jari kaki.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B82E253B-AA2D-FB4D-0109-5C202E7A714A}"/>
              </a:ext>
            </a:extLst>
          </p:cNvPr>
          <p:cNvSpPr/>
          <p:nvPr/>
        </p:nvSpPr>
        <p:spPr>
          <a:xfrm>
            <a:off x="1926559" y="4627331"/>
            <a:ext cx="1395138" cy="1029019"/>
          </a:xfrm>
          <a:prstGeom prst="ellipse">
            <a:avLst/>
          </a:prstGeom>
          <a:noFill/>
          <a:ln w="127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CBD9713-2353-3F1E-2035-04F6FED2D0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11" t="46695" r="70992" b="4775"/>
          <a:stretch/>
        </p:blipFill>
        <p:spPr>
          <a:xfrm>
            <a:off x="1883428" y="2664038"/>
            <a:ext cx="1704522" cy="3038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1000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FCEABBF4-5BB8-AEE1-E03D-5EA5284D3407}"/>
              </a:ext>
            </a:extLst>
          </p:cNvPr>
          <p:cNvGrpSpPr/>
          <p:nvPr/>
        </p:nvGrpSpPr>
        <p:grpSpPr>
          <a:xfrm>
            <a:off x="609600" y="889000"/>
            <a:ext cx="10714616" cy="4530817"/>
            <a:chOff x="0" y="1847850"/>
            <a:chExt cx="4038600" cy="3398112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2552547-371E-D0BB-3BFD-9FFA8F4A29B7}"/>
                </a:ext>
              </a:extLst>
            </p:cNvPr>
            <p:cNvSpPr/>
            <p:nvPr/>
          </p:nvSpPr>
          <p:spPr>
            <a:xfrm>
              <a:off x="114887" y="2190750"/>
              <a:ext cx="3923713" cy="30552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ts val="800"/>
                </a:spcBef>
              </a:pPr>
              <a:r>
                <a:rPr lang="en-US" sz="1867" b="1" dirty="0" err="1">
                  <a:latin typeface="Calibri" pitchFamily="34" charset="0"/>
                  <a:cs typeface="Calibri" pitchFamily="34" charset="0"/>
                </a:rPr>
                <a:t>Mandiri</a:t>
              </a:r>
              <a:r>
                <a:rPr lang="en-US" sz="1867" b="1" dirty="0">
                  <a:latin typeface="Calibri" pitchFamily="34" charset="0"/>
                  <a:cs typeface="Calibri" pitchFamily="34" charset="0"/>
                </a:rPr>
                <a:t>:</a:t>
              </a:r>
            </a:p>
            <a:p>
              <a:pPr marL="342900" indent="-342900" eaLnBrk="0" hangingPunct="0">
                <a:spcBef>
                  <a:spcPts val="800"/>
                </a:spcBef>
                <a:buFont typeface="Arial" panose="020B0604020202020204" pitchFamily="34" charset="0"/>
                <a:buChar char="•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Kesadaran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akan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diri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situasi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yang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dihadapi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(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mengendalikan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emosi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saat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bermain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dan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berolahraga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).</a:t>
              </a:r>
            </a:p>
            <a:p>
              <a:pPr marL="342900" indent="-342900" eaLnBrk="0" hangingPunct="0">
                <a:spcBef>
                  <a:spcPts val="800"/>
                </a:spcBef>
                <a:buFont typeface="Arial" panose="020B0604020202020204" pitchFamily="34" charset="0"/>
                <a:buChar char="•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Pengaturan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diri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yaitu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mengatur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kegiatan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beristirahat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serta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membuat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jadwal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kegiatan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sehari-hari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  <a:endParaRPr lang="id-ID" sz="1867" dirty="0">
                <a:latin typeface="Calibri" pitchFamily="34" charset="0"/>
                <a:cs typeface="Calibri" pitchFamily="34" charset="0"/>
              </a:endParaRPr>
            </a:p>
            <a:p>
              <a:pPr eaLnBrk="0" hangingPunct="0">
                <a:spcBef>
                  <a:spcPts val="800"/>
                </a:spcBef>
              </a:pPr>
              <a:r>
                <a:rPr lang="en-US" sz="1867" b="1" dirty="0">
                  <a:latin typeface="Calibri" pitchFamily="34" charset="0"/>
                  <a:cs typeface="Calibri" pitchFamily="34" charset="0"/>
                </a:rPr>
                <a:t>Gotong Royong:</a:t>
              </a:r>
            </a:p>
            <a:p>
              <a:pPr marL="342900" indent="-342900" eaLnBrk="0" hangingPunct="0">
                <a:spcBef>
                  <a:spcPts val="800"/>
                </a:spcBef>
                <a:buFont typeface="Arial" panose="020B0604020202020204" pitchFamily="34" charset="0"/>
                <a:buChar char="•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Berkolaborasi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dengan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baik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seperti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bekerja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bersama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dengan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kelompok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saat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pembelajaran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atau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bermain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marL="342900" indent="-342900" eaLnBrk="0" hangingPunct="0">
                <a:spcBef>
                  <a:spcPts val="800"/>
                </a:spcBef>
                <a:buFont typeface="Arial" panose="020B0604020202020204" pitchFamily="34" charset="0"/>
                <a:buChar char="•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Berbagi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dengan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baik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dapat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menerapkannya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seperti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menggunakan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peralatan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secara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bergantian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berbagi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area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berlatih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  <a:endParaRPr lang="id-ID" sz="1867" dirty="0">
                <a:latin typeface="Calibri" pitchFamily="34" charset="0"/>
                <a:cs typeface="Calibri" pitchFamily="34" charset="0"/>
              </a:endParaRPr>
            </a:p>
            <a:p>
              <a:pPr eaLnBrk="0" hangingPunct="0">
                <a:spcBef>
                  <a:spcPts val="800"/>
                </a:spcBef>
              </a:pPr>
              <a:r>
                <a:rPr lang="en-US" sz="1867" b="1" dirty="0" err="1">
                  <a:latin typeface="Calibri" pitchFamily="34" charset="0"/>
                  <a:cs typeface="Calibri" pitchFamily="34" charset="0"/>
                </a:rPr>
                <a:t>Bernalar</a:t>
              </a:r>
              <a:r>
                <a:rPr lang="en-US" sz="1867" b="1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b="1" dirty="0" err="1">
                  <a:latin typeface="Calibri" pitchFamily="34" charset="0"/>
                  <a:cs typeface="Calibri" pitchFamily="34" charset="0"/>
                </a:rPr>
                <a:t>Kritis</a:t>
              </a:r>
              <a:r>
                <a:rPr lang="en-US" sz="1867" b="1" dirty="0">
                  <a:latin typeface="Calibri" pitchFamily="34" charset="0"/>
                  <a:cs typeface="Calibri" pitchFamily="34" charset="0"/>
                </a:rPr>
                <a:t>:</a:t>
              </a:r>
            </a:p>
            <a:p>
              <a:pPr marL="342900" indent="-342900" eaLnBrk="0" hangingPunct="0">
                <a:spcBef>
                  <a:spcPts val="800"/>
                </a:spcBef>
                <a:buFont typeface="Arial" panose="020B0604020202020204" pitchFamily="34" charset="0"/>
                <a:buChar char="•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Menganalisis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mengevaluasi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penalaran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seperti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membantu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memperbaiki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Gerakan</a:t>
              </a:r>
              <a:r>
                <a:rPr lang="id-ID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teman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yang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belum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benar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286B400-5A89-38C7-0E0E-E7D55F339586}"/>
                </a:ext>
              </a:extLst>
            </p:cNvPr>
            <p:cNvSpPr/>
            <p:nvPr/>
          </p:nvSpPr>
          <p:spPr>
            <a:xfrm>
              <a:off x="0" y="1847850"/>
              <a:ext cx="4038600" cy="3429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2791322E-DF5B-DE52-3130-4B9C8AEF8AD6}"/>
              </a:ext>
            </a:extLst>
          </p:cNvPr>
          <p:cNvSpPr/>
          <p:nvPr/>
        </p:nvSpPr>
        <p:spPr>
          <a:xfrm>
            <a:off x="867784" y="894795"/>
            <a:ext cx="4536035" cy="42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id-ID" sz="2133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Profil Pelajar Pancasila</a:t>
            </a:r>
            <a:r>
              <a:rPr lang="en-US" sz="2133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91666898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198581" y="96015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Guling Lenting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4AFF080-AFB0-8C46-FD72-D8BB7FFC041B}"/>
              </a:ext>
            </a:extLst>
          </p:cNvPr>
          <p:cNvSpPr txBox="1"/>
          <p:nvPr/>
        </p:nvSpPr>
        <p:spPr>
          <a:xfrm>
            <a:off x="1360327" y="5144832"/>
            <a:ext cx="310110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Gerak bertumpu pada tangan dan punggung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461F3C7-7AF0-BA02-BA83-F3F4876AFDD7}"/>
              </a:ext>
            </a:extLst>
          </p:cNvPr>
          <p:cNvSpPr txBox="1"/>
          <p:nvPr/>
        </p:nvSpPr>
        <p:spPr>
          <a:xfrm>
            <a:off x="4987027" y="2027030"/>
            <a:ext cx="6651868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melakukan gerak bertumpu pada tangan dan punggung pada gerak berguling lenting adalah sebagai berikut.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Lipat kedua siku tangan sehingga tengkuk bertumpu di matras.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Lanjutkan gerakan tersebut sampai semua alur punggung bersentuhan dengan matras.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Saat punggung menyentuh lantai, tekuklah kedua lutut dan kedua tangan menggait di bawah lutut.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3FA211A-1E6E-7811-050B-EF7C4E3F522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542" b="93244" l="41376" r="70688">
                        <a14:foregroundMark x1="64832" y1="82412" x2="64832" y2="82412"/>
                        <a14:foregroundMark x1="46914" y1="32663" x2="46914" y2="32663"/>
                        <a14:foregroundMark x1="48571" y1="36460" x2="48571" y2="36460"/>
                        <a14:foregroundMark x1="54109" y1="44947" x2="54109" y2="44947"/>
                        <a14:foregroundMark x1="65044" y1="76549" x2="65044" y2="765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516" t="30690" r="29359" b="4775"/>
          <a:stretch/>
        </p:blipFill>
        <p:spPr>
          <a:xfrm>
            <a:off x="1974111" y="2230669"/>
            <a:ext cx="2223333" cy="300904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70BB592-4E9A-0C2E-277E-E0B7D0B82B8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14" t="56346" r="43793" b="4775"/>
          <a:stretch/>
        </p:blipFill>
        <p:spPr>
          <a:xfrm>
            <a:off x="498835" y="3280876"/>
            <a:ext cx="2088108" cy="1812783"/>
          </a:xfrm>
          <a:prstGeom prst="rect">
            <a:avLst/>
          </a:prstGeom>
        </p:spPr>
      </p:pic>
      <p:sp>
        <p:nvSpPr>
          <p:cNvPr id="25" name="Oval 24">
            <a:extLst>
              <a:ext uri="{FF2B5EF4-FFF2-40B4-BE49-F238E27FC236}">
                <a16:creationId xmlns:a16="http://schemas.microsoft.com/office/drawing/2014/main" id="{B82E253B-AA2D-FB4D-0109-5C202E7A714A}"/>
              </a:ext>
            </a:extLst>
          </p:cNvPr>
          <p:cNvSpPr/>
          <p:nvPr/>
        </p:nvSpPr>
        <p:spPr>
          <a:xfrm>
            <a:off x="1338022" y="3997760"/>
            <a:ext cx="1395138" cy="1029019"/>
          </a:xfrm>
          <a:prstGeom prst="ellipse">
            <a:avLst/>
          </a:prstGeom>
          <a:noFill/>
          <a:ln w="127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D6D4005-4B69-F384-9336-0A881D8B14F5}"/>
              </a:ext>
            </a:extLst>
          </p:cNvPr>
          <p:cNvSpPr/>
          <p:nvPr/>
        </p:nvSpPr>
        <p:spPr>
          <a:xfrm>
            <a:off x="3133513" y="4021267"/>
            <a:ext cx="1395138" cy="1029019"/>
          </a:xfrm>
          <a:prstGeom prst="ellipse">
            <a:avLst/>
          </a:prstGeom>
          <a:noFill/>
          <a:ln w="127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9404284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198581" y="96015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Guling Lenting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4AFF080-AFB0-8C46-FD72-D8BB7FFC041B}"/>
              </a:ext>
            </a:extLst>
          </p:cNvPr>
          <p:cNvSpPr txBox="1"/>
          <p:nvPr/>
        </p:nvSpPr>
        <p:spPr>
          <a:xfrm>
            <a:off x="1360327" y="5144832"/>
            <a:ext cx="310110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Gerak menolak dan melenting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461F3C7-7AF0-BA02-BA83-F3F4876AFDD7}"/>
              </a:ext>
            </a:extLst>
          </p:cNvPr>
          <p:cNvSpPr txBox="1"/>
          <p:nvPr/>
        </p:nvSpPr>
        <p:spPr>
          <a:xfrm>
            <a:off x="4987027" y="2027030"/>
            <a:ext cx="6651868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melakukan gerak menolak dan melenting pada gerak berguling lenting adalah sebagai berikut.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Ayunkan kedua tangan ke depan sehingga posisi bertumpu pada kedua telapak kaki.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Arahkan pandangan ke depan untuk melakukan gerakan lanjutan.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493435E-75BA-5BB5-B15A-DBD443B98AD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248" b="51480" l="27831" r="71076">
                        <a14:foregroundMark x1="36332" y1="31882" x2="36332" y2="31882"/>
                        <a14:foregroundMark x1="34885" y1="38582" x2="34885" y2="38582"/>
                        <a14:foregroundMark x1="31534" y1="36293" x2="31534" y2="36293"/>
                        <a14:foregroundMark x1="65926" y1="14294" x2="65926" y2="14294"/>
                        <a14:foregroundMark x1="62610" y1="14629" x2="62610" y2="14629"/>
                        <a14:foregroundMark x1="29912" y1="35455" x2="29912" y2="35455"/>
                        <a14:foregroundMark x1="67972" y1="11949" x2="67972" y2="11949"/>
                        <a14:foregroundMark x1="64480" y1="15801" x2="64480" y2="15801"/>
                        <a14:foregroundMark x1="65397" y1="16639" x2="65397" y2="16639"/>
                        <a14:foregroundMark x1="67831" y1="14405" x2="67831" y2="14405"/>
                        <a14:foregroundMark x1="62434" y1="13568" x2="62434" y2="13568"/>
                        <a14:foregroundMark x1="33122" y1="34227" x2="33122" y2="34227"/>
                        <a14:foregroundMark x1="38025" y1="50530" x2="38025" y2="50530"/>
                        <a14:foregroundMark x1="63457" y1="14182" x2="63457" y2="14182"/>
                        <a14:foregroundMark x1="63704" y1="16248" x2="63704" y2="16248"/>
                        <a14:foregroundMark x1="62293" y1="12619" x2="62293" y2="12619"/>
                        <a14:foregroundMark x1="63104" y1="15075" x2="63104" y2="15075"/>
                        <a14:foregroundMark x1="68466" y1="13624" x2="68466" y2="13624"/>
                        <a14:foregroundMark x1="66843" y1="15969" x2="66843" y2="15969"/>
                        <a14:foregroundMark x1="66279" y1="17365" x2="66279" y2="17365"/>
                        <a14:foregroundMark x1="69171" y1="12004" x2="69171" y2="12004"/>
                        <a14:foregroundMark x1="62046" y1="14015" x2="62046" y2="14015"/>
                        <a14:foregroundMark x1="66279" y1="12730" x2="66279" y2="12730"/>
                        <a14:foregroundMark x1="33862" y1="45673" x2="33862" y2="45673"/>
                        <a14:foregroundMark x1="35414" y1="41709" x2="35414" y2="41709"/>
                        <a14:foregroundMark x1="30159" y1="28252" x2="30159" y2="28252"/>
                        <a14:foregroundMark x1="31358" y1="25572" x2="31358" y2="25572"/>
                        <a14:foregroundMark x1="29735" y1="31323" x2="29735" y2="31323"/>
                        <a14:foregroundMark x1="30088" y1="29648" x2="30088" y2="29648"/>
                        <a14:foregroundMark x1="30794" y1="26577" x2="30794" y2="26577"/>
                        <a14:foregroundMark x1="67654" y1="11223" x2="67654" y2="11223"/>
                        <a14:foregroundMark x1="68783" y1="11223" x2="68783" y2="11223"/>
                        <a14:foregroundMark x1="69594" y1="10553" x2="69594" y2="10553"/>
                        <a14:foregroundMark x1="65397" y1="15299" x2="65397" y2="15299"/>
                        <a14:foregroundMark x1="38025" y1="30932" x2="38025" y2="30932"/>
                        <a14:foregroundMark x1="37213" y1="32887" x2="37213" y2="32887"/>
                        <a14:foregroundMark x1="62610" y1="12730" x2="62610" y2="12730"/>
                        <a14:foregroundMark x1="32099" y1="25237" x2="32099" y2="25237"/>
                        <a14:foregroundMark x1="58095" y1="12116" x2="58095" y2="12116"/>
                        <a14:foregroundMark x1="56755" y1="11502" x2="56755" y2="11502"/>
                        <a14:foregroundMark x1="51711" y1="11223" x2="51711" y2="11223"/>
                        <a14:foregroundMark x1="50088" y1="11949" x2="50088" y2="11949"/>
                        <a14:foregroundMark x1="48536" y1="13289" x2="48536" y2="13289"/>
                        <a14:foregroundMark x1="47901" y1="13680" x2="47901" y2="13680"/>
                        <a14:foregroundMark x1="47055" y1="14908" x2="47055" y2="14908"/>
                        <a14:foregroundMark x1="52981" y1="11111" x2="52981" y2="11111"/>
                        <a14:foregroundMark x1="60035" y1="12730" x2="60035" y2="127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061" r="27962" b="46390"/>
          <a:stretch/>
        </p:blipFill>
        <p:spPr>
          <a:xfrm>
            <a:off x="831728" y="2321494"/>
            <a:ext cx="3536699" cy="2663149"/>
          </a:xfrm>
          <a:prstGeom prst="rect">
            <a:avLst/>
          </a:prstGeom>
        </p:spPr>
      </p:pic>
      <p:sp>
        <p:nvSpPr>
          <p:cNvPr id="25" name="Oval 24">
            <a:extLst>
              <a:ext uri="{FF2B5EF4-FFF2-40B4-BE49-F238E27FC236}">
                <a16:creationId xmlns:a16="http://schemas.microsoft.com/office/drawing/2014/main" id="{B82E253B-AA2D-FB4D-0109-5C202E7A714A}"/>
              </a:ext>
            </a:extLst>
          </p:cNvPr>
          <p:cNvSpPr/>
          <p:nvPr/>
        </p:nvSpPr>
        <p:spPr>
          <a:xfrm>
            <a:off x="662758" y="3809192"/>
            <a:ext cx="1395138" cy="1029019"/>
          </a:xfrm>
          <a:prstGeom prst="ellipse">
            <a:avLst/>
          </a:prstGeom>
          <a:noFill/>
          <a:ln w="127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32110183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198581" y="96015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Guling Lenting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4AFF080-AFB0-8C46-FD72-D8BB7FFC041B}"/>
              </a:ext>
            </a:extLst>
          </p:cNvPr>
          <p:cNvSpPr txBox="1"/>
          <p:nvPr/>
        </p:nvSpPr>
        <p:spPr>
          <a:xfrm>
            <a:off x="1974477" y="5640764"/>
            <a:ext cx="24746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i="1" dirty="0">
                <a:solidFill>
                  <a:srgbClr val="7030A0"/>
                </a:solidFill>
              </a:rPr>
              <a:t>Gerak pendaratan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461F3C7-7AF0-BA02-BA83-F3F4876AFDD7}"/>
              </a:ext>
            </a:extLst>
          </p:cNvPr>
          <p:cNvSpPr txBox="1"/>
          <p:nvPr/>
        </p:nvSpPr>
        <p:spPr>
          <a:xfrm>
            <a:off x="4340473" y="3036965"/>
            <a:ext cx="665186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melakukan gerak pendaratan pada gerak berguling lenting adalah ayunkan kedua tangan ke atas sampai posisi berdiri.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4E42BCE-24EA-3D82-CA47-2DBAC8FA0FC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004" b="96092" l="67090" r="959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5477" t="21860" r="4399" b="4774"/>
          <a:stretch/>
        </p:blipFill>
        <p:spPr>
          <a:xfrm>
            <a:off x="1199659" y="2027029"/>
            <a:ext cx="2348759" cy="3613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34259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169552" y="698902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Guling Lenting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pic>
        <p:nvPicPr>
          <p:cNvPr id="2" name="0036130190.0195.01">
            <a:hlinkClick r:id="" action="ppaction://media"/>
            <a:extLst>
              <a:ext uri="{FF2B5EF4-FFF2-40B4-BE49-F238E27FC236}">
                <a16:creationId xmlns:a16="http://schemas.microsoft.com/office/drawing/2014/main" id="{571C51F2-89BD-7C47-1F2A-1AF55C325DF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94971" y="1436914"/>
            <a:ext cx="8810172" cy="4955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698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4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ADE0438-290C-9A7D-E881-80029E6AB97C}"/>
              </a:ext>
            </a:extLst>
          </p:cNvPr>
          <p:cNvSpPr/>
          <p:nvPr/>
        </p:nvSpPr>
        <p:spPr>
          <a:xfrm>
            <a:off x="407320" y="433625"/>
            <a:ext cx="8015463" cy="6667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3733" dirty="0">
                <a:solidFill>
                  <a:srgbClr val="7030A0"/>
                </a:solidFill>
                <a:latin typeface="Arial Rounded MT Bold" pitchFamily="34" charset="0"/>
              </a:rPr>
              <a:t>Mencari dan Menemukan Gerak</a:t>
            </a:r>
            <a:endParaRPr lang="en-US" sz="3733" dirty="0">
              <a:solidFill>
                <a:srgbClr val="7030A0"/>
              </a:solidFill>
              <a:latin typeface="Arial Rounded MT Bold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CC12F8C-B650-D869-FCE2-4D8049AB15CD}"/>
              </a:ext>
            </a:extLst>
          </p:cNvPr>
          <p:cNvSpPr/>
          <p:nvPr/>
        </p:nvSpPr>
        <p:spPr>
          <a:xfrm>
            <a:off x="675064" y="1211856"/>
            <a:ext cx="10375009" cy="10163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133" dirty="0">
                <a:latin typeface="Arial" pitchFamily="34" charset="0"/>
                <a:cs typeface="Arial" pitchFamily="34" charset="0"/>
              </a:rPr>
              <a:t>Mari </a:t>
            </a:r>
            <a:r>
              <a:rPr lang="en-US" sz="2133" dirty="0" err="1">
                <a:latin typeface="Arial" pitchFamily="34" charset="0"/>
                <a:cs typeface="Arial" pitchFamily="34" charset="0"/>
              </a:rPr>
              <a:t>kita</a:t>
            </a:r>
            <a:r>
              <a:rPr lang="en-US" sz="213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33" dirty="0" err="1">
                <a:latin typeface="Arial" pitchFamily="34" charset="0"/>
                <a:cs typeface="Arial" pitchFamily="34" charset="0"/>
              </a:rPr>
              <a:t>awali</a:t>
            </a:r>
            <a:r>
              <a:rPr lang="en-US" sz="213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33" dirty="0" err="1">
                <a:latin typeface="Arial" pitchFamily="34" charset="0"/>
                <a:cs typeface="Arial" pitchFamily="34" charset="0"/>
              </a:rPr>
              <a:t>dengan</a:t>
            </a:r>
            <a:r>
              <a:rPr lang="en-US" sz="213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33" dirty="0" err="1">
                <a:latin typeface="Arial" pitchFamily="34" charset="0"/>
                <a:cs typeface="Arial" pitchFamily="34" charset="0"/>
              </a:rPr>
              <a:t>kegiatan</a:t>
            </a:r>
            <a:r>
              <a:rPr lang="en-US" sz="213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33" dirty="0" err="1">
                <a:latin typeface="Arial" pitchFamily="34" charset="0"/>
                <a:cs typeface="Arial" pitchFamily="34" charset="0"/>
              </a:rPr>
              <a:t>mencari</a:t>
            </a:r>
            <a:r>
              <a:rPr lang="en-US" sz="2133" dirty="0">
                <a:latin typeface="Arial" pitchFamily="34" charset="0"/>
                <a:cs typeface="Arial" pitchFamily="34" charset="0"/>
              </a:rPr>
              <a:t> dan </a:t>
            </a:r>
            <a:r>
              <a:rPr lang="en-US" sz="2133" dirty="0" err="1">
                <a:latin typeface="Arial" pitchFamily="34" charset="0"/>
                <a:cs typeface="Arial" pitchFamily="34" charset="0"/>
              </a:rPr>
              <a:t>menemukan</a:t>
            </a:r>
            <a:r>
              <a:rPr lang="en-US" sz="213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33" dirty="0" err="1">
                <a:latin typeface="Arial" pitchFamily="34" charset="0"/>
                <a:cs typeface="Arial" pitchFamily="34" charset="0"/>
              </a:rPr>
              <a:t>gerak</a:t>
            </a:r>
            <a:r>
              <a:rPr lang="en-US" sz="2133" dirty="0">
                <a:latin typeface="Arial" pitchFamily="34" charset="0"/>
                <a:cs typeface="Arial" pitchFamily="34" charset="0"/>
              </a:rPr>
              <a:t> yang </a:t>
            </a:r>
            <a:r>
              <a:rPr lang="en-US" sz="2133" dirty="0" err="1">
                <a:latin typeface="Arial" pitchFamily="34" charset="0"/>
                <a:cs typeface="Arial" pitchFamily="34" charset="0"/>
              </a:rPr>
              <a:t>ada</a:t>
            </a:r>
            <a:r>
              <a:rPr lang="id-ID" sz="213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33" dirty="0" err="1">
                <a:latin typeface="Arial" pitchFamily="34" charset="0"/>
                <a:cs typeface="Arial" pitchFamily="34" charset="0"/>
              </a:rPr>
              <a:t>dalam</a:t>
            </a:r>
            <a:r>
              <a:rPr lang="en-US" sz="2133" dirty="0">
                <a:latin typeface="Arial" pitchFamily="34" charset="0"/>
                <a:cs typeface="Arial" pitchFamily="34" charset="0"/>
              </a:rPr>
              <a:t> s</a:t>
            </a:r>
            <a:r>
              <a:rPr lang="id-ID" sz="2133" dirty="0">
                <a:latin typeface="Arial" pitchFamily="34" charset="0"/>
                <a:cs typeface="Arial" pitchFamily="34" charset="0"/>
              </a:rPr>
              <a:t>enam lantai</a:t>
            </a:r>
            <a:r>
              <a:rPr lang="en-US" sz="2133" dirty="0">
                <a:latin typeface="Arial" pitchFamily="34" charset="0"/>
                <a:cs typeface="Arial" pitchFamily="34" charset="0"/>
              </a:rPr>
              <a:t>. Amati </a:t>
            </a:r>
            <a:r>
              <a:rPr lang="en-US" sz="2133" dirty="0" err="1">
                <a:latin typeface="Arial" pitchFamily="34" charset="0"/>
                <a:cs typeface="Arial" pitchFamily="34" charset="0"/>
              </a:rPr>
              <a:t>gambar-gambar</a:t>
            </a:r>
            <a:r>
              <a:rPr lang="en-US" sz="213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33" dirty="0" err="1">
                <a:latin typeface="Arial" pitchFamily="34" charset="0"/>
                <a:cs typeface="Arial" pitchFamily="34" charset="0"/>
              </a:rPr>
              <a:t>berikut</a:t>
            </a:r>
            <a:r>
              <a:rPr lang="en-US" sz="2133" dirty="0"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001442-02A9-B6B5-5119-2E50ED93DEFC}"/>
              </a:ext>
            </a:extLst>
          </p:cNvPr>
          <p:cNvSpPr txBox="1"/>
          <p:nvPr/>
        </p:nvSpPr>
        <p:spPr>
          <a:xfrm>
            <a:off x="1291965" y="5156452"/>
            <a:ext cx="9608070" cy="10163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2133" dirty="0">
                <a:latin typeface="Arial" panose="020B0604020202020204" pitchFamily="34" charset="0"/>
                <a:cs typeface="Arial" panose="020B0604020202020204" pitchFamily="34" charset="0"/>
              </a:rPr>
              <a:t>Lalu,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tulislah</a:t>
            </a:r>
            <a:r>
              <a:rPr lang="en-ID" sz="2133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gerakan</a:t>
            </a:r>
            <a:r>
              <a:rPr lang="en-ID" sz="2133" dirty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ada</a:t>
            </a:r>
            <a:r>
              <a:rPr lang="en-ID" sz="2133" dirty="0">
                <a:latin typeface="Arial" panose="020B0604020202020204" pitchFamily="34" charset="0"/>
                <a:cs typeface="Arial" panose="020B0604020202020204" pitchFamily="34" charset="0"/>
              </a:rPr>
              <a:t> pada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gambar</a:t>
            </a:r>
            <a:r>
              <a:rPr lang="en-ID" sz="2133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tersebut</a:t>
            </a:r>
            <a:r>
              <a:rPr lang="en-ID" sz="2133" dirty="0"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identifikasi</a:t>
            </a:r>
            <a:r>
              <a:rPr lang="id-ID" sz="2133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jenis</a:t>
            </a:r>
            <a:r>
              <a:rPr lang="en-ID" sz="2133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gerak</a:t>
            </a:r>
            <a:r>
              <a:rPr lang="en-ID" sz="2133" dirty="0"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bagian</a:t>
            </a:r>
            <a:r>
              <a:rPr lang="en-ID" sz="2133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tubuh</a:t>
            </a:r>
            <a:r>
              <a:rPr lang="en-ID" sz="2133" dirty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digunakan</a:t>
            </a:r>
            <a:r>
              <a:rPr lang="en-ID" sz="2133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Kemudian</a:t>
            </a:r>
            <a:r>
              <a:rPr lang="en-ID" sz="2133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tulis</a:t>
            </a:r>
            <a:r>
              <a:rPr lang="en-ID" sz="2133" dirty="0">
                <a:latin typeface="Arial" panose="020B0604020202020204" pitchFamily="34" charset="0"/>
                <a:cs typeface="Arial" panose="020B0604020202020204" pitchFamily="34" charset="0"/>
              </a:rPr>
              <a:t> pada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buku</a:t>
            </a:r>
            <a:r>
              <a:rPr lang="id-ID" sz="2133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133" dirty="0" err="1">
                <a:latin typeface="Arial" panose="020B0604020202020204" pitchFamily="34" charset="0"/>
                <a:cs typeface="Arial" panose="020B0604020202020204" pitchFamily="34" charset="0"/>
              </a:rPr>
              <a:t>tugasmu</a:t>
            </a:r>
            <a:r>
              <a:rPr lang="id-ID" sz="2133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ID" sz="2133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CB37410-BF02-EA42-34D8-3EE7496AE07F}"/>
              </a:ext>
            </a:extLst>
          </p:cNvPr>
          <p:cNvGrpSpPr/>
          <p:nvPr/>
        </p:nvGrpSpPr>
        <p:grpSpPr>
          <a:xfrm>
            <a:off x="232221" y="2393620"/>
            <a:ext cx="2620270" cy="2387123"/>
            <a:chOff x="232221" y="2393620"/>
            <a:chExt cx="2620270" cy="2387123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75035315-299F-0C5D-0D6D-0537862E1A3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65" t="23850" r="18488" b="3653"/>
            <a:stretch/>
          </p:blipFill>
          <p:spPr>
            <a:xfrm>
              <a:off x="232221" y="2816573"/>
              <a:ext cx="2620270" cy="1964170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9E5945B-977A-629C-737C-267A4EED4048}"/>
                </a:ext>
              </a:extLst>
            </p:cNvPr>
            <p:cNvSpPr txBox="1"/>
            <p:nvPr/>
          </p:nvSpPr>
          <p:spPr>
            <a:xfrm>
              <a:off x="1512159" y="2393620"/>
              <a:ext cx="414202" cy="461665"/>
            </a:xfrm>
            <a:prstGeom prst="rect">
              <a:avLst/>
            </a:prstGeom>
            <a:solidFill>
              <a:srgbClr val="7030A0"/>
            </a:solidFill>
          </p:spPr>
          <p:txBody>
            <a:bodyPr wrap="square">
              <a:spAutoFit/>
            </a:bodyPr>
            <a:lstStyle/>
            <a:p>
              <a:r>
                <a:rPr lang="id-ID" sz="2400" i="1" dirty="0">
                  <a:solidFill>
                    <a:schemeClr val="bg1"/>
                  </a:solidFill>
                </a:rPr>
                <a:t>1</a:t>
              </a:r>
              <a:endParaRPr lang="en-ID" sz="2400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5ED13E98-B3B7-E1A3-E0E9-CBD33A5A6E98}"/>
              </a:ext>
            </a:extLst>
          </p:cNvPr>
          <p:cNvGrpSpPr/>
          <p:nvPr/>
        </p:nvGrpSpPr>
        <p:grpSpPr>
          <a:xfrm>
            <a:off x="2844858" y="2219517"/>
            <a:ext cx="1638490" cy="3044180"/>
            <a:chOff x="2844858" y="2219517"/>
            <a:chExt cx="1638490" cy="3044180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9598A4E9-90BE-9C26-B226-5F3311FD41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5375" b="96000" l="4062" r="3119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3" t="1466" r="65315" b="1466"/>
            <a:stretch/>
          </p:blipFill>
          <p:spPr>
            <a:xfrm>
              <a:off x="2844858" y="2219517"/>
              <a:ext cx="1638490" cy="3044180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072E17F-FBA2-877E-60FA-A6D12394E7BE}"/>
                </a:ext>
              </a:extLst>
            </p:cNvPr>
            <p:cNvSpPr txBox="1"/>
            <p:nvPr/>
          </p:nvSpPr>
          <p:spPr>
            <a:xfrm>
              <a:off x="3129349" y="2393620"/>
              <a:ext cx="392649" cy="461665"/>
            </a:xfrm>
            <a:prstGeom prst="rect">
              <a:avLst/>
            </a:prstGeom>
            <a:solidFill>
              <a:srgbClr val="7030A0"/>
            </a:solidFill>
          </p:spPr>
          <p:txBody>
            <a:bodyPr wrap="square">
              <a:spAutoFit/>
            </a:bodyPr>
            <a:lstStyle/>
            <a:p>
              <a:r>
                <a:rPr lang="id-ID" sz="2400" i="1" dirty="0">
                  <a:solidFill>
                    <a:schemeClr val="bg1"/>
                  </a:solidFill>
                </a:rPr>
                <a:t>2</a:t>
              </a:r>
              <a:endParaRPr lang="en-ID" sz="2400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A6780F54-DE28-B373-F2F6-EC0B48CBD319}"/>
              </a:ext>
            </a:extLst>
          </p:cNvPr>
          <p:cNvGrpSpPr/>
          <p:nvPr/>
        </p:nvGrpSpPr>
        <p:grpSpPr>
          <a:xfrm>
            <a:off x="4425344" y="2035872"/>
            <a:ext cx="3244462" cy="3044180"/>
            <a:chOff x="4425344" y="2035872"/>
            <a:chExt cx="3244462" cy="3044180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1C43334A-EE47-D21A-E75F-1634D464F3A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28347" b="89214" l="53016" r="98448">
                          <a14:foregroundMark x1="75767" y1="55989" x2="75767" y2="55989"/>
                          <a14:foregroundMark x1="86102" y1="58103" x2="86102" y2="58103"/>
                          <a14:foregroundMark x1="64938" y1="75718" x2="64938" y2="75718"/>
                          <a14:foregroundMark x1="62257" y1="77453" x2="62257" y2="7745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470" t="22532" r="896" b="11680"/>
            <a:stretch/>
          </p:blipFill>
          <p:spPr>
            <a:xfrm>
              <a:off x="4425344" y="2035872"/>
              <a:ext cx="3244462" cy="3044180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EA86188-A8A4-7DBE-2A54-FB0AB999D010}"/>
                </a:ext>
              </a:extLst>
            </p:cNvPr>
            <p:cNvSpPr txBox="1"/>
            <p:nvPr/>
          </p:nvSpPr>
          <p:spPr>
            <a:xfrm>
              <a:off x="4640146" y="2393620"/>
              <a:ext cx="368920" cy="461665"/>
            </a:xfrm>
            <a:prstGeom prst="rect">
              <a:avLst/>
            </a:prstGeom>
            <a:solidFill>
              <a:srgbClr val="7030A0"/>
            </a:solidFill>
          </p:spPr>
          <p:txBody>
            <a:bodyPr wrap="square">
              <a:spAutoFit/>
            </a:bodyPr>
            <a:lstStyle/>
            <a:p>
              <a:r>
                <a:rPr lang="id-ID" sz="2400" i="1" dirty="0">
                  <a:solidFill>
                    <a:schemeClr val="bg1"/>
                  </a:solidFill>
                </a:rPr>
                <a:t>3</a:t>
              </a:r>
              <a:endParaRPr lang="en-ID" sz="2400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CF7958C8-D8A5-5BE6-47F9-083A8506776F}"/>
              </a:ext>
            </a:extLst>
          </p:cNvPr>
          <p:cNvGrpSpPr/>
          <p:nvPr/>
        </p:nvGrpSpPr>
        <p:grpSpPr>
          <a:xfrm>
            <a:off x="7903998" y="1953348"/>
            <a:ext cx="3734947" cy="2951303"/>
            <a:chOff x="7903998" y="1953348"/>
            <a:chExt cx="3734947" cy="2951303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0B3C07B3-3C98-EDB1-E029-D886B5696521}"/>
                </a:ext>
              </a:extLst>
            </p:cNvPr>
            <p:cNvSpPr txBox="1"/>
            <p:nvPr/>
          </p:nvSpPr>
          <p:spPr>
            <a:xfrm>
              <a:off x="8219410" y="2393620"/>
              <a:ext cx="406746" cy="461665"/>
            </a:xfrm>
            <a:prstGeom prst="rect">
              <a:avLst/>
            </a:prstGeom>
            <a:solidFill>
              <a:srgbClr val="7030A0"/>
            </a:solidFill>
          </p:spPr>
          <p:txBody>
            <a:bodyPr wrap="square">
              <a:spAutoFit/>
            </a:bodyPr>
            <a:lstStyle/>
            <a:p>
              <a:r>
                <a:rPr lang="id-ID" sz="2400" i="1" dirty="0">
                  <a:solidFill>
                    <a:schemeClr val="bg1"/>
                  </a:solidFill>
                </a:rPr>
                <a:t>4</a:t>
              </a:r>
              <a:endParaRPr lang="en-ID" sz="2400" i="1" dirty="0">
                <a:solidFill>
                  <a:schemeClr val="bg1"/>
                </a:solidFill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E5E4EA2B-672F-AEB1-335D-34B2E61D12D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23004" b="96092" l="67090" r="9594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477" t="21860" r="4399" b="4774"/>
            <a:stretch/>
          </p:blipFill>
          <p:spPr>
            <a:xfrm>
              <a:off x="9720736" y="1953348"/>
              <a:ext cx="1918209" cy="2951303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1A0A4549-F146-56C0-0920-47957D66C76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5248" b="51480" l="27831" r="71076">
                          <a14:foregroundMark x1="36332" y1="31882" x2="36332" y2="31882"/>
                          <a14:foregroundMark x1="34885" y1="38582" x2="34885" y2="38582"/>
                          <a14:foregroundMark x1="31534" y1="36293" x2="31534" y2="36293"/>
                          <a14:foregroundMark x1="65926" y1="14294" x2="65926" y2="14294"/>
                          <a14:foregroundMark x1="62610" y1="14629" x2="62610" y2="14629"/>
                          <a14:foregroundMark x1="29912" y1="35455" x2="29912" y2="35455"/>
                          <a14:foregroundMark x1="67972" y1="11949" x2="67972" y2="11949"/>
                          <a14:foregroundMark x1="64480" y1="15801" x2="64480" y2="15801"/>
                          <a14:foregroundMark x1="65397" y1="16639" x2="65397" y2="16639"/>
                          <a14:foregroundMark x1="67831" y1="14405" x2="67831" y2="14405"/>
                          <a14:foregroundMark x1="62434" y1="13568" x2="62434" y2="13568"/>
                          <a14:foregroundMark x1="33122" y1="34227" x2="33122" y2="34227"/>
                          <a14:foregroundMark x1="38025" y1="50530" x2="38025" y2="50530"/>
                          <a14:foregroundMark x1="63457" y1="14182" x2="63457" y2="14182"/>
                          <a14:foregroundMark x1="63704" y1="16248" x2="63704" y2="16248"/>
                          <a14:foregroundMark x1="62293" y1="12619" x2="62293" y2="12619"/>
                          <a14:foregroundMark x1="63104" y1="15075" x2="63104" y2="15075"/>
                          <a14:foregroundMark x1="68466" y1="13624" x2="68466" y2="13624"/>
                          <a14:foregroundMark x1="66843" y1="15969" x2="66843" y2="15969"/>
                          <a14:foregroundMark x1="66279" y1="17365" x2="66279" y2="17365"/>
                          <a14:foregroundMark x1="69171" y1="12004" x2="69171" y2="12004"/>
                          <a14:foregroundMark x1="62046" y1="14015" x2="62046" y2="14015"/>
                          <a14:foregroundMark x1="66279" y1="12730" x2="66279" y2="12730"/>
                          <a14:foregroundMark x1="33862" y1="45673" x2="33862" y2="45673"/>
                          <a14:foregroundMark x1="35414" y1="41709" x2="35414" y2="41709"/>
                          <a14:foregroundMark x1="30159" y1="28252" x2="30159" y2="28252"/>
                          <a14:foregroundMark x1="31358" y1="25572" x2="31358" y2="25572"/>
                          <a14:foregroundMark x1="29735" y1="31323" x2="29735" y2="31323"/>
                          <a14:foregroundMark x1="30088" y1="29648" x2="30088" y2="29648"/>
                          <a14:foregroundMark x1="30794" y1="26577" x2="30794" y2="26577"/>
                          <a14:foregroundMark x1="67654" y1="11223" x2="67654" y2="11223"/>
                          <a14:foregroundMark x1="68783" y1="11223" x2="68783" y2="11223"/>
                          <a14:foregroundMark x1="69594" y1="10553" x2="69594" y2="10553"/>
                          <a14:foregroundMark x1="65397" y1="15299" x2="65397" y2="15299"/>
                          <a14:foregroundMark x1="38025" y1="30932" x2="38025" y2="30932"/>
                          <a14:foregroundMark x1="37213" y1="32887" x2="37213" y2="32887"/>
                          <a14:foregroundMark x1="62610" y1="12730" x2="62610" y2="12730"/>
                          <a14:foregroundMark x1="32099" y1="25237" x2="32099" y2="25237"/>
                          <a14:foregroundMark x1="58095" y1="12116" x2="58095" y2="12116"/>
                          <a14:foregroundMark x1="56755" y1="11502" x2="56755" y2="11502"/>
                          <a14:foregroundMark x1="51711" y1="11223" x2="51711" y2="11223"/>
                          <a14:foregroundMark x1="50088" y1="11949" x2="50088" y2="11949"/>
                          <a14:foregroundMark x1="48536" y1="13289" x2="48536" y2="13289"/>
                          <a14:foregroundMark x1="47901" y1="13680" x2="47901" y2="13680"/>
                          <a14:foregroundMark x1="47055" y1="14908" x2="47055" y2="14908"/>
                          <a14:foregroundMark x1="52981" y1="11111" x2="52981" y2="11111"/>
                          <a14:foregroundMark x1="60035" y1="12730" x2="60035" y2="1273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61" r="27962" b="46390"/>
            <a:stretch/>
          </p:blipFill>
          <p:spPr>
            <a:xfrm>
              <a:off x="7903998" y="2909794"/>
              <a:ext cx="2574134" cy="193833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21697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198581" y="960159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K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eseimbangan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203200" y="344606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Gerak Keseimbangan</a:t>
            </a:r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513539" y="1488637"/>
            <a:ext cx="1039832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v-SE" sz="2400" dirty="0"/>
              <a:t>Keterampilan gerak keseimbangan adalah kemampuan tubuh</a:t>
            </a:r>
            <a:r>
              <a:rPr lang="id-ID" sz="2400" dirty="0"/>
              <a:t> </a:t>
            </a:r>
            <a:r>
              <a:rPr lang="sv-SE" sz="2400" dirty="0"/>
              <a:t>mempertahankan keseimbangan saat di posisi tertentu, terutama</a:t>
            </a:r>
            <a:r>
              <a:rPr lang="id-ID" sz="2400" dirty="0"/>
              <a:t> </a:t>
            </a:r>
            <a:r>
              <a:rPr lang="sv-SE" sz="2400" dirty="0"/>
              <a:t>posisi tegak.</a:t>
            </a:r>
            <a:endParaRPr lang="id-ID" sz="2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4AFF080-AFB0-8C46-FD72-D8BB7FFC041B}"/>
              </a:ext>
            </a:extLst>
          </p:cNvPr>
          <p:cNvSpPr txBox="1"/>
          <p:nvPr/>
        </p:nvSpPr>
        <p:spPr>
          <a:xfrm>
            <a:off x="513539" y="2319634"/>
            <a:ext cx="589741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sz="2400" i="1" dirty="0">
                <a:solidFill>
                  <a:srgbClr val="7030A0"/>
                </a:solidFill>
              </a:rPr>
              <a:t>Keseimbangan bertumpu pada satu kaki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E66C6A5-74E8-F334-2814-C53BAEEEE46E}"/>
              </a:ext>
            </a:extLst>
          </p:cNvPr>
          <p:cNvSpPr txBox="1"/>
          <p:nvPr/>
        </p:nvSpPr>
        <p:spPr>
          <a:xfrm>
            <a:off x="1063877" y="2781299"/>
            <a:ext cx="9084675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Berikut cara melakukan keseimbangan bertumpu pada satu kaki.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Berdiri dengan posisi kedua kaki rapat dan pandangan ke depan.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Luruskan kaki kiri ke belakang, sedangkan badan menyesuaikan.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Kedua lengan tetap menempel di samping badan, tahan beberapa detik.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Lakukan sikap lengan secara variatif (merentang, dua lengan lurus ke depan, satu lengan lurus ke depan, dan lengan lain menempel di samping badan).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Keberhasilan gerak ditentukan oleh anggota tubuh yang dilingkari (lihat gambar), selain koordinasi anggota tubuh lain.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012C5E1F-CC9E-E17E-06EE-0BACC6A3EB70}"/>
              </a:ext>
            </a:extLst>
          </p:cNvPr>
          <p:cNvGrpSpPr/>
          <p:nvPr/>
        </p:nvGrpSpPr>
        <p:grpSpPr>
          <a:xfrm>
            <a:off x="8074911" y="1786426"/>
            <a:ext cx="3667946" cy="2900578"/>
            <a:chOff x="8074911" y="1786426"/>
            <a:chExt cx="3667946" cy="2900578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03CC98D7-9CD6-90CE-F9AD-1B35C0E3EBE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65" t="23850" r="18488" b="3653"/>
            <a:stretch/>
          </p:blipFill>
          <p:spPr>
            <a:xfrm>
              <a:off x="8074911" y="1786426"/>
              <a:ext cx="3667946" cy="2749514"/>
            </a:xfrm>
            <a:prstGeom prst="rect">
              <a:avLst/>
            </a:prstGeom>
          </p:spPr>
        </p:pic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4E05FF98-D262-5BED-4D8C-1AE16D35D3DE}"/>
                </a:ext>
              </a:extLst>
            </p:cNvPr>
            <p:cNvSpPr/>
            <p:nvPr/>
          </p:nvSpPr>
          <p:spPr>
            <a:xfrm>
              <a:off x="9684914" y="3856007"/>
              <a:ext cx="1117008" cy="830997"/>
            </a:xfrm>
            <a:prstGeom prst="ellipse">
              <a:avLst/>
            </a:prstGeom>
            <a:noFill/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21809339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172823" y="606290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K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eseimbangan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4AFF080-AFB0-8C46-FD72-D8BB7FFC041B}"/>
              </a:ext>
            </a:extLst>
          </p:cNvPr>
          <p:cNvSpPr txBox="1"/>
          <p:nvPr/>
        </p:nvSpPr>
        <p:spPr>
          <a:xfrm>
            <a:off x="535217" y="1133356"/>
            <a:ext cx="756137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sz="2400" i="1" dirty="0">
                <a:solidFill>
                  <a:srgbClr val="7030A0"/>
                </a:solidFill>
              </a:rPr>
              <a:t>Keseimbangan bertumpu pada kedua tangan (handstand)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E66C6A5-74E8-F334-2814-C53BAEEEE46E}"/>
              </a:ext>
            </a:extLst>
          </p:cNvPr>
          <p:cNvSpPr txBox="1"/>
          <p:nvPr/>
        </p:nvSpPr>
        <p:spPr>
          <a:xfrm>
            <a:off x="5660542" y="1779687"/>
            <a:ext cx="6067746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Berikut cara membantu memegang kaki pada proses gerakan </a:t>
            </a:r>
            <a:r>
              <a:rPr lang="id-ID" sz="2400" i="1" dirty="0"/>
              <a:t>handstand</a:t>
            </a:r>
            <a:r>
              <a:rPr lang="id-ID" sz="2400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Diawali dengan sikap jongkok di depan temanmu.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Kedua telapak tangan menumpu pada lantai selebar bahu.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Ayunkan satu kaki ke atas sehingga mudah ditangkap/dipegang oleh temanmu.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Rapatkan kedua kaki tepat pada kedua tangan temanmu.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Luruskan kedua tanganmu dan tahan selama beberapa detik.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Jagalah keseimbangan tubuhmu.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E05FF98-D262-5BED-4D8C-1AE16D35D3DE}"/>
              </a:ext>
            </a:extLst>
          </p:cNvPr>
          <p:cNvSpPr/>
          <p:nvPr/>
        </p:nvSpPr>
        <p:spPr>
          <a:xfrm>
            <a:off x="3889421" y="1981154"/>
            <a:ext cx="1117008" cy="830997"/>
          </a:xfrm>
          <a:prstGeom prst="ellipse">
            <a:avLst/>
          </a:prstGeom>
          <a:noFill/>
          <a:ln w="127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C7EF818-C528-9DF5-FB29-313F4DDB949A}"/>
              </a:ext>
            </a:extLst>
          </p:cNvPr>
          <p:cNvGrpSpPr/>
          <p:nvPr/>
        </p:nvGrpSpPr>
        <p:grpSpPr>
          <a:xfrm>
            <a:off x="463712" y="1519489"/>
            <a:ext cx="6285744" cy="3830494"/>
            <a:chOff x="463712" y="1519489"/>
            <a:chExt cx="6285744" cy="3830494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566762F6-AE85-45D1-3C9E-393883C30C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57" r="4898" b="3850"/>
            <a:stretch/>
          </p:blipFill>
          <p:spPr>
            <a:xfrm>
              <a:off x="463712" y="1519489"/>
              <a:ext cx="5057449" cy="3830494"/>
            </a:xfrm>
            <a:prstGeom prst="rect">
              <a:avLst/>
            </a:prstGeom>
          </p:spPr>
        </p:pic>
        <p:sp>
          <p:nvSpPr>
            <p:cNvPr id="12" name="Arc 11">
              <a:extLst>
                <a:ext uri="{FF2B5EF4-FFF2-40B4-BE49-F238E27FC236}">
                  <a16:creationId xmlns:a16="http://schemas.microsoft.com/office/drawing/2014/main" id="{BFB70947-EC71-771C-5872-54477B37EC7A}"/>
                </a:ext>
              </a:extLst>
            </p:cNvPr>
            <p:cNvSpPr/>
            <p:nvPr/>
          </p:nvSpPr>
          <p:spPr>
            <a:xfrm rot="9476433" flipV="1">
              <a:off x="1777015" y="2091795"/>
              <a:ext cx="4216205" cy="949784"/>
            </a:xfrm>
            <a:prstGeom prst="arc">
              <a:avLst/>
            </a:prstGeom>
            <a:ln w="12700">
              <a:solidFill>
                <a:srgbClr val="7030A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D82609B-A867-BC43-7E1C-46508C6DDF45}"/>
                </a:ext>
              </a:extLst>
            </p:cNvPr>
            <p:cNvSpPr txBox="1"/>
            <p:nvPr/>
          </p:nvSpPr>
          <p:spPr>
            <a:xfrm>
              <a:off x="1662774" y="3241669"/>
              <a:ext cx="43078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 sz="2400" i="1" dirty="0">
                  <a:solidFill>
                    <a:srgbClr val="7030A0"/>
                  </a:solidFill>
                </a:rPr>
                <a:t>A</a:t>
              </a:r>
              <a:endParaRPr lang="en-ID" sz="2400" i="1" dirty="0">
                <a:solidFill>
                  <a:srgbClr val="7030A0"/>
                </a:solidFill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4EF0C5B-26E4-7A00-A3DE-1F61AB240B00}"/>
                </a:ext>
              </a:extLst>
            </p:cNvPr>
            <p:cNvSpPr txBox="1"/>
            <p:nvPr/>
          </p:nvSpPr>
          <p:spPr>
            <a:xfrm>
              <a:off x="1982599" y="4480918"/>
              <a:ext cx="43078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 sz="2400" i="1" dirty="0">
                  <a:solidFill>
                    <a:srgbClr val="7030A0"/>
                  </a:solidFill>
                </a:rPr>
                <a:t>B</a:t>
              </a:r>
              <a:endParaRPr lang="en-ID" sz="2400" i="1" dirty="0">
                <a:solidFill>
                  <a:srgbClr val="7030A0"/>
                </a:solidFill>
              </a:endParaRPr>
            </a:p>
          </p:txBody>
        </p:sp>
        <p:sp>
          <p:nvSpPr>
            <p:cNvPr id="19" name="Arc 18">
              <a:extLst>
                <a:ext uri="{FF2B5EF4-FFF2-40B4-BE49-F238E27FC236}">
                  <a16:creationId xmlns:a16="http://schemas.microsoft.com/office/drawing/2014/main" id="{C70D1A37-E849-C5AD-C6A7-661EB83946DF}"/>
                </a:ext>
              </a:extLst>
            </p:cNvPr>
            <p:cNvSpPr/>
            <p:nvPr/>
          </p:nvSpPr>
          <p:spPr>
            <a:xfrm rot="9476433" flipV="1">
              <a:off x="2169326" y="2689686"/>
              <a:ext cx="4580130" cy="2031743"/>
            </a:xfrm>
            <a:prstGeom prst="arc">
              <a:avLst/>
            </a:prstGeom>
            <a:ln w="12700">
              <a:solidFill>
                <a:srgbClr val="7030A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27E6DB00-45F5-5A62-31CC-B433805BB555}"/>
              </a:ext>
            </a:extLst>
          </p:cNvPr>
          <p:cNvSpPr txBox="1"/>
          <p:nvPr/>
        </p:nvSpPr>
        <p:spPr>
          <a:xfrm>
            <a:off x="1225743" y="5400595"/>
            <a:ext cx="397108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sz="2400" i="1" dirty="0"/>
              <a:t>Rangkaian gerakan handstand dengan bantuan teman</a:t>
            </a:r>
            <a:endParaRPr lang="en-ID" sz="2400" i="1" dirty="0"/>
          </a:p>
        </p:txBody>
      </p:sp>
    </p:spTree>
    <p:extLst>
      <p:ext uri="{BB962C8B-B14F-4D97-AF65-F5344CB8AC3E}">
        <p14:creationId xmlns:p14="http://schemas.microsoft.com/office/powerpoint/2010/main" val="30239743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172823" y="606290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K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eseimbangan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4AFF080-AFB0-8C46-FD72-D8BB7FFC041B}"/>
              </a:ext>
            </a:extLst>
          </p:cNvPr>
          <p:cNvSpPr txBox="1"/>
          <p:nvPr/>
        </p:nvSpPr>
        <p:spPr>
          <a:xfrm>
            <a:off x="535217" y="1133356"/>
            <a:ext cx="756137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sz="2400" i="1" dirty="0">
                <a:solidFill>
                  <a:srgbClr val="7030A0"/>
                </a:solidFill>
              </a:rPr>
              <a:t>Keseimbangan bertumpu pada kedua tangan (handstand)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E66C6A5-74E8-F334-2814-C53BAEEEE46E}"/>
              </a:ext>
            </a:extLst>
          </p:cNvPr>
          <p:cNvSpPr txBox="1"/>
          <p:nvPr/>
        </p:nvSpPr>
        <p:spPr>
          <a:xfrm>
            <a:off x="5704711" y="1828445"/>
            <a:ext cx="6067746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Turunkan kaki secara bergantian sehingga keseimbangan tetap terjaga. Posisi tubuh berhadapan dengan temanmu (sikap berdiri).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Apabila sudah mampu melakukan gerakan </a:t>
            </a:r>
            <a:r>
              <a:rPr lang="id-ID" sz="2400" i="1" dirty="0"/>
              <a:t>handstand</a:t>
            </a:r>
            <a:r>
              <a:rPr lang="id-ID" sz="2400" dirty="0"/>
              <a:t> yang dimulai dari jongkok, cobalah dimulai dari sikap berdiri.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Lakukan gerakan tersebut di atas matras berulang kali secara bergantian.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E05FF98-D262-5BED-4D8C-1AE16D35D3DE}"/>
              </a:ext>
            </a:extLst>
          </p:cNvPr>
          <p:cNvSpPr/>
          <p:nvPr/>
        </p:nvSpPr>
        <p:spPr>
          <a:xfrm>
            <a:off x="3889421" y="1981154"/>
            <a:ext cx="1117008" cy="830997"/>
          </a:xfrm>
          <a:prstGeom prst="ellipse">
            <a:avLst/>
          </a:prstGeom>
          <a:noFill/>
          <a:ln w="127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C7EF818-C528-9DF5-FB29-313F4DDB949A}"/>
              </a:ext>
            </a:extLst>
          </p:cNvPr>
          <p:cNvGrpSpPr/>
          <p:nvPr/>
        </p:nvGrpSpPr>
        <p:grpSpPr>
          <a:xfrm>
            <a:off x="463712" y="1519489"/>
            <a:ext cx="6285744" cy="3830494"/>
            <a:chOff x="463712" y="1519489"/>
            <a:chExt cx="6285744" cy="3830494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566762F6-AE85-45D1-3C9E-393883C30C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57" r="4898" b="3850"/>
            <a:stretch/>
          </p:blipFill>
          <p:spPr>
            <a:xfrm>
              <a:off x="463712" y="1519489"/>
              <a:ext cx="5057449" cy="3830494"/>
            </a:xfrm>
            <a:prstGeom prst="rect">
              <a:avLst/>
            </a:prstGeom>
          </p:spPr>
        </p:pic>
        <p:sp>
          <p:nvSpPr>
            <p:cNvPr id="12" name="Arc 11">
              <a:extLst>
                <a:ext uri="{FF2B5EF4-FFF2-40B4-BE49-F238E27FC236}">
                  <a16:creationId xmlns:a16="http://schemas.microsoft.com/office/drawing/2014/main" id="{BFB70947-EC71-771C-5872-54477B37EC7A}"/>
                </a:ext>
              </a:extLst>
            </p:cNvPr>
            <p:cNvSpPr/>
            <p:nvPr/>
          </p:nvSpPr>
          <p:spPr>
            <a:xfrm rot="9476433" flipV="1">
              <a:off x="1777015" y="2091795"/>
              <a:ext cx="4216205" cy="949784"/>
            </a:xfrm>
            <a:prstGeom prst="arc">
              <a:avLst/>
            </a:prstGeom>
            <a:ln w="12700">
              <a:solidFill>
                <a:srgbClr val="7030A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D82609B-A867-BC43-7E1C-46508C6DDF45}"/>
                </a:ext>
              </a:extLst>
            </p:cNvPr>
            <p:cNvSpPr txBox="1"/>
            <p:nvPr/>
          </p:nvSpPr>
          <p:spPr>
            <a:xfrm>
              <a:off x="1662774" y="3241669"/>
              <a:ext cx="43078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 sz="2400" i="1" dirty="0">
                  <a:solidFill>
                    <a:srgbClr val="7030A0"/>
                  </a:solidFill>
                </a:rPr>
                <a:t>A</a:t>
              </a:r>
              <a:endParaRPr lang="en-ID" sz="2400" i="1" dirty="0">
                <a:solidFill>
                  <a:srgbClr val="7030A0"/>
                </a:solidFill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4EF0C5B-26E4-7A00-A3DE-1F61AB240B00}"/>
                </a:ext>
              </a:extLst>
            </p:cNvPr>
            <p:cNvSpPr txBox="1"/>
            <p:nvPr/>
          </p:nvSpPr>
          <p:spPr>
            <a:xfrm>
              <a:off x="1982599" y="4480918"/>
              <a:ext cx="43078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d-ID" sz="2400" i="1" dirty="0">
                  <a:solidFill>
                    <a:srgbClr val="7030A0"/>
                  </a:solidFill>
                </a:rPr>
                <a:t>B</a:t>
              </a:r>
              <a:endParaRPr lang="en-ID" sz="2400" i="1" dirty="0">
                <a:solidFill>
                  <a:srgbClr val="7030A0"/>
                </a:solidFill>
              </a:endParaRPr>
            </a:p>
          </p:txBody>
        </p:sp>
        <p:sp>
          <p:nvSpPr>
            <p:cNvPr id="19" name="Arc 18">
              <a:extLst>
                <a:ext uri="{FF2B5EF4-FFF2-40B4-BE49-F238E27FC236}">
                  <a16:creationId xmlns:a16="http://schemas.microsoft.com/office/drawing/2014/main" id="{C70D1A37-E849-C5AD-C6A7-661EB83946DF}"/>
                </a:ext>
              </a:extLst>
            </p:cNvPr>
            <p:cNvSpPr/>
            <p:nvPr/>
          </p:nvSpPr>
          <p:spPr>
            <a:xfrm rot="9476433" flipV="1">
              <a:off x="2169326" y="2689686"/>
              <a:ext cx="4580130" cy="2031743"/>
            </a:xfrm>
            <a:prstGeom prst="arc">
              <a:avLst/>
            </a:prstGeom>
            <a:ln w="12700">
              <a:solidFill>
                <a:srgbClr val="7030A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0ACCAA41-8CCE-61A1-C3ED-372B8B201135}"/>
              </a:ext>
            </a:extLst>
          </p:cNvPr>
          <p:cNvSpPr txBox="1"/>
          <p:nvPr/>
        </p:nvSpPr>
        <p:spPr>
          <a:xfrm>
            <a:off x="1225743" y="5400595"/>
            <a:ext cx="397108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sz="2400" i="1" dirty="0"/>
              <a:t>Rangkaian gerakan handstand dengan bantuan teman</a:t>
            </a:r>
            <a:endParaRPr lang="en-ID" sz="2400" i="1" dirty="0"/>
          </a:p>
        </p:txBody>
      </p:sp>
    </p:spTree>
    <p:extLst>
      <p:ext uri="{BB962C8B-B14F-4D97-AF65-F5344CB8AC3E}">
        <p14:creationId xmlns:p14="http://schemas.microsoft.com/office/powerpoint/2010/main" val="35166464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692CD8-61C2-FB31-4733-5F9DF12681E9}"/>
              </a:ext>
            </a:extLst>
          </p:cNvPr>
          <p:cNvSpPr/>
          <p:nvPr/>
        </p:nvSpPr>
        <p:spPr>
          <a:xfrm>
            <a:off x="172823" y="606290"/>
            <a:ext cx="11479880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K</a:t>
            </a:r>
            <a:r>
              <a:rPr lang="id-ID" sz="2667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eseimbangan</a:t>
            </a:r>
          </a:p>
          <a:p>
            <a:endParaRPr lang="en-US" sz="2667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4AFF080-AFB0-8C46-FD72-D8BB7FFC041B}"/>
              </a:ext>
            </a:extLst>
          </p:cNvPr>
          <p:cNvSpPr txBox="1"/>
          <p:nvPr/>
        </p:nvSpPr>
        <p:spPr>
          <a:xfrm>
            <a:off x="535217" y="1133356"/>
            <a:ext cx="756137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sz="2400" i="1" dirty="0">
                <a:solidFill>
                  <a:srgbClr val="7030A0"/>
                </a:solidFill>
              </a:rPr>
              <a:t>Keseimbangan bertumpu pada kedua tangan (handstand)</a:t>
            </a:r>
            <a:endParaRPr lang="en-ID" sz="2400" i="1" dirty="0">
              <a:solidFill>
                <a:srgbClr val="7030A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E66C6A5-74E8-F334-2814-C53BAEEEE46E}"/>
              </a:ext>
            </a:extLst>
          </p:cNvPr>
          <p:cNvSpPr txBox="1"/>
          <p:nvPr/>
        </p:nvSpPr>
        <p:spPr>
          <a:xfrm>
            <a:off x="5704711" y="1828445"/>
            <a:ext cx="6067746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Berikut cara melakukan gerakan </a:t>
            </a:r>
            <a:r>
              <a:rPr lang="id-ID" sz="2400" i="1" dirty="0"/>
              <a:t>handstand</a:t>
            </a:r>
            <a:r>
              <a:rPr lang="id-ID" sz="2400" dirty="0"/>
              <a:t> tanpa bantuan teman.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Berdiri menghadap dinding dengan kedua telapak tangan menumpu pada lantai selebar bahu.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Ayunkan satu kaki dan kaki berikutnya mengikuti ke dinding, seperti pada gambar.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Tahan gerakan tersebut selama 3 detik.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400" dirty="0"/>
              <a:t>Lakukan gerakan </a:t>
            </a:r>
            <a:r>
              <a:rPr lang="id-ID" sz="2400" i="1" dirty="0"/>
              <a:t>handstand</a:t>
            </a:r>
            <a:r>
              <a:rPr lang="id-ID" sz="2400" dirty="0"/>
              <a:t> di atas matras.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ACCAA41-8CCE-61A1-C3ED-372B8B201135}"/>
              </a:ext>
            </a:extLst>
          </p:cNvPr>
          <p:cNvSpPr txBox="1"/>
          <p:nvPr/>
        </p:nvSpPr>
        <p:spPr>
          <a:xfrm>
            <a:off x="1225743" y="5400595"/>
            <a:ext cx="397108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sz="2400" i="1" dirty="0"/>
              <a:t>Rangkaian gerakan handstand </a:t>
            </a:r>
            <a:r>
              <a:rPr lang="id-ID" sz="2400" i="1" dirty="0"/>
              <a:t>secara mandiri</a:t>
            </a:r>
            <a:endParaRPr lang="en-ID" sz="2400" i="1" dirty="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44E4EF1-71C5-C6BC-3D7C-FD6DCED38E1B}"/>
              </a:ext>
            </a:extLst>
          </p:cNvPr>
          <p:cNvGrpSpPr/>
          <p:nvPr/>
        </p:nvGrpSpPr>
        <p:grpSpPr>
          <a:xfrm>
            <a:off x="523694" y="2398261"/>
            <a:ext cx="5023136" cy="2926802"/>
            <a:chOff x="523694" y="2398261"/>
            <a:chExt cx="5023136" cy="2926802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E0F463E2-B7FF-950C-6152-7C7FB07AE2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582" t="3568" r="13578" b="6666"/>
            <a:stretch/>
          </p:blipFill>
          <p:spPr>
            <a:xfrm>
              <a:off x="2464339" y="2441822"/>
              <a:ext cx="1188173" cy="2802943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52AB666-8531-1E2F-4C15-286073C71A9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083" t="4420" r="11936" b="9133"/>
            <a:stretch/>
          </p:blipFill>
          <p:spPr>
            <a:xfrm>
              <a:off x="523694" y="2398261"/>
              <a:ext cx="1785639" cy="2837591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FBA3887-9591-6136-A845-AFEA1B6D60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20" t="3381" r="3698" b="5539"/>
            <a:stretch/>
          </p:blipFill>
          <p:spPr>
            <a:xfrm>
              <a:off x="3652512" y="3476483"/>
              <a:ext cx="1894318" cy="1848580"/>
            </a:xfrm>
            <a:prstGeom prst="rect">
              <a:avLst/>
            </a:prstGeom>
          </p:spPr>
        </p:pic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C705D7DF-EFCC-2842-5558-F6D5C39AA2D3}"/>
                </a:ext>
              </a:extLst>
            </p:cNvPr>
            <p:cNvSpPr/>
            <p:nvPr/>
          </p:nvSpPr>
          <p:spPr>
            <a:xfrm>
              <a:off x="2186772" y="3357747"/>
              <a:ext cx="1117008" cy="830997"/>
            </a:xfrm>
            <a:prstGeom prst="ellipse">
              <a:avLst/>
            </a:prstGeom>
            <a:noFill/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475E8B27-663C-05FF-A3D6-228733473208}"/>
                </a:ext>
              </a:extLst>
            </p:cNvPr>
            <p:cNvSpPr/>
            <p:nvPr/>
          </p:nvSpPr>
          <p:spPr>
            <a:xfrm>
              <a:off x="4101087" y="4385656"/>
              <a:ext cx="429631" cy="409014"/>
            </a:xfrm>
            <a:prstGeom prst="ellipse">
              <a:avLst/>
            </a:prstGeom>
            <a:noFill/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8B4E9D44-FAAA-70CE-E930-7503F0750F4F}"/>
                </a:ext>
              </a:extLst>
            </p:cNvPr>
            <p:cNvSpPr/>
            <p:nvPr/>
          </p:nvSpPr>
          <p:spPr>
            <a:xfrm>
              <a:off x="4688599" y="4455334"/>
              <a:ext cx="429631" cy="409014"/>
            </a:xfrm>
            <a:prstGeom prst="ellipse">
              <a:avLst/>
            </a:prstGeom>
            <a:noFill/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26546147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503</TotalTime>
  <Words>2400</Words>
  <Application>Microsoft Office PowerPoint</Application>
  <PresentationFormat>Widescreen</PresentationFormat>
  <Paragraphs>292</Paragraphs>
  <Slides>43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9" baseType="lpstr">
      <vt:lpstr>Arial</vt:lpstr>
      <vt:lpstr>Arial Rounded MT Bold</vt:lpstr>
      <vt:lpstr>Calibri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Muhammad Baihaqi</dc:creator>
  <cp:lastModifiedBy>Hadi</cp:lastModifiedBy>
  <cp:revision>66</cp:revision>
  <dcterms:created xsi:type="dcterms:W3CDTF">2022-05-10T01:11:12Z</dcterms:created>
  <dcterms:modified xsi:type="dcterms:W3CDTF">2022-06-29T01:39:01Z</dcterms:modified>
</cp:coreProperties>
</file>