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  <p:sldMasterId id="2147483749" r:id="rId2"/>
  </p:sldMasterIdLst>
  <p:notesMasterIdLst>
    <p:notesMasterId r:id="rId26"/>
  </p:notesMasterIdLst>
  <p:sldIdLst>
    <p:sldId id="296" r:id="rId3"/>
    <p:sldId id="297" r:id="rId4"/>
    <p:sldId id="298" r:id="rId5"/>
    <p:sldId id="394" r:id="rId6"/>
    <p:sldId id="396" r:id="rId7"/>
    <p:sldId id="395" r:id="rId8"/>
    <p:sldId id="397" r:id="rId9"/>
    <p:sldId id="398" r:id="rId10"/>
    <p:sldId id="399" r:id="rId11"/>
    <p:sldId id="400" r:id="rId12"/>
    <p:sldId id="401" r:id="rId13"/>
    <p:sldId id="403" r:id="rId14"/>
    <p:sldId id="402" r:id="rId15"/>
    <p:sldId id="404" r:id="rId16"/>
    <p:sldId id="405" r:id="rId17"/>
    <p:sldId id="344" r:id="rId18"/>
    <p:sldId id="411" r:id="rId19"/>
    <p:sldId id="413" r:id="rId20"/>
    <p:sldId id="414" r:id="rId21"/>
    <p:sldId id="419" r:id="rId22"/>
    <p:sldId id="432" r:id="rId23"/>
    <p:sldId id="416" r:id="rId24"/>
    <p:sldId id="417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806B19F-738C-452A-9B0C-5525EBCB3A9E}">
          <p14:sldIdLst>
            <p14:sldId id="296"/>
            <p14:sldId id="297"/>
            <p14:sldId id="298"/>
            <p14:sldId id="394"/>
            <p14:sldId id="396"/>
            <p14:sldId id="395"/>
            <p14:sldId id="397"/>
            <p14:sldId id="398"/>
            <p14:sldId id="399"/>
            <p14:sldId id="400"/>
            <p14:sldId id="401"/>
            <p14:sldId id="403"/>
            <p14:sldId id="402"/>
            <p14:sldId id="404"/>
            <p14:sldId id="405"/>
            <p14:sldId id="344"/>
            <p14:sldId id="411"/>
            <p14:sldId id="413"/>
            <p14:sldId id="414"/>
            <p14:sldId id="419"/>
            <p14:sldId id="432"/>
            <p14:sldId id="416"/>
            <p14:sldId id="4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E76"/>
    <a:srgbClr val="B27A16"/>
    <a:srgbClr val="2A5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25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F769F-DD68-460D-A61E-869C0D6C9AA8}" type="datetimeFigureOut">
              <a:rPr lang="en-ID" smtClean="0"/>
              <a:t>25/07/2022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7E119-FEC2-48A6-A80C-EDC480F2CDD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39338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5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1776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3760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31928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64134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8D292-F197-49A3-8EA6-8EE5CE32CE07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6624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14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64310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Font CALIBRI </a:t>
            </a:r>
            <a:r>
              <a:rPr lang="en-US" dirty="0" err="1"/>
              <a:t>semua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80B43-5FE6-4DC0-8C74-826F2D629225}" type="slidenum">
              <a:rPr lang="en-ID" smtClean="0"/>
              <a:t>16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1607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816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88701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819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6665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1ECBB-5465-5FCB-83FD-7A635C46DD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2463AD-0D55-81A4-9E47-23A73C8AA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57085-A671-8846-F05B-165667E2E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DDD1C-BDFA-D469-66CF-A7F5A9B44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7C80F9-F086-8937-4C27-139D5A59E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94118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21187-EE26-40F3-26C9-D8A6A5249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8889E8-39E2-6F00-97A1-00F7F4EA6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13181-CAE9-9E61-7C7D-00865496B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2C2C9-AE4B-1771-8008-216C07A3C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D722DD-797B-0479-E667-200EE662D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85879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B9542-D476-A001-F0FF-47D09F2E0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DCC99-E224-C626-674E-137F140090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89429-5FB1-BCB3-216F-26AE9BDFD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041367-782D-A1CB-C5DD-85FEA7231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E8856-60CB-98A6-1970-60B6931B0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4663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E88A5-01E3-4808-8B89-3F06C3026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AF4FB-4855-84C3-68C4-1EADD43E14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D38658-F106-95AD-5F8E-6174A38A3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09AACB-13F5-A8ED-2F38-7D6072A9C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E2877-803A-4660-3DEE-B8A922C76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AF026D-EF18-2853-600D-2DDC65D03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066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CCEA0-87B7-444D-FE3F-3F84BEA96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80102-50E9-38E1-8C73-650A856D83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6F7EDA-6E9E-6C47-4C2F-E3F54749D6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CF5DA2-F275-85E6-5238-D77516988E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47CFB3-2831-2F20-5832-7D75A9C499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E5DB40-98D6-C22B-8FC2-A7C9097F4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D56830-731D-9C0B-247B-E13D7479A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23D6B3-8DC1-6D53-96D9-B535EA25E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03140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0E9B0-17D0-B562-E9E4-1F96C5428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4BE6EF-B77F-068D-AFE1-135510648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2889ED-1BF4-8E84-6048-13368A939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88AD3C-6CE1-FBFD-B7DD-E20F1A729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3544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35636B-FEC3-261B-07AA-3C71CFA4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F0039F-39DC-E575-FB17-B9828E550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E0EC9-4198-E2CA-1A29-43E9CCDAC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6966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06263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B8300-A2D4-407B-54A7-6F170CA2A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7F002-C208-C370-7628-BB29EAF7F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3BEAE2-1EDF-22EF-93C6-3FA6055E15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2E7E3C-7610-A3D4-D88B-46459FF6E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12963E-B164-EDAB-0204-6E0150014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2D4EE9-9BFE-42ED-8A35-2C8313C6F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56086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E5E86-BBA1-F15E-6822-80F3A72AB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E8C32C-8CF5-A426-5C6C-1AE91A5729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8BE2C0-1AD6-472B-C5FB-CF6941EE7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27C2AC-B1E7-B7BF-DE97-4C37534D8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59F002-3087-5A96-A5BD-5810BB6B8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9BDD4E-B23D-6E7B-EA4B-020C4DB66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807712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51C77-3CD3-3D30-A883-BDEA00149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3BB392-6D56-20CB-B30D-E3BBA943C0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7CE10-C35F-E9A5-E037-80812C85C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D94DE-2FFC-9C5F-FFA3-DFA7FEA9A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DF784-FE5C-5D61-2C58-B085BA677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09617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D13676-08CE-CC0A-5A78-60CFE73FB0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4D49A-2C1E-E759-3274-004D3777CC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EFAFEA-03E0-DCDF-C010-E0F0D29E5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F67AA-E109-B9E9-466E-201433162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B2B5C-DDB3-2444-B764-448D6BE28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88666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161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4289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85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4275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99394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92331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0034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81372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DD5D5-828E-4A86-9C1C-D4E69F5A4535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CB454-7943-4099-81DD-DCE1E4DE6305}" type="slidenum">
              <a:rPr lang="id-ID" smtClean="0"/>
              <a:t>‹#›</a:t>
            </a:fld>
            <a:endParaRPr lang="id-ID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8CE1C2-BB50-AE0E-8805-6FBAE280FF9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37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F06BC3-1FE2-332D-3B31-5E0BD5FA0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ED117-A49F-98C1-3192-407CA6557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A95FA0-4C4E-B6D5-B1FD-9D2F3DFBF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1EAEB-EDF4-4278-881D-2B8290D56E0B}" type="datetimeFigureOut">
              <a:rPr lang="id-ID" smtClean="0"/>
              <a:t>25/07/2022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1CABA-F771-6C8C-1A64-E2C6DF6510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00963-E95C-6658-AFB5-45E3E89648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771F3-5389-470C-A341-2DFEA0ABA75D}" type="slidenum">
              <a:rPr lang="id-ID" smtClean="0"/>
              <a:t>‹#›</a:t>
            </a:fld>
            <a:endParaRPr lang="id-ID"/>
          </a:p>
        </p:txBody>
      </p:sp>
      <p:pic>
        <p:nvPicPr>
          <p:cNvPr id="9" name="Picture 8" descr="A person working on the computer&#10;&#10;Description automatically generated with medium confidence">
            <a:extLst>
              <a:ext uri="{FF2B5EF4-FFF2-40B4-BE49-F238E27FC236}">
                <a16:creationId xmlns:a16="http://schemas.microsoft.com/office/drawing/2014/main" id="{9B6D4A53-13B4-8627-08B6-7A9053CE66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33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8A0602-07E3-5E6D-FD2E-C3917AF3F3D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1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/>
          <p:cNvSpPr txBox="1">
            <a:spLocks/>
          </p:cNvSpPr>
          <p:nvPr/>
        </p:nvSpPr>
        <p:spPr>
          <a:xfrm>
            <a:off x="3429000" y="1657350"/>
            <a:ext cx="5406342" cy="8268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>
                <a:solidFill>
                  <a:schemeClr val="accent4"/>
                </a:solidFill>
                <a:cs typeface="Arial" pitchFamily="34" charset="0"/>
              </a:rPr>
              <a:t>INFORMATIKA</a:t>
            </a:r>
          </a:p>
        </p:txBody>
      </p:sp>
      <p:cxnSp>
        <p:nvCxnSpPr>
          <p:cNvPr id="3" name="直線コネクタ 9"/>
          <p:cNvCxnSpPr/>
          <p:nvPr/>
        </p:nvCxnSpPr>
        <p:spPr>
          <a:xfrm>
            <a:off x="3844201" y="2343150"/>
            <a:ext cx="4670534" cy="0"/>
          </a:xfrm>
          <a:prstGeom prst="line">
            <a:avLst/>
          </a:prstGeom>
          <a:noFill/>
          <a:ln w="12700" cap="flat" cmpd="sng" algn="ctr">
            <a:solidFill>
              <a:schemeClr val="accent6"/>
            </a:solidFill>
            <a:prstDash val="solid"/>
          </a:ln>
          <a:effectLst/>
        </p:spPr>
      </p:cxnSp>
      <p:sp>
        <p:nvSpPr>
          <p:cNvPr id="4" name="タイトル 1"/>
          <p:cNvSpPr txBox="1">
            <a:spLocks/>
          </p:cNvSpPr>
          <p:nvPr/>
        </p:nvSpPr>
        <p:spPr>
          <a:xfrm>
            <a:off x="350520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6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96594" y="2408679"/>
            <a:ext cx="251601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SMP/MTs </a:t>
            </a:r>
            <a:r>
              <a:rPr lang="en-US" sz="1600" b="1">
                <a:solidFill>
                  <a:schemeClr val="bg1">
                    <a:lumMod val="50000"/>
                  </a:schemeClr>
                </a:solidFill>
              </a:rPr>
              <a:t>KELAS VII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be 6"/>
          <p:cNvSpPr/>
          <p:nvPr/>
        </p:nvSpPr>
        <p:spPr>
          <a:xfrm>
            <a:off x="698555" y="538425"/>
            <a:ext cx="2501845" cy="3549767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CF08C9C-FCCC-8DB0-31D2-53AD62AEFC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710242"/>
              </p:ext>
            </p:extLst>
          </p:nvPr>
        </p:nvGraphicFramePr>
        <p:xfrm>
          <a:off x="702101" y="627321"/>
          <a:ext cx="2421258" cy="3460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724046" imgH="6753176" progId="Acrobat.Document.DC">
                  <p:embed/>
                </p:oleObj>
              </mc:Choice>
              <mc:Fallback>
                <p:oleObj name="Acrobat Document" r:id="rId3" imgW="4724046" imgH="6753176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2101" y="627321"/>
                        <a:ext cx="2421258" cy="3460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17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8AE6C1-C846-42E6-9C07-D0CAF62D1F43}"/>
              </a:ext>
            </a:extLst>
          </p:cNvPr>
          <p:cNvGrpSpPr/>
          <p:nvPr/>
        </p:nvGrpSpPr>
        <p:grpSpPr>
          <a:xfrm>
            <a:off x="533400" y="514111"/>
            <a:ext cx="8077200" cy="3553838"/>
            <a:chOff x="533400" y="195143"/>
            <a:chExt cx="8077200" cy="355383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609660"/>
              <a:ext cx="8077200" cy="3139321"/>
            </a:xfrm>
            <a:prstGeom prst="rect">
              <a:avLst/>
            </a:prstGeom>
            <a:ln>
              <a:solidFill>
                <a:schemeClr val="accent4">
                  <a:lumMod val="75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Algoritme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teknik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mengembangkan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langkah-langkah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aturan-aturan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harus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dipenuhi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memecahkan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permasalahan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Algoritme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merencanakan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langkah-langkah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instruksi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dijalankan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oleh program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komputer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Ketika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ingin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komputer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melakukan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sesuatu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harus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memberikan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input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mengenai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apa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harus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dilakukan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komputer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tersebut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secara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demi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bagaimana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melakukannya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Algoritme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berbagai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proses,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termasuk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perhitungan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pemrosesan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data,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otomatisasi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dua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cara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menuliskan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algoritme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yaitu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pseudocode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flowchart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93EC3D-0CDC-4461-B6AD-E219684570C6}"/>
                </a:ext>
              </a:extLst>
            </p:cNvPr>
            <p:cNvSpPr txBox="1"/>
            <p:nvPr/>
          </p:nvSpPr>
          <p:spPr>
            <a:xfrm>
              <a:off x="538162" y="195143"/>
              <a:ext cx="2269944" cy="400110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d. Algoritme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915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E748124-CC39-49FE-BCFF-E86F4A051867}"/>
              </a:ext>
            </a:extLst>
          </p:cNvPr>
          <p:cNvGrpSpPr/>
          <p:nvPr/>
        </p:nvGrpSpPr>
        <p:grpSpPr>
          <a:xfrm>
            <a:off x="457200" y="361950"/>
            <a:ext cx="5638800" cy="4107836"/>
            <a:chOff x="533400" y="195143"/>
            <a:chExt cx="5638800" cy="410783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58B69B6-C68B-4D5B-8FE1-2F003D664F1C}"/>
                </a:ext>
              </a:extLst>
            </p:cNvPr>
            <p:cNvSpPr/>
            <p:nvPr/>
          </p:nvSpPr>
          <p:spPr>
            <a:xfrm>
              <a:off x="533400" y="609660"/>
              <a:ext cx="5638800" cy="3693319"/>
            </a:xfrm>
            <a:prstGeom prst="rect">
              <a:avLst/>
            </a:prstGeom>
            <a:ln>
              <a:solidFill>
                <a:schemeClr val="accent4">
                  <a:lumMod val="75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Flowchart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diagram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mewakili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kumpulan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instruksi-instruksi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Flowchart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umumnya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simbol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standar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menggambarkan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instruksi-instruksi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berbeda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beberapa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aturan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menuntukan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tingkat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detail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flowchart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r>
                <a:rPr lang="en-US" sz="1800" i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lowchart</a:t>
              </a:r>
              <a:r>
                <a:rPr lang="en-US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dipecah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menjadi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langkah-langkah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menyediakan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banyak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detail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mengenai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bagaimana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proses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dijalankan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program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secara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jelas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i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r>
                <a:rPr lang="en-US" sz="1800" i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lowchart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dibuat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sederhana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terdiri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beberapa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saja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di mana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langkah-langkah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banyak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digabung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menjadi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sebuah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sederhana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saja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5176807-5E5D-4162-9DC1-336AD115AC36}"/>
                </a:ext>
              </a:extLst>
            </p:cNvPr>
            <p:cNvSpPr txBox="1"/>
            <p:nvPr/>
          </p:nvSpPr>
          <p:spPr>
            <a:xfrm>
              <a:off x="538162" y="195143"/>
              <a:ext cx="2269944" cy="400110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d. Algoritme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309853" y="778682"/>
            <a:ext cx="3495203" cy="3566266"/>
            <a:chOff x="6309853" y="778682"/>
            <a:chExt cx="3495203" cy="356626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7A44E6A-1F1C-4F68-B4E5-A4FB88244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3332" t="18898" r="10002" b="27743"/>
            <a:stretch/>
          </p:blipFill>
          <p:spPr>
            <a:xfrm>
              <a:off x="6370104" y="778682"/>
              <a:ext cx="2438400" cy="274320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E30F22-ADFA-4714-A58E-4A66A324AD51}"/>
                </a:ext>
              </a:extLst>
            </p:cNvPr>
            <p:cNvSpPr txBox="1"/>
            <p:nvPr/>
          </p:nvSpPr>
          <p:spPr>
            <a:xfrm>
              <a:off x="6309853" y="3790950"/>
              <a:ext cx="262637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dirty="0">
                  <a:latin typeface="Calibri" panose="020F0502020204030204" pitchFamily="34" charset="0"/>
                </a:rPr>
                <a:t>Contoh algoritme dalam bentuk </a:t>
              </a:r>
              <a:r>
                <a:rPr lang="id-ID" sz="1500" b="1" i="1" dirty="0">
                  <a:latin typeface="Calibri" panose="020F0502020204030204" pitchFamily="34" charset="0"/>
                </a:rPr>
                <a:t>flowchart</a:t>
              </a:r>
              <a:r>
                <a:rPr lang="en-US" sz="1500" b="1" i="1" dirty="0">
                  <a:latin typeface="Calibri" panose="020F0502020204030204" pitchFamily="34" charset="0"/>
                </a:rPr>
                <a:t>.</a:t>
              </a:r>
              <a:endParaRPr lang="id-ID" sz="1500" b="1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08F1221-B089-44EB-8087-8A6E11198494}"/>
                </a:ext>
              </a:extLst>
            </p:cNvPr>
            <p:cNvSpPr txBox="1"/>
            <p:nvPr/>
          </p:nvSpPr>
          <p:spPr>
            <a:xfrm>
              <a:off x="7467600" y="3533306"/>
              <a:ext cx="23374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en.wikipedia.org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93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6F7C2DA-186D-4371-899B-6EEE28454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731050"/>
              </p:ext>
            </p:extLst>
          </p:nvPr>
        </p:nvGraphicFramePr>
        <p:xfrm>
          <a:off x="759616" y="417830"/>
          <a:ext cx="7734300" cy="33883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69896">
                  <a:extLst>
                    <a:ext uri="{9D8B030D-6E8A-4147-A177-3AD203B41FA5}">
                      <a16:colId xmlns:a16="http://schemas.microsoft.com/office/drawing/2014/main" val="608583393"/>
                    </a:ext>
                  </a:extLst>
                </a:gridCol>
                <a:gridCol w="1982804">
                  <a:extLst>
                    <a:ext uri="{9D8B030D-6E8A-4147-A177-3AD203B41FA5}">
                      <a16:colId xmlns:a16="http://schemas.microsoft.com/office/drawing/2014/main" val="1871710077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943161359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505218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No.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Nama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Simbol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Kegunaan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1682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1.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Mulai/berhenti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  <a:p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Digunakan untuk memulai dan mengakhiri proses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452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2.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Proses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  <a:p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Menjalankan perintah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157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3.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Keputusan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  <a:p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Membuat keputusan/pilihan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534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4.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Masukan/keluaran (input/output)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Menerima input atau menampilkan output pada pengguna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949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5.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Penghubung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  <a:p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Berpindah ke bagian lain di </a:t>
                      </a:r>
                      <a:r>
                        <a:rPr lang="id-ID" i="1" dirty="0"/>
                        <a:t>flowchart</a:t>
                      </a:r>
                      <a:endParaRPr lang="en-ID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4899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6.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Arah aliran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  <a:p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/>
                        <a:t>Menunjukkan arah aliran </a:t>
                      </a:r>
                      <a:r>
                        <a:rPr lang="id-ID" i="1" dirty="0"/>
                        <a:t>flowchart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677513"/>
                  </a:ext>
                </a:extLst>
              </a:tr>
            </a:tbl>
          </a:graphicData>
        </a:graphic>
      </p:graphicFrame>
      <p:grpSp>
        <p:nvGrpSpPr>
          <p:cNvPr id="18" name="Group 17">
            <a:extLst>
              <a:ext uri="{FF2B5EF4-FFF2-40B4-BE49-F238E27FC236}">
                <a16:creationId xmlns:a16="http://schemas.microsoft.com/office/drawing/2014/main" id="{5AF1508A-F376-407D-A58D-89C07724AA2F}"/>
              </a:ext>
            </a:extLst>
          </p:cNvPr>
          <p:cNvGrpSpPr/>
          <p:nvPr/>
        </p:nvGrpSpPr>
        <p:grpSpPr>
          <a:xfrm>
            <a:off x="3505200" y="859790"/>
            <a:ext cx="1295400" cy="3657600"/>
            <a:chOff x="3810000" y="819150"/>
            <a:chExt cx="1295400" cy="365760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7734A41-9C8E-49F3-B23C-BE85A5A47A4D}"/>
                </a:ext>
              </a:extLst>
            </p:cNvPr>
            <p:cNvSpPr/>
            <p:nvPr/>
          </p:nvSpPr>
          <p:spPr>
            <a:xfrm>
              <a:off x="3810000" y="819150"/>
              <a:ext cx="1295400" cy="45720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1735D52-6BDA-4166-80D7-6573B39B64AB}"/>
                </a:ext>
              </a:extLst>
            </p:cNvPr>
            <p:cNvSpPr/>
            <p:nvPr/>
          </p:nvSpPr>
          <p:spPr>
            <a:xfrm>
              <a:off x="3810000" y="1504950"/>
              <a:ext cx="1295400" cy="4572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Diamond 4">
              <a:extLst>
                <a:ext uri="{FF2B5EF4-FFF2-40B4-BE49-F238E27FC236}">
                  <a16:creationId xmlns:a16="http://schemas.microsoft.com/office/drawing/2014/main" id="{3ADA183E-13B4-405F-9E6C-9F7ED5C9E8F3}"/>
                </a:ext>
              </a:extLst>
            </p:cNvPr>
            <p:cNvSpPr/>
            <p:nvPr/>
          </p:nvSpPr>
          <p:spPr>
            <a:xfrm>
              <a:off x="3902868" y="2114550"/>
              <a:ext cx="1109663" cy="457200"/>
            </a:xfrm>
            <a:prstGeom prst="diamond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19D15C1-1F83-4120-899A-348F66719EC2}"/>
                </a:ext>
              </a:extLst>
            </p:cNvPr>
            <p:cNvSpPr/>
            <p:nvPr/>
          </p:nvSpPr>
          <p:spPr>
            <a:xfrm>
              <a:off x="3856433" y="2728912"/>
              <a:ext cx="1202532" cy="457200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36FB473-65B3-4F3A-9536-FD707A224424}"/>
                </a:ext>
              </a:extLst>
            </p:cNvPr>
            <p:cNvSpPr/>
            <p:nvPr/>
          </p:nvSpPr>
          <p:spPr>
            <a:xfrm>
              <a:off x="4157663" y="3352799"/>
              <a:ext cx="609600" cy="4572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555E9A34-58BA-4E2C-AB89-5CFC5CEC91E0}"/>
                </a:ext>
              </a:extLst>
            </p:cNvPr>
            <p:cNvCxnSpPr>
              <a:cxnSpLocks/>
            </p:cNvCxnSpPr>
            <p:nvPr/>
          </p:nvCxnSpPr>
          <p:spPr>
            <a:xfrm>
              <a:off x="4267198" y="4229100"/>
              <a:ext cx="7024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FFC56456-4A82-4A20-94B3-2FF37FFFDE50}"/>
                </a:ext>
              </a:extLst>
            </p:cNvPr>
            <p:cNvCxnSpPr/>
            <p:nvPr/>
          </p:nvCxnSpPr>
          <p:spPr>
            <a:xfrm>
              <a:off x="4088605" y="4019550"/>
              <a:ext cx="0" cy="45720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5F413EA-3675-410F-BCA7-D71F61E81669}"/>
              </a:ext>
            </a:extLst>
          </p:cNvPr>
          <p:cNvSpPr txBox="1"/>
          <p:nvPr/>
        </p:nvSpPr>
        <p:spPr>
          <a:xfrm>
            <a:off x="977577" y="119906"/>
            <a:ext cx="69697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500" b="1" dirty="0">
                <a:latin typeface="Calibri" panose="020F0502020204030204" pitchFamily="34" charset="0"/>
              </a:rPr>
              <a:t>Tabel simbol </a:t>
            </a:r>
            <a:r>
              <a:rPr lang="id-ID" sz="1500" b="1" i="1" dirty="0">
                <a:latin typeface="Calibri" panose="020F0502020204030204" pitchFamily="34" charset="0"/>
              </a:rPr>
              <a:t>flowchart</a:t>
            </a:r>
            <a:r>
              <a:rPr lang="en-US" sz="1500" b="1" i="1" dirty="0">
                <a:latin typeface="Calibri" panose="020F0502020204030204" pitchFamily="34" charset="0"/>
              </a:rPr>
              <a:t>.</a:t>
            </a:r>
            <a:endParaRPr lang="id-ID" sz="15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64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E748124-CC39-49FE-BCFF-E86F4A051867}"/>
              </a:ext>
            </a:extLst>
          </p:cNvPr>
          <p:cNvGrpSpPr/>
          <p:nvPr/>
        </p:nvGrpSpPr>
        <p:grpSpPr>
          <a:xfrm>
            <a:off x="368597" y="361950"/>
            <a:ext cx="4495800" cy="4107836"/>
            <a:chOff x="533400" y="195143"/>
            <a:chExt cx="4495800" cy="410783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58B69B6-C68B-4D5B-8FE1-2F003D664F1C}"/>
                </a:ext>
              </a:extLst>
            </p:cNvPr>
            <p:cNvSpPr/>
            <p:nvPr/>
          </p:nvSpPr>
          <p:spPr>
            <a:xfrm>
              <a:off x="533400" y="609660"/>
              <a:ext cx="4495800" cy="3693319"/>
            </a:xfrm>
            <a:prstGeom prst="rect">
              <a:avLst/>
            </a:prstGeom>
            <a:ln>
              <a:solidFill>
                <a:schemeClr val="accent4">
                  <a:lumMod val="75000"/>
                </a:schemeClr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Pseudocode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rangkaian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instruksi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menggambarkan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langkah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menyelesaikan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permasalahan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Pseudocode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bukanlah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sintaks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program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tidak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terikat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pada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bahasa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pemrograman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tertentu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Menulis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pseudocode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sama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menuliskan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bahasa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pemrograman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Setiap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baris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algoritme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ditulis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barisnya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sendiri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rangkaian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perintah-perintah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erintah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perintah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dituliskan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huruf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kapital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variabel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ditulis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huruf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kecil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pesan-pesan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kalimat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5176807-5E5D-4162-9DC1-336AD115AC36}"/>
                </a:ext>
              </a:extLst>
            </p:cNvPr>
            <p:cNvSpPr txBox="1"/>
            <p:nvPr/>
          </p:nvSpPr>
          <p:spPr>
            <a:xfrm>
              <a:off x="538162" y="195143"/>
              <a:ext cx="2269944" cy="400110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d. Algoritme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084731" y="1454801"/>
            <a:ext cx="4491725" cy="2639177"/>
            <a:chOff x="5084731" y="1454801"/>
            <a:chExt cx="4491725" cy="263917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E30F22-ADFA-4714-A58E-4A66A324AD51}"/>
                </a:ext>
              </a:extLst>
            </p:cNvPr>
            <p:cNvSpPr txBox="1"/>
            <p:nvPr/>
          </p:nvSpPr>
          <p:spPr>
            <a:xfrm>
              <a:off x="5601869" y="3770813"/>
              <a:ext cx="262637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dirty="0">
                  <a:latin typeface="Calibri" panose="020F0502020204030204" pitchFamily="34" charset="0"/>
                </a:rPr>
                <a:t>Contoh </a:t>
              </a:r>
              <a:r>
                <a:rPr lang="id-ID" sz="1500" b="1" i="1" dirty="0">
                  <a:latin typeface="Calibri" panose="020F0502020204030204" pitchFamily="34" charset="0"/>
                </a:rPr>
                <a:t>pseudocode</a:t>
              </a:r>
              <a:r>
                <a:rPr lang="en-US" sz="1500" b="1" i="1" dirty="0">
                  <a:latin typeface="Calibri" panose="020F0502020204030204" pitchFamily="34" charset="0"/>
                </a:rPr>
                <a:t>.</a:t>
              </a:r>
              <a:r>
                <a:rPr lang="id-ID" sz="1500" b="1" dirty="0">
                  <a:latin typeface="Calibri" panose="020F0502020204030204" pitchFamily="34" charset="0"/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08F1221-B089-44EB-8087-8A6E11198494}"/>
                </a:ext>
              </a:extLst>
            </p:cNvPr>
            <p:cNvSpPr txBox="1"/>
            <p:nvPr/>
          </p:nvSpPr>
          <p:spPr>
            <a:xfrm>
              <a:off x="7239000" y="3524915"/>
              <a:ext cx="23374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id-ID" sz="1000" i="1" dirty="0">
                  <a:latin typeface="Calibri" panose="020F0502020204030204" pitchFamily="34" charset="0"/>
                </a:rPr>
                <a:t>dokumen penerbit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68E9D32-503F-47C3-8CB5-8AE24409F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4731" y="1454801"/>
              <a:ext cx="3660648" cy="206708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83521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4C26F8D-ECA8-45C3-8625-30635395B2D6}"/>
              </a:ext>
            </a:extLst>
          </p:cNvPr>
          <p:cNvGrpSpPr/>
          <p:nvPr/>
        </p:nvGrpSpPr>
        <p:grpSpPr>
          <a:xfrm>
            <a:off x="495300" y="285750"/>
            <a:ext cx="5128416" cy="461665"/>
            <a:chOff x="228600" y="1086759"/>
            <a:chExt cx="4215613" cy="46166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2FE50D4-0827-4649-B2C7-A0BACEF7562B}"/>
                </a:ext>
              </a:extLst>
            </p:cNvPr>
            <p:cNvSpPr/>
            <p:nvPr/>
          </p:nvSpPr>
          <p:spPr>
            <a:xfrm>
              <a:off x="252683" y="1086759"/>
              <a:ext cx="419153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Mengevaluasi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Solusi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2CDCA46-F8D1-42CD-B0E3-6930BCE51B65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259944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E05E55C-F610-49CC-9A81-5BF5E1FC79BD}"/>
              </a:ext>
            </a:extLst>
          </p:cNvPr>
          <p:cNvSpPr/>
          <p:nvPr/>
        </p:nvSpPr>
        <p:spPr>
          <a:xfrm>
            <a:off x="490537" y="756940"/>
            <a:ext cx="815339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proses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memastikan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solusi</a:t>
            </a:r>
            <a:r>
              <a:rPr lang="en-US" dirty="0"/>
              <a:t> yang </a:t>
            </a:r>
            <a:r>
              <a:rPr lang="en-US" dirty="0" err="1"/>
              <a:t>diberikan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bekerja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dan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kemungkinan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solusi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ditingkatkan</a:t>
            </a:r>
            <a:r>
              <a:rPr lang="en-US" dirty="0"/>
              <a:t>.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Ketika </a:t>
            </a:r>
            <a:r>
              <a:rPr lang="en-US" dirty="0" err="1"/>
              <a:t>algoritme</a:t>
            </a:r>
            <a:r>
              <a:rPr lang="en-US" dirty="0"/>
              <a:t> </a:t>
            </a:r>
            <a:r>
              <a:rPr lang="en-US" dirty="0" err="1"/>
              <a:t>selesai</a:t>
            </a:r>
            <a:r>
              <a:rPr lang="en-US" dirty="0"/>
              <a:t> </a:t>
            </a:r>
            <a:r>
              <a:rPr lang="en-US" dirty="0" err="1"/>
              <a:t>disusun</a:t>
            </a:r>
            <a:r>
              <a:rPr lang="en-US" dirty="0"/>
              <a:t>,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hal</a:t>
            </a:r>
            <a:r>
              <a:rPr lang="en-US" dirty="0"/>
              <a:t> yang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diperiksa</a:t>
            </a:r>
            <a:r>
              <a:rPr lang="en-US" dirty="0"/>
              <a:t>, di </a:t>
            </a:r>
            <a:r>
              <a:rPr lang="en-US" dirty="0" err="1"/>
              <a:t>antaranya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.</a:t>
            </a:r>
            <a:endParaRPr lang="en-ID" sz="1600" dirty="0"/>
          </a:p>
          <a:p>
            <a:pPr marL="800100" lvl="1" indent="-342900">
              <a:buFont typeface="+mj-lt"/>
              <a:buAutoNum type="alphaLcParenR"/>
            </a:pP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mudah</a:t>
            </a:r>
            <a:r>
              <a:rPr lang="en-US" dirty="0"/>
              <a:t> </a:t>
            </a:r>
            <a:r>
              <a:rPr lang="en-US" dirty="0" err="1"/>
              <a:t>dimengerti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orang lain yang </a:t>
            </a:r>
            <a:r>
              <a:rPr lang="en-US" dirty="0" err="1"/>
              <a:t>membaca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salah </a:t>
            </a:r>
            <a:r>
              <a:rPr lang="en-US" dirty="0" err="1"/>
              <a:t>mengerti</a:t>
            </a:r>
            <a:r>
              <a:rPr lang="en-US" dirty="0"/>
              <a:t> dan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didekomposisi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benar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dimengerti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jelas</a:t>
            </a:r>
            <a:r>
              <a:rPr lang="en-US" dirty="0"/>
              <a:t>?</a:t>
            </a:r>
            <a:endParaRPr lang="en-ID" sz="1600" dirty="0"/>
          </a:p>
          <a:p>
            <a:pPr marL="800100" lvl="1" indent="-342900">
              <a:buFont typeface="+mj-lt"/>
              <a:buAutoNum type="alphaLcParenR"/>
            </a:pP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lengkap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permasalahan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diselesaikan</a:t>
            </a:r>
            <a:r>
              <a:rPr lang="en-US" dirty="0"/>
              <a:t>?</a:t>
            </a:r>
            <a:endParaRPr lang="en-ID" sz="1600" dirty="0"/>
          </a:p>
          <a:p>
            <a:pPr marL="800100" lvl="1" indent="-342900">
              <a:buFont typeface="+mj-lt"/>
              <a:buAutoNum type="alphaLcParenR"/>
            </a:pP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efisien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permasalahan</a:t>
            </a:r>
            <a:r>
              <a:rPr lang="en-US" dirty="0"/>
              <a:t> </a:t>
            </a:r>
            <a:r>
              <a:rPr lang="en-US" dirty="0" err="1"/>
              <a:t>diselesaikan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yang </a:t>
            </a:r>
            <a:r>
              <a:rPr lang="en-US" dirty="0" err="1"/>
              <a:t>seminimal</a:t>
            </a:r>
            <a:r>
              <a:rPr lang="en-US" dirty="0"/>
              <a:t> </a:t>
            </a:r>
            <a:r>
              <a:rPr lang="en-US" dirty="0" err="1"/>
              <a:t>mungkin</a:t>
            </a:r>
            <a:r>
              <a:rPr lang="en-US" dirty="0"/>
              <a:t>?</a:t>
            </a:r>
            <a:endParaRPr lang="en-ID" sz="1600" dirty="0"/>
          </a:p>
          <a:p>
            <a:pPr marL="800100" lvl="1" indent="-342900">
              <a:buFont typeface="+mj-lt"/>
              <a:buAutoNum type="alphaLcParenR"/>
            </a:pP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kriteria</a:t>
            </a:r>
            <a:r>
              <a:rPr lang="en-US" dirty="0"/>
              <a:t> </a:t>
            </a:r>
            <a:r>
              <a:rPr lang="en-US" dirty="0" err="1"/>
              <a:t>desain</a:t>
            </a:r>
            <a:r>
              <a:rPr lang="en-US" dirty="0"/>
              <a:t> yang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ditentukan</a:t>
            </a:r>
            <a:r>
              <a:rPr lang="en-US" dirty="0"/>
              <a:t>?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99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65D6542-3B7B-4030-9512-9C2F5B2C75DE}"/>
              </a:ext>
            </a:extLst>
          </p:cNvPr>
          <p:cNvGrpSpPr/>
          <p:nvPr/>
        </p:nvGrpSpPr>
        <p:grpSpPr>
          <a:xfrm>
            <a:off x="495300" y="133350"/>
            <a:ext cx="8153399" cy="4495800"/>
            <a:chOff x="495300" y="285750"/>
            <a:chExt cx="8153399" cy="449580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E02A8BE-3FD8-4126-8A2A-B5840B5EA5E2}"/>
                </a:ext>
              </a:extLst>
            </p:cNvPr>
            <p:cNvSpPr/>
            <p:nvPr/>
          </p:nvSpPr>
          <p:spPr>
            <a:xfrm>
              <a:off x="495300" y="285750"/>
              <a:ext cx="8153399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dirty="0"/>
                <a:t>E</a:t>
              </a:r>
              <a:r>
                <a:rPr lang="en-US" dirty="0" err="1"/>
                <a:t>valuasi</a:t>
              </a:r>
              <a:r>
                <a:rPr lang="en-US" dirty="0"/>
                <a:t> </a:t>
              </a:r>
              <a:r>
                <a:rPr lang="en-US" dirty="0" err="1"/>
                <a:t>algoritme</a:t>
              </a:r>
              <a:r>
                <a:rPr lang="en-US" dirty="0"/>
                <a:t> </a:t>
              </a:r>
              <a:r>
                <a:rPr lang="en-US" dirty="0" err="1"/>
                <a:t>perlu</a:t>
              </a:r>
              <a:r>
                <a:rPr lang="en-US" dirty="0"/>
                <a:t> </a:t>
              </a:r>
              <a:r>
                <a:rPr lang="en-US" dirty="0" err="1"/>
                <a:t>dilakukan</a:t>
              </a:r>
              <a:r>
                <a:rPr lang="en-US" dirty="0"/>
                <a:t> </a:t>
              </a:r>
              <a:r>
                <a:rPr lang="en-US" dirty="0" err="1"/>
                <a:t>untuk</a:t>
              </a:r>
              <a:r>
                <a:rPr lang="en-US" dirty="0"/>
                <a:t> </a:t>
              </a:r>
              <a:r>
                <a:rPr lang="en-US" dirty="0" err="1"/>
                <a:t>memastikan</a:t>
              </a:r>
              <a:r>
                <a:rPr lang="en-US" dirty="0"/>
                <a:t> </a:t>
              </a:r>
              <a:r>
                <a:rPr lang="en-US" dirty="0" err="1"/>
                <a:t>solusi</a:t>
              </a:r>
              <a:r>
                <a:rPr lang="en-US" dirty="0"/>
                <a:t> </a:t>
              </a:r>
              <a:r>
                <a:rPr lang="en-US" dirty="0" err="1"/>
                <a:t>terbaik</a:t>
              </a:r>
              <a:r>
                <a:rPr lang="en-US" dirty="0"/>
                <a:t> </a:t>
              </a:r>
              <a:r>
                <a:rPr lang="en-US" dirty="0" err="1"/>
                <a:t>sudah</a:t>
              </a:r>
              <a:r>
                <a:rPr lang="en-US" dirty="0"/>
                <a:t> </a:t>
              </a:r>
              <a:r>
                <a:rPr lang="en-US" dirty="0" err="1"/>
                <a:t>diberikan</a:t>
              </a:r>
              <a:r>
                <a:rPr lang="en-US" dirty="0"/>
                <a:t> dan </a:t>
              </a:r>
              <a:r>
                <a:rPr lang="en-US" dirty="0" err="1"/>
                <a:t>dapat</a:t>
              </a:r>
              <a:r>
                <a:rPr lang="en-US" dirty="0"/>
                <a:t> </a:t>
              </a:r>
              <a:r>
                <a:rPr lang="en-US" dirty="0" err="1"/>
                <a:t>menyelesaikan</a:t>
              </a:r>
              <a:r>
                <a:rPr lang="en-US" dirty="0"/>
                <a:t> </a:t>
              </a:r>
              <a:r>
                <a:rPr lang="en-US" dirty="0" err="1"/>
                <a:t>permasalahan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cara</a:t>
              </a:r>
              <a:r>
                <a:rPr lang="en-US" dirty="0"/>
                <a:t> yang </a:t>
              </a:r>
              <a:r>
                <a:rPr lang="en-US" dirty="0" err="1"/>
                <a:t>terbaik</a:t>
              </a:r>
              <a:r>
                <a:rPr lang="en-US" dirty="0"/>
                <a:t>. </a:t>
              </a:r>
              <a:r>
                <a:rPr lang="id-ID" dirty="0"/>
                <a:t>B</a:t>
              </a:r>
              <a:r>
                <a:rPr lang="en-US" dirty="0" err="1"/>
                <a:t>eberapa</a:t>
              </a:r>
              <a:r>
                <a:rPr lang="en-US" dirty="0"/>
                <a:t> </a:t>
              </a:r>
              <a:r>
                <a:rPr lang="en-US" dirty="0" err="1"/>
                <a:t>contoh</a:t>
              </a:r>
              <a:r>
                <a:rPr lang="en-US" dirty="0"/>
                <a:t> </a:t>
              </a:r>
              <a:r>
                <a:rPr lang="en-US" dirty="0" err="1"/>
                <a:t>bagaimana</a:t>
              </a:r>
              <a:r>
                <a:rPr lang="en-US" dirty="0"/>
                <a:t> </a:t>
              </a:r>
              <a:r>
                <a:rPr lang="en-US" dirty="0" err="1"/>
                <a:t>solusi</a:t>
              </a:r>
              <a:r>
                <a:rPr lang="en-US" dirty="0"/>
                <a:t> yang </a:t>
              </a:r>
              <a:r>
                <a:rPr lang="en-US" dirty="0" err="1"/>
                <a:t>diberikan</a:t>
              </a:r>
              <a:r>
                <a:rPr lang="en-US" dirty="0"/>
                <a:t> </a:t>
              </a:r>
              <a:r>
                <a:rPr lang="en-US" dirty="0" err="1"/>
                <a:t>tidak</a:t>
              </a:r>
              <a:r>
                <a:rPr lang="en-US" dirty="0"/>
                <a:t> </a:t>
              </a:r>
              <a:r>
                <a:rPr lang="en-US" dirty="0" err="1"/>
                <a:t>tepat</a:t>
              </a:r>
              <a:r>
                <a:rPr lang="en-US" dirty="0"/>
                <a:t> </a:t>
              </a:r>
              <a:r>
                <a:rPr lang="en-US" dirty="0" err="1"/>
                <a:t>pada</a:t>
              </a:r>
              <a:r>
                <a:rPr lang="en-US" dirty="0"/>
                <a:t> </a:t>
              </a:r>
              <a:r>
                <a:rPr lang="en-US" dirty="0" err="1"/>
                <a:t>permasalahan</a:t>
              </a:r>
              <a:r>
                <a:rPr lang="en-US" dirty="0"/>
                <a:t> </a:t>
              </a:r>
              <a:r>
                <a:rPr lang="en-US" dirty="0" err="1"/>
                <a:t>berikut</a:t>
              </a:r>
              <a:r>
                <a:rPr lang="en-US" dirty="0"/>
                <a:t>.</a:t>
              </a:r>
              <a:endParaRPr lang="id-ID" dirty="0"/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/>
                <a:t>Solusi </a:t>
              </a:r>
              <a:r>
                <a:rPr lang="en-US" dirty="0" err="1"/>
                <a:t>tidak</a:t>
              </a:r>
              <a:r>
                <a:rPr lang="en-US" dirty="0"/>
                <a:t> </a:t>
              </a:r>
              <a:r>
                <a:rPr lang="en-US" dirty="0" err="1"/>
                <a:t>didekomposisi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benar</a:t>
              </a:r>
              <a:endParaRPr lang="id-ID" dirty="0"/>
            </a:p>
            <a:p>
              <a:pPr marL="800100" lvl="1" indent="-342900">
                <a:buFont typeface="+mj-lt"/>
                <a:buAutoNum type="alphaLcParenR"/>
              </a:pPr>
              <a:r>
                <a:rPr lang="id-ID" dirty="0"/>
                <a:t>Solusi tidak lengkap</a:t>
              </a:r>
            </a:p>
            <a:p>
              <a:pPr marL="800100" lvl="1" indent="-342900">
                <a:buFont typeface="+mj-lt"/>
                <a:buAutoNum type="alphaLcParenR"/>
              </a:pPr>
              <a:r>
                <a:rPr lang="id-ID" dirty="0"/>
                <a:t>Solusi tidak efisien</a:t>
              </a:r>
            </a:p>
            <a:p>
              <a:pPr marL="800100" lvl="1" indent="-342900">
                <a:buFont typeface="+mj-lt"/>
                <a:buAutoNum type="alphaLcParenR"/>
              </a:pPr>
              <a:r>
                <a:rPr lang="id-ID" dirty="0"/>
                <a:t>Solusi tidak sesuai dengan kriteria yang digunakan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16B75B9-54BD-4126-AE40-57CE79561A97}"/>
                </a:ext>
              </a:extLst>
            </p:cNvPr>
            <p:cNvSpPr/>
            <p:nvPr/>
          </p:nvSpPr>
          <p:spPr>
            <a:xfrm>
              <a:off x="495300" y="2473226"/>
              <a:ext cx="8153399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Salah </a:t>
              </a:r>
              <a:r>
                <a:rPr lang="en-US" dirty="0" err="1"/>
                <a:t>satu</a:t>
              </a:r>
              <a:r>
                <a:rPr lang="en-US" dirty="0"/>
                <a:t> </a:t>
              </a:r>
              <a:r>
                <a:rPr lang="en-US" dirty="0" err="1"/>
                <a:t>cara</a:t>
              </a:r>
              <a:r>
                <a:rPr lang="en-US" dirty="0"/>
                <a:t> </a:t>
              </a:r>
              <a:r>
                <a:rPr lang="en-US" dirty="0" err="1"/>
                <a:t>menguji</a:t>
              </a:r>
              <a:r>
                <a:rPr lang="en-US" dirty="0"/>
                <a:t> </a:t>
              </a:r>
              <a:r>
                <a:rPr lang="en-US" dirty="0" err="1"/>
                <a:t>solusi</a:t>
              </a:r>
              <a:r>
                <a:rPr lang="en-US" dirty="0"/>
                <a:t> yang </a:t>
              </a:r>
              <a:r>
                <a:rPr lang="en-US" dirty="0" err="1"/>
                <a:t>sudah</a:t>
              </a:r>
              <a:r>
                <a:rPr lang="en-US" dirty="0"/>
                <a:t> </a:t>
              </a:r>
              <a:r>
                <a:rPr lang="en-US" dirty="0" err="1"/>
                <a:t>diberikan</a:t>
              </a:r>
              <a:r>
                <a:rPr lang="en-US" dirty="0"/>
                <a:t> </a:t>
              </a:r>
              <a:r>
                <a:rPr lang="en-US" dirty="0" err="1"/>
                <a:t>adalah</a:t>
              </a:r>
              <a:r>
                <a:rPr lang="en-US" dirty="0"/>
                <a:t> </a:t>
              </a:r>
              <a:r>
                <a:rPr lang="id-ID" dirty="0"/>
                <a:t>dengan teknik </a:t>
              </a:r>
              <a:r>
                <a:rPr lang="en-US" dirty="0"/>
                <a:t>“</a:t>
              </a:r>
              <a:r>
                <a:rPr lang="en-US" i="1" dirty="0"/>
                <a:t>dry run</a:t>
              </a:r>
              <a:r>
                <a:rPr lang="en-US" dirty="0"/>
                <a:t>”, </a:t>
              </a:r>
              <a:r>
                <a:rPr lang="en-US" dirty="0" err="1"/>
                <a:t>artinya</a:t>
              </a:r>
              <a:r>
                <a:rPr lang="en-US" dirty="0"/>
                <a:t> </a:t>
              </a:r>
              <a:r>
                <a:rPr lang="en-US" dirty="0" err="1"/>
                <a:t>menelusuri</a:t>
              </a:r>
              <a:r>
                <a:rPr lang="en-US" dirty="0"/>
                <a:t> </a:t>
              </a:r>
              <a:r>
                <a:rPr lang="en-US" dirty="0" err="1"/>
                <a:t>langkah</a:t>
              </a:r>
              <a:r>
                <a:rPr lang="en-US" dirty="0"/>
                <a:t> demi </a:t>
              </a:r>
              <a:r>
                <a:rPr lang="en-US" dirty="0" err="1"/>
                <a:t>langkah</a:t>
              </a:r>
              <a:r>
                <a:rPr lang="en-US" dirty="0"/>
                <a:t>, </a:t>
              </a:r>
              <a:r>
                <a:rPr lang="en-US" dirty="0" err="1"/>
                <a:t>kemudian</a:t>
              </a:r>
              <a:r>
                <a:rPr lang="en-US" dirty="0"/>
                <a:t> </a:t>
              </a:r>
              <a:r>
                <a:rPr lang="en-US" dirty="0" err="1"/>
                <a:t>menuliskan</a:t>
              </a:r>
              <a:r>
                <a:rPr lang="en-US" dirty="0"/>
                <a:t> </a:t>
              </a:r>
              <a:r>
                <a:rPr lang="en-US" dirty="0" err="1"/>
                <a:t>hasil</a:t>
              </a:r>
              <a:r>
                <a:rPr lang="en-US" dirty="0"/>
                <a:t> </a:t>
              </a:r>
              <a:r>
                <a:rPr lang="en-US" dirty="0" err="1"/>
                <a:t>dari</a:t>
              </a:r>
              <a:r>
                <a:rPr lang="en-US" dirty="0"/>
                <a:t> </a:t>
              </a:r>
              <a:r>
                <a:rPr lang="en-US" dirty="0" err="1"/>
                <a:t>setiap</a:t>
              </a:r>
              <a:r>
                <a:rPr lang="en-US" dirty="0"/>
                <a:t> proses pada </a:t>
              </a:r>
              <a:r>
                <a:rPr lang="en-US" dirty="0" err="1"/>
                <a:t>setiap</a:t>
              </a:r>
              <a:r>
                <a:rPr lang="en-US" dirty="0"/>
                <a:t> </a:t>
              </a:r>
              <a:r>
                <a:rPr lang="en-US" dirty="0" err="1"/>
                <a:t>langkah</a:t>
              </a:r>
              <a:r>
                <a:rPr lang="en-US" dirty="0"/>
                <a:t> </a:t>
              </a:r>
              <a:r>
                <a:rPr lang="en-US" dirty="0" err="1"/>
                <a:t>sampai</a:t>
              </a:r>
              <a:r>
                <a:rPr lang="en-US" dirty="0"/>
                <a:t> </a:t>
              </a:r>
              <a:r>
                <a:rPr lang="en-US" dirty="0" err="1"/>
                <a:t>semua</a:t>
              </a:r>
              <a:r>
                <a:rPr lang="en-US" dirty="0"/>
                <a:t> proses </a:t>
              </a:r>
              <a:r>
                <a:rPr lang="en-US" dirty="0" err="1"/>
                <a:t>sudah</a:t>
              </a:r>
              <a:r>
                <a:rPr lang="en-US" dirty="0"/>
                <a:t> </a:t>
              </a:r>
              <a:r>
                <a:rPr lang="en-US" dirty="0" err="1"/>
                <a:t>diperiksa</a:t>
              </a:r>
              <a:r>
                <a:rPr lang="en-US" dirty="0"/>
                <a:t>. </a:t>
              </a:r>
              <a:endParaRPr lang="id-ID" dirty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dirty="0"/>
                <a:t>Cara </a:t>
              </a:r>
              <a:r>
                <a:rPr lang="en-US" dirty="0" err="1"/>
                <a:t>tersebut</a:t>
              </a:r>
              <a:r>
                <a:rPr lang="en-US" dirty="0"/>
                <a:t> </a:t>
              </a:r>
              <a:r>
                <a:rPr lang="en-US" dirty="0" err="1"/>
                <a:t>dilakukan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menggunakan</a:t>
              </a:r>
              <a:r>
                <a:rPr lang="en-US" dirty="0"/>
                <a:t> </a:t>
              </a:r>
              <a:r>
                <a:rPr lang="en-US" dirty="0" err="1"/>
                <a:t>beberapa</a:t>
              </a:r>
              <a:r>
                <a:rPr lang="en-US" dirty="0"/>
                <a:t> input yang </a:t>
              </a:r>
              <a:r>
                <a:rPr lang="en-US" dirty="0" err="1"/>
                <a:t>berbeda</a:t>
              </a:r>
              <a:r>
                <a:rPr lang="en-US" dirty="0"/>
                <a:t>. </a:t>
              </a:r>
              <a:r>
                <a:rPr lang="en-US" dirty="0" err="1"/>
                <a:t>Biasanya</a:t>
              </a:r>
              <a:r>
                <a:rPr lang="en-US" dirty="0"/>
                <a:t> input </a:t>
              </a:r>
              <a:r>
                <a:rPr lang="en-US" dirty="0" err="1"/>
                <a:t>tersebut</a:t>
              </a:r>
              <a:r>
                <a:rPr lang="en-US" dirty="0"/>
                <a:t> </a:t>
              </a:r>
              <a:r>
                <a:rPr lang="en-US" dirty="0" err="1"/>
                <a:t>dipilih</a:t>
              </a:r>
              <a:r>
                <a:rPr lang="en-US" dirty="0"/>
                <a:t> </a:t>
              </a:r>
              <a:r>
                <a:rPr lang="en-US" dirty="0" err="1"/>
                <a:t>dengan</a:t>
              </a:r>
              <a:r>
                <a:rPr lang="en-US" dirty="0"/>
                <a:t> </a:t>
              </a:r>
              <a:r>
                <a:rPr lang="en-US" dirty="0" err="1"/>
                <a:t>beberapa</a:t>
              </a:r>
              <a:r>
                <a:rPr lang="en-US" dirty="0"/>
                <a:t> </a:t>
              </a:r>
              <a:r>
                <a:rPr lang="en-US" dirty="0" err="1"/>
                <a:t>kriteria</a:t>
              </a:r>
              <a:r>
                <a:rPr lang="en-US" dirty="0"/>
                <a:t> </a:t>
              </a:r>
              <a:r>
                <a:rPr lang="en-US" dirty="0" err="1"/>
                <a:t>berikut</a:t>
              </a:r>
              <a:r>
                <a:rPr lang="en-US" dirty="0"/>
                <a:t>.</a:t>
              </a:r>
              <a:endParaRPr lang="id-ID" dirty="0"/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/>
                <a:t>Pada input </a:t>
              </a:r>
              <a:r>
                <a:rPr lang="en-US" dirty="0" err="1"/>
                <a:t>batas</a:t>
              </a:r>
              <a:endParaRPr lang="id-ID" dirty="0"/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/>
                <a:t>Pada input </a:t>
              </a:r>
              <a:r>
                <a:rPr lang="en-US" dirty="0" err="1"/>
                <a:t>batas</a:t>
              </a:r>
              <a:r>
                <a:rPr lang="en-US" dirty="0"/>
                <a:t> </a:t>
              </a:r>
              <a:r>
                <a:rPr lang="en-US" dirty="0" err="1"/>
                <a:t>ekstrem</a:t>
              </a:r>
              <a:endParaRPr lang="id-ID" dirty="0"/>
            </a:p>
            <a:p>
              <a:pPr marL="800100" lvl="1" indent="-342900">
                <a:buFont typeface="+mj-lt"/>
                <a:buAutoNum type="alphaLcParenR"/>
              </a:pPr>
              <a:r>
                <a:rPr lang="en-US" dirty="0"/>
                <a:t>Pada input </a:t>
              </a:r>
              <a:r>
                <a:rPr lang="en-US" dirty="0" err="1"/>
                <a:t>batas</a:t>
              </a:r>
              <a:r>
                <a:rPr lang="en-US" dirty="0"/>
                <a:t> normal</a:t>
              </a:r>
              <a:endParaRPr lang="en-ID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4247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3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845768" y="90411"/>
            <a:ext cx="830580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Berbagai</a:t>
            </a:r>
            <a:r>
              <a:rPr lang="en-US" sz="30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Kasus</a:t>
            </a:r>
            <a:r>
              <a:rPr lang="en-US" sz="30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Berpikir</a:t>
            </a:r>
            <a:r>
              <a:rPr lang="en-US" sz="30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Komputasional</a:t>
            </a:r>
            <a:endParaRPr lang="en-US" sz="3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正方形/長方形 15"/>
          <p:cNvSpPr/>
          <p:nvPr/>
        </p:nvSpPr>
        <p:spPr>
          <a:xfrm>
            <a:off x="1005737" y="701030"/>
            <a:ext cx="7732315" cy="50651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462" y="21622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B</a:t>
            </a:r>
            <a:endParaRPr 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3711EAF-7ECD-4862-BDC3-99ACC95CB865}"/>
              </a:ext>
            </a:extLst>
          </p:cNvPr>
          <p:cNvGrpSpPr/>
          <p:nvPr/>
        </p:nvGrpSpPr>
        <p:grpSpPr>
          <a:xfrm>
            <a:off x="652321" y="1043285"/>
            <a:ext cx="2852879" cy="461665"/>
            <a:chOff x="228600" y="1086758"/>
            <a:chExt cx="2345097" cy="46166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D868A61-5383-4A37-A662-B08CF4B7604D}"/>
                </a:ext>
              </a:extLst>
            </p:cNvPr>
            <p:cNvSpPr/>
            <p:nvPr/>
          </p:nvSpPr>
          <p:spPr>
            <a:xfrm>
              <a:off x="252684" y="1086758"/>
              <a:ext cx="22521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Mendesain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i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Game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11C83BD-FB53-4CB1-9046-69986A815487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2345097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48904EAE-EDAC-4EC8-87A0-F7776D0760E2}"/>
              </a:ext>
            </a:extLst>
          </p:cNvPr>
          <p:cNvSpPr/>
          <p:nvPr/>
        </p:nvSpPr>
        <p:spPr>
          <a:xfrm>
            <a:off x="4041787" y="1662827"/>
            <a:ext cx="4696265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231F20"/>
                </a:solidFill>
              </a:rPr>
              <a:t>Contoh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dekomposisi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dalam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pembuatan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i="1" dirty="0">
                <a:solidFill>
                  <a:srgbClr val="231F20"/>
                </a:solidFill>
              </a:rPr>
              <a:t>game</a:t>
            </a:r>
            <a:r>
              <a:rPr lang="en-US" b="1" dirty="0">
                <a:solidFill>
                  <a:srgbClr val="231F20"/>
                </a:solidFill>
              </a:rPr>
              <a:t>.</a:t>
            </a:r>
          </a:p>
          <a:p>
            <a:pPr marL="342900" indent="-342900">
              <a:buAutoNum type="arabicParenR"/>
            </a:pPr>
            <a:r>
              <a:rPr lang="en-US" dirty="0" err="1">
                <a:solidFill>
                  <a:srgbClr val="231F20"/>
                </a:solidFill>
              </a:rPr>
              <a:t>Karakter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apa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saja</a:t>
            </a:r>
            <a:r>
              <a:rPr lang="en-US" dirty="0">
                <a:solidFill>
                  <a:srgbClr val="231F20"/>
                </a:solidFill>
              </a:rPr>
              <a:t> yang </a:t>
            </a:r>
            <a:r>
              <a:rPr lang="en-US" dirty="0" err="1">
                <a:solidFill>
                  <a:srgbClr val="231F20"/>
                </a:solidFill>
              </a:rPr>
              <a:t>ada</a:t>
            </a:r>
            <a:r>
              <a:rPr lang="en-US" dirty="0">
                <a:solidFill>
                  <a:srgbClr val="231F20"/>
                </a:solidFill>
              </a:rPr>
              <a:t> di </a:t>
            </a:r>
            <a:r>
              <a:rPr lang="en-US" dirty="0" err="1">
                <a:solidFill>
                  <a:srgbClr val="231F20"/>
                </a:solidFill>
              </a:rPr>
              <a:t>dalam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i="1" dirty="0">
                <a:solidFill>
                  <a:srgbClr val="231F20"/>
                </a:solidFill>
              </a:rPr>
              <a:t>game </a:t>
            </a:r>
            <a:r>
              <a:rPr lang="en-US" i="1" dirty="0" err="1">
                <a:solidFill>
                  <a:srgbClr val="231F20"/>
                </a:solidFill>
              </a:rPr>
              <a:t>tersebut</a:t>
            </a:r>
            <a:r>
              <a:rPr lang="en-US" i="1" dirty="0">
                <a:solidFill>
                  <a:srgbClr val="231F20"/>
                </a:solidFill>
              </a:rPr>
              <a:t>?</a:t>
            </a:r>
          </a:p>
          <a:p>
            <a:pPr marL="342900" indent="-342900">
              <a:buAutoNum type="arabicParenR"/>
            </a:pPr>
            <a:r>
              <a:rPr lang="en-US" dirty="0" err="1">
                <a:solidFill>
                  <a:srgbClr val="231F20"/>
                </a:solidFill>
              </a:rPr>
              <a:t>Apa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peranan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dari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setiap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karakter</a:t>
            </a:r>
            <a:r>
              <a:rPr lang="en-US" dirty="0">
                <a:solidFill>
                  <a:srgbClr val="231F20"/>
                </a:solidFill>
              </a:rPr>
              <a:t>?</a:t>
            </a:r>
          </a:p>
          <a:p>
            <a:pPr marL="342900" indent="-342900">
              <a:buAutoNum type="arabicParenR"/>
            </a:pPr>
            <a:r>
              <a:rPr lang="en-US" dirty="0" err="1">
                <a:solidFill>
                  <a:srgbClr val="231F20"/>
                </a:solidFill>
              </a:rPr>
              <a:t>Bagaimana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pergerakan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dari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setiap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karakter</a:t>
            </a:r>
            <a:r>
              <a:rPr lang="en-US" dirty="0">
                <a:solidFill>
                  <a:srgbClr val="231F20"/>
                </a:solidFill>
              </a:rPr>
              <a:t>?</a:t>
            </a:r>
          </a:p>
          <a:p>
            <a:pPr marL="342900" indent="-342900">
              <a:buAutoNum type="arabicParenR"/>
            </a:pPr>
            <a:r>
              <a:rPr lang="en-US" dirty="0" err="1">
                <a:solidFill>
                  <a:srgbClr val="231F20"/>
                </a:solidFill>
              </a:rPr>
              <a:t>Apa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saja</a:t>
            </a:r>
            <a:r>
              <a:rPr lang="en-US" dirty="0">
                <a:solidFill>
                  <a:srgbClr val="231F20"/>
                </a:solidFill>
              </a:rPr>
              <a:t> yang </a:t>
            </a:r>
            <a:r>
              <a:rPr lang="en-US" dirty="0" err="1">
                <a:solidFill>
                  <a:srgbClr val="231F20"/>
                </a:solidFill>
              </a:rPr>
              <a:t>terjadi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jika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sebuah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karakter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bersentuhan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dengan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karakter</a:t>
            </a:r>
            <a:r>
              <a:rPr lang="en-US" dirty="0">
                <a:solidFill>
                  <a:srgbClr val="231F20"/>
                </a:solidFill>
              </a:rPr>
              <a:t> yang lain?</a:t>
            </a:r>
          </a:p>
          <a:p>
            <a:pPr marL="342900" indent="-342900">
              <a:buAutoNum type="arabicParenR"/>
            </a:pPr>
            <a:r>
              <a:rPr lang="it-IT" dirty="0">
                <a:solidFill>
                  <a:srgbClr val="231F20"/>
                </a:solidFill>
              </a:rPr>
              <a:t>Bagaimana skenario dan aturan dari permainan?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41389" y="1565826"/>
            <a:ext cx="3192411" cy="2910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/>
              <a:t>Tahapan</a:t>
            </a:r>
            <a:r>
              <a:rPr lang="en-US" dirty="0"/>
              <a:t> </a:t>
            </a:r>
            <a:r>
              <a:rPr lang="en-US" dirty="0" err="1"/>
              <a:t>dekomposisi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konsep</a:t>
            </a:r>
            <a:r>
              <a:rPr lang="en-US" dirty="0"/>
              <a:t> </a:t>
            </a:r>
            <a:r>
              <a:rPr lang="en-US" dirty="0" err="1"/>
              <a:t>berpikir</a:t>
            </a:r>
            <a:r>
              <a:rPr lang="en-US" dirty="0"/>
              <a:t> </a:t>
            </a:r>
            <a:r>
              <a:rPr lang="en-US" dirty="0" err="1"/>
              <a:t>komputasional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diterapkan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mendesain</a:t>
            </a:r>
            <a:r>
              <a:rPr lang="en-US" dirty="0"/>
              <a:t> program </a:t>
            </a:r>
            <a:r>
              <a:rPr lang="en-US" dirty="0" err="1"/>
              <a:t>komputer</a:t>
            </a:r>
            <a:r>
              <a:rPr lang="en-US" dirty="0"/>
              <a:t> yang </a:t>
            </a:r>
            <a:r>
              <a:rPr lang="en-US" dirty="0" err="1"/>
              <a:t>rumit</a:t>
            </a:r>
            <a:r>
              <a:rPr lang="en-US" dirty="0"/>
              <a:t>, </a:t>
            </a:r>
            <a:r>
              <a:rPr lang="en-US" dirty="0" err="1"/>
              <a:t>misalnya</a:t>
            </a:r>
            <a:r>
              <a:rPr lang="en-US" dirty="0"/>
              <a:t> </a:t>
            </a:r>
            <a:r>
              <a:rPr lang="en-US" i="1" dirty="0"/>
              <a:t>games</a:t>
            </a:r>
            <a:r>
              <a:rPr lang="en-US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dekomposisi</a:t>
            </a:r>
            <a:r>
              <a:rPr lang="en-US" dirty="0"/>
              <a:t>, </a:t>
            </a:r>
            <a:r>
              <a:rPr lang="en-US" dirty="0" err="1"/>
              <a:t>permasalahan</a:t>
            </a:r>
            <a:r>
              <a:rPr lang="en-US" dirty="0"/>
              <a:t> yang </a:t>
            </a:r>
            <a:r>
              <a:rPr lang="en-US" dirty="0" err="1"/>
              <a:t>kompleks</a:t>
            </a:r>
            <a:r>
              <a:rPr lang="en-US" dirty="0"/>
              <a:t> </a:t>
            </a:r>
            <a:r>
              <a:rPr lang="en-US" dirty="0" err="1"/>
              <a:t>dipecah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sederhana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275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4" grpId="0"/>
      <p:bldP spid="5" grpId="0" animBg="1"/>
      <p:bldP spid="7" grpId="0"/>
      <p:bldP spid="19" grpId="0" animBg="1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8AD38B1-F251-4919-8B74-BBAC0432EA5F}"/>
              </a:ext>
            </a:extLst>
          </p:cNvPr>
          <p:cNvGrpSpPr/>
          <p:nvPr/>
        </p:nvGrpSpPr>
        <p:grpSpPr>
          <a:xfrm>
            <a:off x="457200" y="209550"/>
            <a:ext cx="3616948" cy="504935"/>
            <a:chOff x="228600" y="1010558"/>
            <a:chExt cx="4246407" cy="50493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5014A9D-3B9A-4EA1-BBC7-4E418D12439A}"/>
                </a:ext>
              </a:extLst>
            </p:cNvPr>
            <p:cNvSpPr/>
            <p:nvPr/>
          </p:nvSpPr>
          <p:spPr>
            <a:xfrm>
              <a:off x="252684" y="1010558"/>
              <a:ext cx="42223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Menjumlahkan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Bilangan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B9AEF3F-8F8B-4EA3-AADE-1A231CAC9820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246407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AAAECAA5-A406-4F44-9BFE-6D186A23DEE9}"/>
              </a:ext>
            </a:extLst>
          </p:cNvPr>
          <p:cNvSpPr/>
          <p:nvPr/>
        </p:nvSpPr>
        <p:spPr>
          <a:xfrm>
            <a:off x="477714" y="907018"/>
            <a:ext cx="6532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Berapakah</a:t>
            </a:r>
            <a:r>
              <a:rPr lang="en-US" dirty="0"/>
              <a:t> </a:t>
            </a:r>
            <a:r>
              <a:rPr lang="en-US" dirty="0" err="1"/>
              <a:t>hasilnya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>
                <a:latin typeface="Calibri" panose="020F0502020204030204" pitchFamily="34" charset="0"/>
              </a:rPr>
              <a:t>1 + 2 + 3 + 4 …. + 100?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77B31B-FA29-43CA-A268-861C16ACF1DB}"/>
              </a:ext>
            </a:extLst>
          </p:cNvPr>
          <p:cNvSpPr/>
          <p:nvPr/>
        </p:nvSpPr>
        <p:spPr>
          <a:xfrm>
            <a:off x="512816" y="1343620"/>
            <a:ext cx="8478784" cy="92333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Bilangan</a:t>
            </a:r>
            <a:r>
              <a:rPr lang="en-US" dirty="0">
                <a:latin typeface="Calibri" panose="020F0502020204030204" pitchFamily="34" charset="0"/>
              </a:rPr>
              <a:t> 1 </a:t>
            </a:r>
            <a:r>
              <a:rPr lang="en-US" dirty="0" err="1">
                <a:latin typeface="Calibri" panose="020F0502020204030204" pitchFamily="34" charset="0"/>
              </a:rPr>
              <a:t>sampai</a:t>
            </a:r>
            <a:r>
              <a:rPr lang="en-US" dirty="0">
                <a:latin typeface="Calibri" panose="020F0502020204030204" pitchFamily="34" charset="0"/>
              </a:rPr>
              <a:t> 100 </a:t>
            </a:r>
            <a:r>
              <a:rPr lang="en-US" dirty="0" err="1">
                <a:latin typeface="Calibri" panose="020F0502020204030204" pitchFamily="34" charset="0"/>
              </a:rPr>
              <a:t>memiliki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pola</a:t>
            </a:r>
            <a:r>
              <a:rPr lang="en-US" dirty="0">
                <a:latin typeface="Calibri" panose="020F050202020403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Calibri" panose="020F0502020204030204" pitchFamily="34" charset="0"/>
              </a:rPr>
              <a:t>Tahapan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pengenalan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pola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berpikir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komputasional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dapat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membantu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menjumlahkan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bilangan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tersebut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B259AC-5F19-41E0-A18F-FCB383927A13}"/>
              </a:ext>
            </a:extLst>
          </p:cNvPr>
          <p:cNvSpPr/>
          <p:nvPr/>
        </p:nvSpPr>
        <p:spPr>
          <a:xfrm>
            <a:off x="512816" y="2343150"/>
            <a:ext cx="3561332" cy="20928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Penyelesaian</a:t>
            </a:r>
            <a:r>
              <a:rPr lang="en-US" sz="16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Tuliskan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bilangan</a:t>
            </a:r>
            <a:r>
              <a:rPr lang="en-US" sz="1600" dirty="0">
                <a:solidFill>
                  <a:schemeClr val="tx1"/>
                </a:solidFill>
              </a:rPr>
              <a:t> 1 </a:t>
            </a:r>
            <a:r>
              <a:rPr lang="en-US" sz="1600" dirty="0" err="1">
                <a:solidFill>
                  <a:schemeClr val="tx1"/>
                </a:solidFill>
              </a:rPr>
              <a:t>sampai</a:t>
            </a:r>
            <a:r>
              <a:rPr lang="en-US" sz="1600" dirty="0">
                <a:solidFill>
                  <a:schemeClr val="tx1"/>
                </a:solidFill>
              </a:rPr>
              <a:t> 50 </a:t>
            </a:r>
            <a:r>
              <a:rPr lang="en-US" sz="1600" dirty="0" err="1">
                <a:solidFill>
                  <a:schemeClr val="tx1"/>
                </a:solidFill>
              </a:rPr>
              <a:t>pada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baris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pertama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secara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berurut</a:t>
            </a:r>
            <a:r>
              <a:rPr lang="en-US" sz="160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Tuliskan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bilangan</a:t>
            </a:r>
            <a:r>
              <a:rPr lang="en-US" sz="1600" dirty="0">
                <a:solidFill>
                  <a:schemeClr val="tx1"/>
                </a:solidFill>
              </a:rPr>
              <a:t> 100 </a:t>
            </a:r>
            <a:r>
              <a:rPr lang="en-US" sz="1600" dirty="0" err="1">
                <a:solidFill>
                  <a:schemeClr val="tx1"/>
                </a:solidFill>
              </a:rPr>
              <a:t>sampai</a:t>
            </a:r>
            <a:r>
              <a:rPr lang="en-US" sz="1600" dirty="0">
                <a:solidFill>
                  <a:schemeClr val="tx1"/>
                </a:solidFill>
              </a:rPr>
              <a:t> 51 </a:t>
            </a:r>
            <a:r>
              <a:rPr lang="en-US" sz="1600" dirty="0" err="1">
                <a:solidFill>
                  <a:schemeClr val="tx1"/>
                </a:solidFill>
              </a:rPr>
              <a:t>pada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baris</a:t>
            </a:r>
            <a:r>
              <a:rPr lang="en-US" sz="1600" dirty="0">
                <a:solidFill>
                  <a:schemeClr val="tx1"/>
                </a:solidFill>
              </a:rPr>
              <a:t> yang </a:t>
            </a:r>
            <a:r>
              <a:rPr lang="en-US" sz="1600" dirty="0" err="1">
                <a:solidFill>
                  <a:schemeClr val="tx1"/>
                </a:solidFill>
              </a:rPr>
              <a:t>kedua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urutan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mundur</a:t>
            </a:r>
            <a:r>
              <a:rPr lang="en-US" sz="160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AutoNum type="arabicParenR"/>
            </a:pPr>
            <a:r>
              <a:rPr lang="en-US" sz="1600" dirty="0" err="1">
                <a:solidFill>
                  <a:schemeClr val="tx1"/>
                </a:solidFill>
              </a:rPr>
              <a:t>Kalikan</a:t>
            </a:r>
            <a:r>
              <a:rPr lang="en-US" sz="1600" dirty="0">
                <a:solidFill>
                  <a:schemeClr val="tx1"/>
                </a:solidFill>
              </a:rPr>
              <a:t> 101 </a:t>
            </a:r>
            <a:r>
              <a:rPr lang="en-US" sz="1600" dirty="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50 </a:t>
            </a:r>
            <a:r>
              <a:rPr lang="en-US" sz="1600" dirty="0" err="1">
                <a:solidFill>
                  <a:schemeClr val="tx1"/>
                </a:solidFill>
              </a:rPr>
              <a:t>dan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mendapatkan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hasil</a:t>
            </a:r>
            <a:r>
              <a:rPr lang="en-US" sz="1600" dirty="0">
                <a:solidFill>
                  <a:schemeClr val="tx1"/>
                </a:solidFill>
              </a:rPr>
              <a:t> 5050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587" y="2382381"/>
            <a:ext cx="4877404" cy="130433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420154" y="4128254"/>
            <a:ext cx="36313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/>
              <a:t>Berapakah</a:t>
            </a:r>
            <a:r>
              <a:rPr lang="en-US" sz="1400" b="1" dirty="0"/>
              <a:t> </a:t>
            </a:r>
            <a:r>
              <a:rPr lang="en-US" sz="1400" b="1" dirty="0" err="1"/>
              <a:t>hasil</a:t>
            </a:r>
            <a:r>
              <a:rPr lang="en-US" sz="1400" b="1" dirty="0"/>
              <a:t> </a:t>
            </a:r>
            <a:r>
              <a:rPr lang="en-US" sz="1400" b="1" dirty="0" err="1"/>
              <a:t>penjumlahan</a:t>
            </a:r>
            <a:r>
              <a:rPr lang="en-US" sz="1400" b="1" dirty="0"/>
              <a:t> 1 </a:t>
            </a:r>
            <a:r>
              <a:rPr lang="en-US" sz="1400" b="1" dirty="0" err="1"/>
              <a:t>sampai</a:t>
            </a:r>
            <a:r>
              <a:rPr lang="en-US" sz="1400" b="1" dirty="0"/>
              <a:t> 1.000?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47587" y="3656531"/>
            <a:ext cx="2292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</a:rPr>
              <a:t>1 + 2 + 3 + 4 …. + 100 = 5.050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8231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3" grpId="0" animBg="1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711EAF-7ECD-4862-BDC3-99ACC95CB865}"/>
              </a:ext>
            </a:extLst>
          </p:cNvPr>
          <p:cNvGrpSpPr/>
          <p:nvPr/>
        </p:nvGrpSpPr>
        <p:grpSpPr>
          <a:xfrm>
            <a:off x="387359" y="438150"/>
            <a:ext cx="3002934" cy="461665"/>
            <a:chOff x="228600" y="1086758"/>
            <a:chExt cx="2468444" cy="4616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D868A61-5383-4A37-A662-B08CF4B7604D}"/>
                </a:ext>
              </a:extLst>
            </p:cNvPr>
            <p:cNvSpPr/>
            <p:nvPr/>
          </p:nvSpPr>
          <p:spPr>
            <a:xfrm>
              <a:off x="252684" y="1086758"/>
              <a:ext cx="24443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Membuat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Prosedur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11C83BD-FB53-4CB1-9046-69986A815487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2468444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C777B31B-FA29-43CA-A268-861C16ACF1DB}"/>
              </a:ext>
            </a:extLst>
          </p:cNvPr>
          <p:cNvSpPr/>
          <p:nvPr/>
        </p:nvSpPr>
        <p:spPr>
          <a:xfrm>
            <a:off x="382232" y="1313808"/>
            <a:ext cx="3200400" cy="2031325"/>
          </a:xfrm>
          <a:prstGeom prst="rect">
            <a:avLst/>
          </a:prstGeom>
          <a:ln>
            <a:solidFill>
              <a:schemeClr val="accent6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231F20"/>
                </a:solidFill>
              </a:rPr>
              <a:t>Prosedur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adalah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serangkaian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aksi</a:t>
            </a:r>
            <a:r>
              <a:rPr lang="en-US" dirty="0">
                <a:solidFill>
                  <a:srgbClr val="231F20"/>
                </a:solidFill>
              </a:rPr>
              <a:t> yang </a:t>
            </a:r>
            <a:r>
              <a:rPr lang="en-US" dirty="0" err="1">
                <a:solidFill>
                  <a:srgbClr val="231F20"/>
                </a:solidFill>
              </a:rPr>
              <a:t>spesifik</a:t>
            </a:r>
            <a:r>
              <a:rPr lang="en-US" dirty="0">
                <a:solidFill>
                  <a:srgbClr val="231F20"/>
                </a:solidFill>
              </a:rPr>
              <a:t>, </a:t>
            </a:r>
            <a:r>
              <a:rPr lang="en-US" dirty="0" err="1">
                <a:solidFill>
                  <a:srgbClr val="231F20"/>
                </a:solidFill>
              </a:rPr>
              <a:t>tindakan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atau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operasi</a:t>
            </a:r>
            <a:r>
              <a:rPr lang="en-US" dirty="0">
                <a:solidFill>
                  <a:srgbClr val="231F20"/>
                </a:solidFill>
              </a:rPr>
              <a:t> yang </a:t>
            </a:r>
            <a:r>
              <a:rPr lang="en-US" dirty="0" err="1">
                <a:solidFill>
                  <a:srgbClr val="231F20"/>
                </a:solidFill>
              </a:rPr>
              <a:t>harus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dijalankan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atau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dieksekusi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dengan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cara</a:t>
            </a:r>
            <a:r>
              <a:rPr lang="en-US" dirty="0">
                <a:solidFill>
                  <a:srgbClr val="231F20"/>
                </a:solidFill>
              </a:rPr>
              <a:t> yang </a:t>
            </a:r>
            <a:r>
              <a:rPr lang="en-US" dirty="0" err="1">
                <a:solidFill>
                  <a:srgbClr val="231F20"/>
                </a:solidFill>
              </a:rPr>
              <a:t>baku</a:t>
            </a:r>
            <a:r>
              <a:rPr lang="en-US" dirty="0">
                <a:solidFill>
                  <a:srgbClr val="231F20"/>
                </a:solidFill>
              </a:rPr>
              <a:t> (</a:t>
            </a:r>
            <a:r>
              <a:rPr lang="en-US" dirty="0" err="1">
                <a:solidFill>
                  <a:srgbClr val="231F20"/>
                </a:solidFill>
              </a:rPr>
              <a:t>sama</a:t>
            </a:r>
            <a:r>
              <a:rPr lang="en-US" dirty="0">
                <a:solidFill>
                  <a:srgbClr val="231F20"/>
                </a:solidFill>
              </a:rPr>
              <a:t>) agar </a:t>
            </a:r>
            <a:r>
              <a:rPr lang="en-US" dirty="0" err="1">
                <a:solidFill>
                  <a:srgbClr val="231F20"/>
                </a:solidFill>
              </a:rPr>
              <a:t>selalu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memperoleh</a:t>
            </a:r>
            <a:r>
              <a:rPr lang="en-US" dirty="0">
                <a:solidFill>
                  <a:srgbClr val="231F20"/>
                </a:solidFill>
              </a:rPr>
              <a:t>  </a:t>
            </a:r>
            <a:r>
              <a:rPr lang="en-US" dirty="0" err="1">
                <a:solidFill>
                  <a:srgbClr val="231F20"/>
                </a:solidFill>
              </a:rPr>
              <a:t>hasil</a:t>
            </a:r>
            <a:r>
              <a:rPr lang="en-US" dirty="0">
                <a:solidFill>
                  <a:srgbClr val="231F20"/>
                </a:solidFill>
              </a:rPr>
              <a:t> yang </a:t>
            </a:r>
            <a:r>
              <a:rPr lang="en-US" dirty="0" err="1">
                <a:solidFill>
                  <a:srgbClr val="231F20"/>
                </a:solidFill>
              </a:rPr>
              <a:t>sama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dari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keadaan</a:t>
            </a:r>
            <a:r>
              <a:rPr lang="en-US" dirty="0">
                <a:solidFill>
                  <a:srgbClr val="231F20"/>
                </a:solidFill>
              </a:rPr>
              <a:t> yang </a:t>
            </a:r>
            <a:r>
              <a:rPr lang="en-US" dirty="0" err="1">
                <a:solidFill>
                  <a:srgbClr val="231F20"/>
                </a:solidFill>
              </a:rPr>
              <a:t>sama</a:t>
            </a:r>
            <a:r>
              <a:rPr lang="en-US" dirty="0">
                <a:solidFill>
                  <a:srgbClr val="231F20"/>
                </a:solidFill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985997" y="1313808"/>
            <a:ext cx="4724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menyusun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prosedur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aturan-aturan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tertentu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dapat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menerapkan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prinsip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algoritme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dalam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berpikir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komputasional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dirty="0" err="1">
                <a:solidFill>
                  <a:srgbClr val="231F20"/>
                </a:solidFill>
                <a:latin typeface="+mj-lt"/>
              </a:rPr>
              <a:t>Ketika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membuat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prosedur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ada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231F20"/>
                </a:solidFill>
                <a:latin typeface="+mj-lt"/>
              </a:rPr>
              <a:t>aturan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diterapkan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dirty="0" err="1">
                <a:solidFill>
                  <a:srgbClr val="231F20"/>
                </a:solidFill>
                <a:latin typeface="+mj-lt"/>
              </a:rPr>
              <a:t>Aturan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diterjemahkan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menjadi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231F20"/>
                </a:solidFill>
                <a:latin typeface="+mj-lt"/>
              </a:rPr>
              <a:t>langkah-langkah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(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digunakan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kode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).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dirty="0" err="1">
                <a:solidFill>
                  <a:srgbClr val="231F20"/>
                </a:solidFill>
                <a:latin typeface="+mj-lt"/>
              </a:rPr>
              <a:t>Langkah-langkah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disusun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latin typeface="+mj-lt"/>
              </a:rPr>
              <a:t>menjadi</a:t>
            </a:r>
            <a:r>
              <a:rPr lang="en-US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urutan</a:t>
            </a:r>
            <a:r>
              <a:rPr lang="en-US" b="1" dirty="0">
                <a:latin typeface="+mj-lt"/>
              </a:rPr>
              <a:t> yang </a:t>
            </a:r>
            <a:r>
              <a:rPr lang="en-US" b="1" dirty="0" err="1">
                <a:latin typeface="+mj-lt"/>
              </a:rPr>
              <a:t>sistematis</a:t>
            </a:r>
            <a:r>
              <a:rPr lang="en-US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prinsip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algoritme</a:t>
            </a:r>
            <a:r>
              <a:rPr lang="en-US" dirty="0">
                <a:latin typeface="+mj-lt"/>
              </a:rPr>
              <a:t>. </a:t>
            </a:r>
            <a:endParaRPr lang="en-US" dirty="0">
              <a:solidFill>
                <a:srgbClr val="231F20"/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777B31B-FA29-43CA-A268-861C16ACF1DB}"/>
              </a:ext>
            </a:extLst>
          </p:cNvPr>
          <p:cNvSpPr/>
          <p:nvPr/>
        </p:nvSpPr>
        <p:spPr>
          <a:xfrm>
            <a:off x="365108" y="3482790"/>
            <a:ext cx="3200400" cy="646331"/>
          </a:xfrm>
          <a:prstGeom prst="rect">
            <a:avLst/>
          </a:prstGeom>
          <a:ln>
            <a:solidFill>
              <a:schemeClr val="accent6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231F20"/>
                </a:solidFill>
              </a:rPr>
              <a:t>Semakin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sederhana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dan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singkat</a:t>
            </a:r>
            <a:r>
              <a:rPr lang="en-US" dirty="0">
                <a:solidFill>
                  <a:srgbClr val="231F20"/>
                </a:solidFill>
              </a:rPr>
              <a:t>, </a:t>
            </a:r>
            <a:r>
              <a:rPr lang="en-US" dirty="0" err="1">
                <a:solidFill>
                  <a:srgbClr val="231F20"/>
                </a:solidFill>
              </a:rPr>
              <a:t>prosedur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dirty="0" err="1">
                <a:solidFill>
                  <a:srgbClr val="231F20"/>
                </a:solidFill>
              </a:rPr>
              <a:t>semakin</a:t>
            </a:r>
            <a:r>
              <a:rPr lang="en-US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baik</a:t>
            </a:r>
            <a:r>
              <a:rPr lang="en-US" dirty="0">
                <a:solidFill>
                  <a:srgbClr val="231F20"/>
                </a:solidFill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72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uild="p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133350"/>
            <a:ext cx="6038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231F20"/>
                </a:solidFill>
              </a:rPr>
              <a:t>Membuat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Prosedur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Penerimaan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Peserta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Didik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1" dirty="0" err="1">
                <a:solidFill>
                  <a:srgbClr val="231F20"/>
                </a:solidFill>
              </a:rPr>
              <a:t>Baru</a:t>
            </a:r>
            <a:r>
              <a:rPr lang="en-US" b="1" dirty="0">
                <a:solidFill>
                  <a:srgbClr val="231F20"/>
                </a:solidFill>
              </a:rPr>
              <a:t> di </a:t>
            </a:r>
            <a:r>
              <a:rPr lang="en-US" b="1" dirty="0" err="1">
                <a:solidFill>
                  <a:srgbClr val="231F20"/>
                </a:solidFill>
              </a:rPr>
              <a:t>Sekolah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77B31B-FA29-43CA-A268-861C16ACF1DB}"/>
              </a:ext>
            </a:extLst>
          </p:cNvPr>
          <p:cNvSpPr/>
          <p:nvPr/>
        </p:nvSpPr>
        <p:spPr>
          <a:xfrm>
            <a:off x="152400" y="971550"/>
            <a:ext cx="4191000" cy="3539430"/>
          </a:xfrm>
          <a:prstGeom prst="rect">
            <a:avLst/>
          </a:prstGeom>
          <a:ln>
            <a:solidFill>
              <a:srgbClr val="7030A0"/>
            </a:solidFill>
            <a:prstDash val="lgDash"/>
          </a:ln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baru</a:t>
            </a:r>
            <a:r>
              <a:rPr lang="en-US" sz="1400" dirty="0"/>
              <a:t> </a:t>
            </a:r>
            <a:r>
              <a:rPr lang="en-US" sz="1400" dirty="0" err="1"/>
              <a:t>diterima</a:t>
            </a:r>
            <a:r>
              <a:rPr lang="en-US" sz="1400" dirty="0"/>
              <a:t> </a:t>
            </a:r>
            <a:r>
              <a:rPr lang="en-US" sz="1400" dirty="0" err="1"/>
              <a:t>melalui</a:t>
            </a:r>
            <a:r>
              <a:rPr lang="en-US" sz="1400" dirty="0"/>
              <a:t> </a:t>
            </a:r>
            <a:r>
              <a:rPr lang="en-US" sz="1400" dirty="0" err="1"/>
              <a:t>dua</a:t>
            </a:r>
            <a:r>
              <a:rPr lang="en-US" sz="1400" dirty="0"/>
              <a:t> </a:t>
            </a:r>
            <a:r>
              <a:rPr lang="en-US" sz="1400" dirty="0" err="1"/>
              <a:t>jalur</a:t>
            </a:r>
            <a:r>
              <a:rPr lang="en-US" sz="1400" dirty="0"/>
              <a:t>, </a:t>
            </a:r>
            <a:r>
              <a:rPr lang="en-US" sz="1400" dirty="0" err="1"/>
              <a:t>yaitu</a:t>
            </a:r>
            <a:r>
              <a:rPr lang="en-US" sz="1400" dirty="0"/>
              <a:t>  </a:t>
            </a:r>
            <a:r>
              <a:rPr lang="fi-FI" sz="1400" dirty="0"/>
              <a:t>jalur nilai dan ujian tertulis.</a:t>
            </a:r>
          </a:p>
          <a:p>
            <a:pPr marL="342900" indent="-342900">
              <a:buAutoNum type="arabicParenR"/>
            </a:pPr>
            <a:r>
              <a:rPr lang="fi-FI" sz="1400" dirty="0"/>
              <a:t>Untuk jalur nilai, sekolah melakukan penilaian </a:t>
            </a:r>
            <a:r>
              <a:rPr lang="en-US" sz="1400" dirty="0" err="1"/>
              <a:t>terhadap</a:t>
            </a:r>
            <a:r>
              <a:rPr lang="en-US" sz="1400" dirty="0"/>
              <a:t> </a:t>
            </a:r>
            <a:r>
              <a:rPr lang="en-US" sz="1400" dirty="0" err="1"/>
              <a:t>nilai</a:t>
            </a:r>
            <a:r>
              <a:rPr lang="en-US" sz="1400" dirty="0"/>
              <a:t> </a:t>
            </a:r>
            <a:r>
              <a:rPr lang="en-US" sz="1400" dirty="0" err="1"/>
              <a:t>rapor</a:t>
            </a:r>
            <a:r>
              <a:rPr lang="en-US" sz="1400" dirty="0"/>
              <a:t> SD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prestasi</a:t>
            </a:r>
            <a:r>
              <a:rPr lang="en-US" sz="1400" dirty="0"/>
              <a:t> </a:t>
            </a:r>
            <a:r>
              <a:rPr lang="en-US" sz="1400" dirty="0" err="1"/>
              <a:t>ekstrakurikuler</a:t>
            </a:r>
            <a:r>
              <a:rPr lang="en-US" sz="1400" dirty="0"/>
              <a:t>.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nilai</a:t>
            </a:r>
            <a:r>
              <a:rPr lang="en-US" sz="1400" dirty="0"/>
              <a:t> </a:t>
            </a:r>
            <a:r>
              <a:rPr lang="sv-SE" sz="1400" dirty="0"/>
              <a:t>yang sangat baik atau memiliki prestasi pada bidang  </a:t>
            </a:r>
            <a:r>
              <a:rPr lang="en-US" sz="1400" dirty="0" err="1"/>
              <a:t>tertentu</a:t>
            </a:r>
            <a:r>
              <a:rPr lang="en-US" sz="1400" dirty="0"/>
              <a:t> </a:t>
            </a:r>
            <a:r>
              <a:rPr lang="en-US" sz="1400" dirty="0" err="1"/>
              <a:t>akan</a:t>
            </a:r>
            <a:r>
              <a:rPr lang="en-US" sz="1400" dirty="0"/>
              <a:t> </a:t>
            </a:r>
            <a:r>
              <a:rPr lang="en-US" sz="1400" dirty="0" err="1"/>
              <a:t>langsung</a:t>
            </a:r>
            <a:r>
              <a:rPr lang="en-US" sz="1400" dirty="0"/>
              <a:t> </a:t>
            </a:r>
            <a:r>
              <a:rPr lang="en-US" sz="1400" dirty="0" err="1"/>
              <a:t>diterima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perlu</a:t>
            </a:r>
            <a:r>
              <a:rPr lang="en-US" sz="1400" dirty="0"/>
              <a:t> </a:t>
            </a:r>
            <a:r>
              <a:rPr lang="en-US" sz="1400" dirty="0" err="1"/>
              <a:t>mengikuti</a:t>
            </a:r>
            <a:r>
              <a:rPr lang="en-US" sz="1400" dirty="0"/>
              <a:t> </a:t>
            </a:r>
            <a:r>
              <a:rPr lang="en-US" sz="1400" dirty="0" err="1"/>
              <a:t>ujian</a:t>
            </a:r>
            <a:r>
              <a:rPr lang="en-US" sz="1400" dirty="0"/>
              <a:t> </a:t>
            </a:r>
            <a:r>
              <a:rPr lang="en-US" sz="1400" dirty="0" err="1"/>
              <a:t>tertulis</a:t>
            </a:r>
            <a:r>
              <a:rPr lang="en-US" sz="1400" dirty="0"/>
              <a:t>.</a:t>
            </a:r>
          </a:p>
          <a:p>
            <a:pPr marL="342900" indent="-342900">
              <a:buAutoNum type="arabicParenR"/>
            </a:pP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yang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diterima</a:t>
            </a:r>
            <a:r>
              <a:rPr lang="en-US" sz="1400" dirty="0"/>
              <a:t> </a:t>
            </a:r>
            <a:r>
              <a:rPr lang="en-US" sz="1400" dirty="0" err="1"/>
              <a:t>melalui</a:t>
            </a:r>
            <a:r>
              <a:rPr lang="en-US" sz="1400" dirty="0"/>
              <a:t> </a:t>
            </a:r>
            <a:r>
              <a:rPr lang="en-US" sz="1400" dirty="0" err="1"/>
              <a:t>jalur</a:t>
            </a:r>
            <a:r>
              <a:rPr lang="en-US" sz="1400" dirty="0"/>
              <a:t> </a:t>
            </a:r>
            <a:r>
              <a:rPr lang="en-US" sz="1400" dirty="0" err="1"/>
              <a:t>penilaian</a:t>
            </a:r>
            <a:r>
              <a:rPr lang="en-US" sz="1400" dirty="0"/>
              <a:t>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fi-FI" sz="1400" dirty="0"/>
              <a:t>mengikuti ujian tertulis untuk mata pelajaran Matematika, Sains </a:t>
            </a:r>
            <a:r>
              <a:rPr lang="en-US" sz="1400" dirty="0" err="1"/>
              <a:t>dan</a:t>
            </a:r>
            <a:r>
              <a:rPr lang="en-US" sz="1400" dirty="0"/>
              <a:t> Bahasa </a:t>
            </a:r>
            <a:r>
              <a:rPr lang="en-US" sz="1400" dirty="0" err="1"/>
              <a:t>Inggris</a:t>
            </a:r>
            <a:r>
              <a:rPr lang="en-US" sz="1400" dirty="0"/>
              <a:t>. </a:t>
            </a:r>
          </a:p>
          <a:p>
            <a:pPr marL="342900" indent="-342900">
              <a:buAutoNum type="arabicParenR"/>
            </a:pPr>
            <a:r>
              <a:rPr lang="en-US" sz="1400" dirty="0"/>
              <a:t>Orang </a:t>
            </a:r>
            <a:r>
              <a:rPr lang="en-US" sz="1400" dirty="0" err="1"/>
              <a:t>tua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yang </a:t>
            </a:r>
            <a:r>
              <a:rPr lang="en-US" sz="1400" dirty="0" err="1"/>
              <a:t>dinyatakan</a:t>
            </a:r>
            <a:r>
              <a:rPr lang="en-US" sz="1400" dirty="0"/>
              <a:t> lulus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en-US" sz="1400" dirty="0" err="1"/>
              <a:t>melakukan</a:t>
            </a:r>
            <a:r>
              <a:rPr lang="en-US" sz="1400" dirty="0"/>
              <a:t> </a:t>
            </a:r>
            <a:r>
              <a:rPr lang="en-US" sz="1400" dirty="0" err="1"/>
              <a:t>wawancara</a:t>
            </a:r>
            <a:r>
              <a:rPr lang="en-US" sz="1400" dirty="0"/>
              <a:t>.</a:t>
            </a:r>
          </a:p>
          <a:p>
            <a:pPr marL="342900" indent="-342900">
              <a:buAutoNum type="arabicParenR"/>
            </a:pPr>
            <a:r>
              <a:rPr lang="en-US" sz="1400" dirty="0" err="1"/>
              <a:t>Setiap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yang </a:t>
            </a:r>
            <a:r>
              <a:rPr lang="en-US" sz="1400" dirty="0" err="1"/>
              <a:t>diterima</a:t>
            </a:r>
            <a:r>
              <a:rPr lang="en-US" sz="1400" dirty="0"/>
              <a:t>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en-US" sz="1400" dirty="0" err="1"/>
              <a:t>melakukan</a:t>
            </a:r>
            <a:r>
              <a:rPr lang="en-US" sz="1400" dirty="0"/>
              <a:t> </a:t>
            </a:r>
            <a:r>
              <a:rPr lang="en-US" sz="1400" dirty="0" err="1"/>
              <a:t>pengukuran</a:t>
            </a:r>
            <a:r>
              <a:rPr lang="en-US" sz="1400" dirty="0"/>
              <a:t> </a:t>
            </a:r>
            <a:r>
              <a:rPr lang="en-US" sz="1400" dirty="0" err="1"/>
              <a:t>baju</a:t>
            </a:r>
            <a:r>
              <a:rPr lang="en-US" sz="1400" dirty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seragam</a:t>
            </a:r>
            <a:r>
              <a:rPr lang="en-US" sz="1400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176807-5E5D-4162-9DC1-336AD115AC36}"/>
              </a:ext>
            </a:extLst>
          </p:cNvPr>
          <p:cNvSpPr txBox="1"/>
          <p:nvPr/>
        </p:nvSpPr>
        <p:spPr>
          <a:xfrm>
            <a:off x="152400" y="537061"/>
            <a:ext cx="1143000" cy="400110"/>
          </a:xfrm>
          <a:prstGeom prst="rect">
            <a:avLst/>
          </a:prstGeom>
          <a:solidFill>
            <a:schemeClr val="accent4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Aturan</a:t>
            </a:r>
            <a:endParaRPr lang="id-ID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77B31B-FA29-43CA-A268-861C16ACF1DB}"/>
              </a:ext>
            </a:extLst>
          </p:cNvPr>
          <p:cNvSpPr/>
          <p:nvPr/>
        </p:nvSpPr>
        <p:spPr>
          <a:xfrm>
            <a:off x="4572000" y="971550"/>
            <a:ext cx="4191000" cy="3539430"/>
          </a:xfrm>
          <a:prstGeom prst="rect">
            <a:avLst/>
          </a:prstGeom>
          <a:ln>
            <a:solidFill>
              <a:srgbClr val="7030A0"/>
            </a:solidFill>
            <a:prstDash val="lgDash"/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en-US" sz="1400" dirty="0" err="1"/>
              <a:t>Setiap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yang </a:t>
            </a:r>
            <a:r>
              <a:rPr lang="en-US" sz="1400" dirty="0" err="1"/>
              <a:t>mengikuti</a:t>
            </a:r>
            <a:r>
              <a:rPr lang="en-US" sz="1400" dirty="0"/>
              <a:t> </a:t>
            </a:r>
            <a:r>
              <a:rPr lang="en-US" sz="1400" dirty="0" err="1"/>
              <a:t>seleksi</a:t>
            </a:r>
            <a:r>
              <a:rPr lang="en-US" sz="1400" dirty="0"/>
              <a:t>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en-US" sz="1400" dirty="0" err="1"/>
              <a:t>mengisi</a:t>
            </a:r>
            <a:r>
              <a:rPr lang="en-US" sz="1400" dirty="0"/>
              <a:t> </a:t>
            </a:r>
            <a:r>
              <a:rPr lang="es-ES" sz="1400" dirty="0" err="1"/>
              <a:t>formulir</a:t>
            </a:r>
            <a:r>
              <a:rPr lang="es-ES" sz="1400" dirty="0"/>
              <a:t> </a:t>
            </a:r>
            <a:r>
              <a:rPr lang="es-ES" sz="1400" dirty="0" err="1"/>
              <a:t>pendaftaran</a:t>
            </a:r>
            <a:r>
              <a:rPr lang="es-ES" sz="1400" dirty="0"/>
              <a:t>, </a:t>
            </a:r>
            <a:r>
              <a:rPr lang="es-ES" sz="1400" dirty="0" err="1"/>
              <a:t>pasfoto</a:t>
            </a:r>
            <a:r>
              <a:rPr lang="es-ES" sz="1400" dirty="0"/>
              <a:t>, </a:t>
            </a:r>
            <a:r>
              <a:rPr lang="es-ES" sz="1400" dirty="0" err="1"/>
              <a:t>fotokopi</a:t>
            </a:r>
            <a:r>
              <a:rPr lang="es-ES" sz="1400" dirty="0"/>
              <a:t> </a:t>
            </a:r>
            <a:r>
              <a:rPr lang="es-ES" sz="1400" dirty="0" err="1"/>
              <a:t>ijazah</a:t>
            </a:r>
            <a:r>
              <a:rPr lang="es-ES" sz="1400" dirty="0"/>
              <a:t>, dan </a:t>
            </a:r>
            <a:r>
              <a:rPr lang="es-ES" sz="1400" dirty="0" err="1"/>
              <a:t>rapor</a:t>
            </a:r>
            <a:r>
              <a:rPr lang="es-ES" sz="1400" dirty="0"/>
              <a:t>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400" dirty="0" err="1"/>
              <a:t>Setiap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en-US" sz="1400" dirty="0" err="1"/>
              <a:t>membayar</a:t>
            </a:r>
            <a:r>
              <a:rPr lang="en-US" sz="1400" dirty="0"/>
              <a:t> </a:t>
            </a:r>
            <a:r>
              <a:rPr lang="en-US" sz="1400" dirty="0" err="1"/>
              <a:t>biaya</a:t>
            </a:r>
            <a:r>
              <a:rPr lang="en-US" sz="1400" dirty="0"/>
              <a:t> </a:t>
            </a:r>
            <a:r>
              <a:rPr lang="en-US" sz="1400" dirty="0" err="1"/>
              <a:t>seleksi</a:t>
            </a:r>
            <a:r>
              <a:rPr lang="en-US" sz="1400" dirty="0"/>
              <a:t> </a:t>
            </a:r>
            <a:r>
              <a:rPr lang="en-US" sz="1400" dirty="0" err="1"/>
              <a:t>penerimaan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baru</a:t>
            </a:r>
            <a:r>
              <a:rPr lang="en-US" sz="1400" dirty="0"/>
              <a:t>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400" dirty="0" err="1"/>
              <a:t>Setiap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yang lulus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en-US" sz="1400" dirty="0" err="1"/>
              <a:t>menyerahkan</a:t>
            </a:r>
            <a:r>
              <a:rPr lang="en-US" sz="1400" dirty="0"/>
              <a:t> </a:t>
            </a:r>
            <a:r>
              <a:rPr lang="en-US" sz="1400" dirty="0" err="1"/>
              <a:t>persyaratan</a:t>
            </a:r>
            <a:r>
              <a:rPr lang="en-US" sz="1400" dirty="0"/>
              <a:t> </a:t>
            </a:r>
            <a:r>
              <a:rPr lang="it-IT" sz="1400" dirty="0"/>
              <a:t>administrasi seperti pasfoto, akta lahir, KTP orang tua, dan </a:t>
            </a:r>
            <a:r>
              <a:rPr lang="en-US" sz="1400" dirty="0" err="1"/>
              <a:t>kartu</a:t>
            </a:r>
            <a:r>
              <a:rPr lang="en-US" sz="1400" dirty="0"/>
              <a:t> </a:t>
            </a:r>
            <a:r>
              <a:rPr lang="en-US" sz="1400" dirty="0" err="1"/>
              <a:t>keluarga</a:t>
            </a:r>
            <a:r>
              <a:rPr lang="en-US" sz="1400" dirty="0"/>
              <a:t>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en-US" sz="1400" dirty="0" err="1"/>
              <a:t>melakukan</a:t>
            </a:r>
            <a:r>
              <a:rPr lang="en-US" sz="1400" dirty="0"/>
              <a:t> </a:t>
            </a:r>
            <a:r>
              <a:rPr lang="en-US" sz="1400" dirty="0" err="1"/>
              <a:t>pendaftaran</a:t>
            </a:r>
            <a:r>
              <a:rPr lang="en-US" sz="1400" dirty="0"/>
              <a:t> </a:t>
            </a:r>
            <a:r>
              <a:rPr lang="en-US" sz="1400" dirty="0" err="1"/>
              <a:t>ulang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membayar</a:t>
            </a:r>
            <a:r>
              <a:rPr lang="en-US" sz="1400" dirty="0"/>
              <a:t> </a:t>
            </a:r>
            <a:r>
              <a:rPr lang="en-US" sz="1400" dirty="0" err="1"/>
              <a:t>biaya</a:t>
            </a:r>
            <a:r>
              <a:rPr lang="en-US" sz="1400" dirty="0"/>
              <a:t> </a:t>
            </a:r>
            <a:r>
              <a:rPr lang="en-US" sz="1400" dirty="0" err="1"/>
              <a:t>penerimaan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baru</a:t>
            </a:r>
            <a:r>
              <a:rPr lang="en-US" sz="1400" dirty="0"/>
              <a:t>. 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400" dirty="0" err="1"/>
              <a:t>Sekolah</a:t>
            </a:r>
            <a:r>
              <a:rPr lang="en-US" sz="1400" dirty="0"/>
              <a:t> </a:t>
            </a:r>
            <a:r>
              <a:rPr lang="en-US" sz="1400" dirty="0" err="1"/>
              <a:t>menetapkan</a:t>
            </a:r>
            <a:r>
              <a:rPr lang="en-US" sz="1400" dirty="0"/>
              <a:t> </a:t>
            </a:r>
            <a:r>
              <a:rPr lang="en-US" sz="1400" dirty="0" err="1"/>
              <a:t>pembagian</a:t>
            </a:r>
            <a:r>
              <a:rPr lang="en-US" sz="1400" dirty="0"/>
              <a:t> </a:t>
            </a:r>
            <a:r>
              <a:rPr lang="en-US" sz="1400" dirty="0" err="1"/>
              <a:t>kelas</a:t>
            </a:r>
            <a:r>
              <a:rPr lang="en-US" sz="1400" dirty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baru</a:t>
            </a:r>
            <a:r>
              <a:rPr lang="en-US" sz="1400" dirty="0"/>
              <a:t>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400" dirty="0" err="1"/>
              <a:t>Peserta</a:t>
            </a:r>
            <a:r>
              <a:rPr lang="en-US" sz="1400" dirty="0"/>
              <a:t> </a:t>
            </a:r>
            <a:r>
              <a:rPr lang="en-US" sz="1400" dirty="0" err="1"/>
              <a:t>didik</a:t>
            </a:r>
            <a:r>
              <a:rPr lang="en-US" sz="1400" dirty="0"/>
              <a:t> </a:t>
            </a:r>
            <a:r>
              <a:rPr lang="en-US" sz="1400" dirty="0" err="1"/>
              <a:t>mengikuti</a:t>
            </a:r>
            <a:r>
              <a:rPr lang="en-US" sz="1400" dirty="0"/>
              <a:t> </a:t>
            </a:r>
            <a:r>
              <a:rPr lang="en-US" sz="1400" dirty="0" err="1"/>
              <a:t>kegiatan</a:t>
            </a:r>
            <a:r>
              <a:rPr lang="en-US" sz="1400" dirty="0"/>
              <a:t> </a:t>
            </a:r>
            <a:r>
              <a:rPr lang="en-US" sz="1400" dirty="0" err="1"/>
              <a:t>pengenalan</a:t>
            </a:r>
            <a:r>
              <a:rPr lang="en-US" sz="1400" dirty="0"/>
              <a:t> </a:t>
            </a:r>
            <a:r>
              <a:rPr lang="en-US" sz="1400" dirty="0" err="1"/>
              <a:t>sekolah</a:t>
            </a:r>
            <a:r>
              <a:rPr lang="en-US" sz="1400" dirty="0"/>
              <a:t>.</a:t>
            </a:r>
          </a:p>
          <a:p>
            <a:pPr marL="342900" indent="-342900">
              <a:buFont typeface="+mj-lt"/>
              <a:buAutoNum type="arabicParenR" startAt="6"/>
            </a:pPr>
            <a:endParaRPr lang="en-US" sz="1400" dirty="0">
              <a:solidFill>
                <a:srgbClr val="231F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87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 animBg="1"/>
      <p:bldP spid="6" grpId="0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95464" y="895350"/>
            <a:ext cx="7085380" cy="838200"/>
            <a:chOff x="837576" y="762468"/>
            <a:chExt cx="6630024" cy="928141"/>
          </a:xfrm>
        </p:grpSpPr>
        <p:sp>
          <p:nvSpPr>
            <p:cNvPr id="14" name="Parallelogram 13"/>
            <p:cNvSpPr/>
            <p:nvPr/>
          </p:nvSpPr>
          <p:spPr>
            <a:xfrm>
              <a:off x="837576" y="795727"/>
              <a:ext cx="6630024" cy="894882"/>
            </a:xfrm>
            <a:prstGeom prst="parallelogram">
              <a:avLst>
                <a:gd name="adj" fmla="val 45313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テキスト プレースホルダー 17"/>
            <p:cNvSpPr txBox="1">
              <a:spLocks/>
            </p:cNvSpPr>
            <p:nvPr/>
          </p:nvSpPr>
          <p:spPr>
            <a:xfrm>
              <a:off x="1644118" y="762468"/>
              <a:ext cx="5404048" cy="894882"/>
            </a:xfrm>
            <a:prstGeom prst="rect">
              <a:avLst/>
            </a:prstGeom>
          </p:spPr>
          <p:txBody>
            <a:bodyPr vert="horz" lIns="36000" tIns="36000" rIns="36000" bIns="36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Clr>
                  <a:srgbClr val="FFA513"/>
                </a:buClr>
                <a:buNone/>
                <a:tabLst>
                  <a:tab pos="914400" algn="l"/>
                </a:tabLst>
                <a:defRPr/>
              </a:pPr>
              <a:r>
                <a:rPr lang="nn-NO" sz="3000" b="1" dirty="0">
                  <a:solidFill>
                    <a:schemeClr val="tx1"/>
                  </a:solidFill>
                </a:rPr>
                <a:t>   BERPIKIR KOMPUTASIONAL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2" y="514350"/>
            <a:ext cx="1743048" cy="155563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56530" y="795878"/>
            <a:ext cx="750847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Bab</a:t>
            </a:r>
          </a:p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8C9E09-08CF-4683-B32A-571F256F1F32}"/>
              </a:ext>
            </a:extLst>
          </p:cNvPr>
          <p:cNvSpPr txBox="1"/>
          <p:nvPr/>
        </p:nvSpPr>
        <p:spPr>
          <a:xfrm>
            <a:off x="6858000" y="4454194"/>
            <a:ext cx="198658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D" sz="1000" dirty="0" err="1">
                <a:solidFill>
                  <a:schemeClr val="bg1"/>
                </a:solidFill>
                <a:latin typeface="Calibri" panose="020F0502020204030204" pitchFamily="34" charset="0"/>
              </a:rPr>
              <a:t>Sumber</a:t>
            </a:r>
            <a:r>
              <a:rPr lang="en-ID" sz="1000" dirty="0">
                <a:solidFill>
                  <a:schemeClr val="bg1"/>
                </a:solidFill>
                <a:latin typeface="Calibri" panose="020F0502020204030204" pitchFamily="34" charset="0"/>
              </a:rPr>
              <a:t>: </a:t>
            </a:r>
            <a:r>
              <a:rPr lang="en-ID" sz="1000" i="1" dirty="0">
                <a:solidFill>
                  <a:schemeClr val="bg1"/>
                </a:solidFill>
                <a:latin typeface="Calibri" panose="020F0502020204030204" pitchFamily="34" charset="0"/>
              </a:rPr>
              <a:t>shutterstock.com</a:t>
            </a:r>
          </a:p>
        </p:txBody>
      </p:sp>
    </p:spTree>
    <p:extLst>
      <p:ext uri="{BB962C8B-B14F-4D97-AF65-F5344CB8AC3E}">
        <p14:creationId xmlns:p14="http://schemas.microsoft.com/office/powerpoint/2010/main" val="137296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5176807-5E5D-4162-9DC1-336AD115AC36}"/>
              </a:ext>
            </a:extLst>
          </p:cNvPr>
          <p:cNvSpPr txBox="1"/>
          <p:nvPr/>
        </p:nvSpPr>
        <p:spPr>
          <a:xfrm>
            <a:off x="228600" y="133350"/>
            <a:ext cx="5334000" cy="400110"/>
          </a:xfrm>
          <a:prstGeom prst="rect">
            <a:avLst/>
          </a:prstGeom>
          <a:solidFill>
            <a:schemeClr val="accent2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Penerjemahan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Aturan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menjadi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Langkah-langkah</a:t>
            </a:r>
            <a:endParaRPr lang="id-ID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77B31B-FA29-43CA-A268-861C16ACF1DB}"/>
              </a:ext>
            </a:extLst>
          </p:cNvPr>
          <p:cNvSpPr/>
          <p:nvPr/>
        </p:nvSpPr>
        <p:spPr>
          <a:xfrm>
            <a:off x="228600" y="541808"/>
            <a:ext cx="4191000" cy="4093428"/>
          </a:xfrm>
          <a:prstGeom prst="rect">
            <a:avLst/>
          </a:prstGeom>
          <a:ln>
            <a:solidFill>
              <a:schemeClr val="accent2"/>
            </a:solidFill>
            <a:prstDash val="lgDash"/>
          </a:ln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en-US" sz="1300" dirty="0" err="1"/>
              <a:t>Aturan</a:t>
            </a:r>
            <a:r>
              <a:rPr lang="en-US" sz="1300" dirty="0"/>
              <a:t> 1 </a:t>
            </a:r>
            <a:r>
              <a:rPr lang="en-US" sz="1300" dirty="0" err="1"/>
              <a:t>diterjemahkan</a:t>
            </a:r>
            <a:r>
              <a:rPr lang="en-US" sz="1300" dirty="0"/>
              <a:t> </a:t>
            </a:r>
            <a:r>
              <a:rPr lang="en-US" sz="1300" dirty="0" err="1"/>
              <a:t>menjadi</a:t>
            </a:r>
            <a:r>
              <a:rPr lang="en-US" sz="1300" dirty="0"/>
              <a:t> (11) </a:t>
            </a:r>
            <a:r>
              <a:rPr lang="en-US" sz="1300" dirty="0" err="1"/>
              <a:t>seleksi</a:t>
            </a:r>
            <a:r>
              <a:rPr lang="en-US" sz="1300" dirty="0"/>
              <a:t> </a:t>
            </a:r>
            <a:r>
              <a:rPr lang="en-US" sz="1300" dirty="0" err="1"/>
              <a:t>jalur</a:t>
            </a:r>
            <a:r>
              <a:rPr lang="en-US" sz="1300" dirty="0"/>
              <a:t> </a:t>
            </a:r>
            <a:r>
              <a:rPr lang="en-US" sz="1300" dirty="0" err="1"/>
              <a:t>prestasi</a:t>
            </a:r>
            <a:r>
              <a:rPr lang="en-US" sz="1300" dirty="0"/>
              <a:t> </a:t>
            </a:r>
            <a:r>
              <a:rPr lang="en-US" sz="1300" dirty="0" err="1"/>
              <a:t>dan</a:t>
            </a:r>
            <a:r>
              <a:rPr lang="en-US" sz="1300" dirty="0"/>
              <a:t>  (12) </a:t>
            </a:r>
            <a:r>
              <a:rPr lang="en-US" sz="1300" dirty="0" err="1"/>
              <a:t>seleksi</a:t>
            </a:r>
            <a:r>
              <a:rPr lang="en-US" sz="1300" dirty="0"/>
              <a:t> </a:t>
            </a:r>
            <a:r>
              <a:rPr lang="en-US" sz="1300" dirty="0" err="1"/>
              <a:t>ujian</a:t>
            </a:r>
            <a:r>
              <a:rPr lang="en-US" sz="1300" dirty="0"/>
              <a:t> </a:t>
            </a:r>
            <a:r>
              <a:rPr lang="en-US" sz="1300" dirty="0" err="1"/>
              <a:t>tertulis</a:t>
            </a:r>
            <a:r>
              <a:rPr lang="en-US" sz="1300" dirty="0"/>
              <a:t>.</a:t>
            </a:r>
          </a:p>
          <a:p>
            <a:pPr marL="342900" indent="-342900">
              <a:buAutoNum type="arabicParenR"/>
            </a:pPr>
            <a:r>
              <a:rPr lang="en-US" sz="1300" dirty="0" err="1"/>
              <a:t>Berdasarkan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2, </a:t>
            </a:r>
            <a:r>
              <a:rPr lang="en-US" sz="1300" dirty="0" err="1"/>
              <a:t>seleksi</a:t>
            </a:r>
            <a:r>
              <a:rPr lang="en-US" sz="1300" dirty="0"/>
              <a:t> </a:t>
            </a:r>
            <a:r>
              <a:rPr lang="en-US" sz="1300" dirty="0" err="1"/>
              <a:t>prestasi</a:t>
            </a:r>
            <a:r>
              <a:rPr lang="en-US" sz="1300" dirty="0"/>
              <a:t> </a:t>
            </a:r>
            <a:r>
              <a:rPr lang="en-US" sz="1300" dirty="0" err="1"/>
              <a:t>dan</a:t>
            </a:r>
            <a:r>
              <a:rPr lang="en-US" sz="1300" dirty="0"/>
              <a:t> </a:t>
            </a:r>
            <a:r>
              <a:rPr lang="en-US" sz="1300" dirty="0" err="1"/>
              <a:t>ujian</a:t>
            </a:r>
            <a:r>
              <a:rPr lang="en-US" sz="1300" dirty="0"/>
              <a:t> </a:t>
            </a:r>
            <a:r>
              <a:rPr lang="en-US" sz="1300" dirty="0" err="1"/>
              <a:t>tertulis</a:t>
            </a:r>
            <a:r>
              <a:rPr lang="en-US" sz="1300" dirty="0"/>
              <a:t> </a:t>
            </a:r>
            <a:r>
              <a:rPr lang="en-US" sz="1300" dirty="0" err="1"/>
              <a:t>dapat</a:t>
            </a:r>
            <a:r>
              <a:rPr lang="en-US" sz="1300" dirty="0"/>
              <a:t> </a:t>
            </a:r>
            <a:r>
              <a:rPr lang="en-US" sz="1300" dirty="0" err="1"/>
              <a:t>dilakukan</a:t>
            </a:r>
            <a:r>
              <a:rPr lang="en-US" sz="1300" dirty="0"/>
              <a:t> </a:t>
            </a:r>
            <a:r>
              <a:rPr lang="en-US" sz="1300" dirty="0" err="1"/>
              <a:t>jika</a:t>
            </a:r>
            <a:r>
              <a:rPr lang="en-US" sz="1300" dirty="0"/>
              <a:t>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</a:t>
            </a:r>
            <a:r>
              <a:rPr lang="en-US" sz="1300" dirty="0" err="1"/>
              <a:t>menyerahkan</a:t>
            </a:r>
            <a:r>
              <a:rPr lang="en-US" sz="1300" dirty="0"/>
              <a:t> </a:t>
            </a:r>
            <a:r>
              <a:rPr lang="en-US" sz="1300" dirty="0" err="1"/>
              <a:t>dokumen</a:t>
            </a:r>
            <a:r>
              <a:rPr lang="en-US" sz="1300" dirty="0"/>
              <a:t> </a:t>
            </a:r>
            <a:r>
              <a:rPr lang="en-US" sz="1300" dirty="0" err="1"/>
              <a:t>dan</a:t>
            </a:r>
            <a:r>
              <a:rPr lang="en-US" sz="1300" dirty="0"/>
              <a:t> </a:t>
            </a:r>
            <a:r>
              <a:rPr lang="en-US" sz="1300" dirty="0" err="1"/>
              <a:t>bukti</a:t>
            </a:r>
            <a:r>
              <a:rPr lang="en-US" sz="1300" dirty="0"/>
              <a:t> </a:t>
            </a:r>
            <a:r>
              <a:rPr lang="en-US" sz="1300" dirty="0" err="1"/>
              <a:t>prestasi</a:t>
            </a:r>
            <a:r>
              <a:rPr lang="en-US" sz="1300" dirty="0"/>
              <a:t> </a:t>
            </a:r>
            <a:r>
              <a:rPr lang="en-US" sz="1300" dirty="0" err="1"/>
              <a:t>ekstrakurikuler</a:t>
            </a:r>
            <a:r>
              <a:rPr lang="en-US" sz="1300" dirty="0"/>
              <a:t> (</a:t>
            </a:r>
            <a:r>
              <a:rPr lang="en-US" sz="1300" dirty="0" err="1"/>
              <a:t>jika</a:t>
            </a:r>
            <a:r>
              <a:rPr lang="en-US" sz="1300" dirty="0"/>
              <a:t> </a:t>
            </a:r>
            <a:r>
              <a:rPr lang="en-US" sz="1300" dirty="0" err="1"/>
              <a:t>ada</a:t>
            </a:r>
            <a:r>
              <a:rPr lang="en-US" sz="1300" dirty="0"/>
              <a:t>). </a:t>
            </a:r>
            <a:r>
              <a:rPr lang="en-US" sz="1300" dirty="0" err="1"/>
              <a:t>Karena</a:t>
            </a:r>
            <a:r>
              <a:rPr lang="en-US" sz="1300" dirty="0"/>
              <a:t> </a:t>
            </a:r>
            <a:r>
              <a:rPr lang="en-US" sz="1300" dirty="0" err="1"/>
              <a:t>itu</a:t>
            </a:r>
            <a:r>
              <a:rPr lang="en-US" sz="1300" dirty="0"/>
              <a:t>, </a:t>
            </a:r>
            <a:r>
              <a:rPr lang="en-US" sz="1300" dirty="0" err="1"/>
              <a:t>aturan</a:t>
            </a:r>
            <a:r>
              <a:rPr lang="en-US" sz="1300" dirty="0"/>
              <a:t> 2 </a:t>
            </a:r>
            <a:r>
              <a:rPr lang="en-US" sz="1300" dirty="0" err="1"/>
              <a:t>diterjemahkan</a:t>
            </a:r>
            <a:r>
              <a:rPr lang="en-US" sz="1300" dirty="0"/>
              <a:t> </a:t>
            </a:r>
            <a:r>
              <a:rPr lang="en-US" sz="1300" dirty="0" err="1"/>
              <a:t>menjadi</a:t>
            </a:r>
            <a:r>
              <a:rPr lang="en-US" sz="1300" dirty="0"/>
              <a:t> </a:t>
            </a:r>
            <a:r>
              <a:rPr lang="en-US" sz="1300" dirty="0" err="1"/>
              <a:t>langkah</a:t>
            </a:r>
            <a:r>
              <a:rPr lang="en-US" sz="1300" dirty="0"/>
              <a:t> (21)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</a:t>
            </a:r>
            <a:r>
              <a:rPr lang="en-US" sz="1300" dirty="0" err="1"/>
              <a:t>menyerahkan</a:t>
            </a:r>
            <a:r>
              <a:rPr lang="en-US" sz="1300" dirty="0"/>
              <a:t> </a:t>
            </a:r>
            <a:r>
              <a:rPr lang="en-US" sz="1300" dirty="0" err="1"/>
              <a:t>dokumen</a:t>
            </a:r>
            <a:r>
              <a:rPr lang="en-US" sz="1300" dirty="0"/>
              <a:t> </a:t>
            </a:r>
            <a:r>
              <a:rPr lang="en-US" sz="1300" dirty="0" err="1"/>
              <a:t>dan</a:t>
            </a:r>
            <a:r>
              <a:rPr lang="en-US" sz="1300" dirty="0"/>
              <a:t> </a:t>
            </a:r>
            <a:r>
              <a:rPr lang="en-US" sz="1300" dirty="0" err="1"/>
              <a:t>bukti</a:t>
            </a:r>
            <a:r>
              <a:rPr lang="en-US" sz="1300" dirty="0"/>
              <a:t> </a:t>
            </a:r>
            <a:r>
              <a:rPr lang="en-US" sz="1300" dirty="0" err="1"/>
              <a:t>prestasi</a:t>
            </a:r>
            <a:r>
              <a:rPr lang="en-US" sz="1300" dirty="0"/>
              <a:t>.</a:t>
            </a:r>
          </a:p>
          <a:p>
            <a:pPr marL="342900" indent="-342900">
              <a:buAutoNum type="arabicParenR"/>
            </a:pPr>
            <a:r>
              <a:rPr lang="en-US" sz="1300" dirty="0" err="1"/>
              <a:t>Berdasarkan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3, </a:t>
            </a:r>
            <a:r>
              <a:rPr lang="en-US" sz="1300" dirty="0" err="1"/>
              <a:t>ada</a:t>
            </a:r>
            <a:r>
              <a:rPr lang="en-US" sz="1300" dirty="0"/>
              <a:t> </a:t>
            </a:r>
            <a:r>
              <a:rPr lang="en-US" sz="1300" dirty="0" err="1"/>
              <a:t>calon</a:t>
            </a:r>
            <a:r>
              <a:rPr lang="en-US" sz="1300" dirty="0"/>
              <a:t>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yang </a:t>
            </a:r>
            <a:r>
              <a:rPr lang="en-US" sz="1300" dirty="0" err="1"/>
              <a:t>dinyatakan</a:t>
            </a:r>
            <a:r>
              <a:rPr lang="en-US" sz="1300" dirty="0"/>
              <a:t> </a:t>
            </a:r>
            <a:r>
              <a:rPr lang="sv-SE" sz="1300" dirty="0"/>
              <a:t>lulus jalur prestasi dan ada yang tidak. Karena itu harus ada </a:t>
            </a:r>
            <a:r>
              <a:rPr lang="en-US" sz="1300" dirty="0" err="1"/>
              <a:t>langkah</a:t>
            </a:r>
            <a:r>
              <a:rPr lang="en-US" sz="1300" dirty="0"/>
              <a:t> (31) </a:t>
            </a:r>
            <a:r>
              <a:rPr lang="en-US" sz="1300" dirty="0" err="1"/>
              <a:t>pengumuman</a:t>
            </a:r>
            <a:r>
              <a:rPr lang="en-US" sz="1300" dirty="0"/>
              <a:t> </a:t>
            </a:r>
            <a:r>
              <a:rPr lang="en-US" sz="1300" dirty="0" err="1"/>
              <a:t>hasil</a:t>
            </a:r>
            <a:r>
              <a:rPr lang="en-US" sz="1300" dirty="0"/>
              <a:t> </a:t>
            </a:r>
            <a:r>
              <a:rPr lang="en-US" sz="1300" dirty="0" err="1"/>
              <a:t>seleksi</a:t>
            </a:r>
            <a:r>
              <a:rPr lang="en-US" sz="1300" dirty="0"/>
              <a:t> </a:t>
            </a:r>
            <a:r>
              <a:rPr lang="en-US" sz="1300" dirty="0" err="1"/>
              <a:t>jalur</a:t>
            </a:r>
            <a:r>
              <a:rPr lang="en-US" sz="1300" dirty="0"/>
              <a:t> </a:t>
            </a:r>
            <a:r>
              <a:rPr lang="en-US" sz="1300" dirty="0" err="1"/>
              <a:t>prestasi</a:t>
            </a:r>
            <a:r>
              <a:rPr lang="en-US" sz="1300" dirty="0"/>
              <a:t> </a:t>
            </a:r>
            <a:r>
              <a:rPr lang="en-US" sz="1300" dirty="0" err="1"/>
              <a:t>dan</a:t>
            </a:r>
            <a:r>
              <a:rPr lang="en-US" sz="1300" dirty="0"/>
              <a:t> (32) </a:t>
            </a:r>
            <a:r>
              <a:rPr lang="fi-FI" sz="1300" dirty="0"/>
              <a:t>Peserta didik mengikuti seleksi ujian tertulis.</a:t>
            </a:r>
          </a:p>
          <a:p>
            <a:pPr marL="342900" indent="-342900">
              <a:buAutoNum type="arabicParenR"/>
            </a:pPr>
            <a:r>
              <a:rPr lang="en-US" sz="1300" dirty="0" err="1"/>
              <a:t>Bedasarkan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4, </a:t>
            </a:r>
            <a:r>
              <a:rPr lang="en-US" sz="1300" dirty="0" err="1"/>
              <a:t>harus</a:t>
            </a:r>
            <a:r>
              <a:rPr lang="en-US" sz="1300" dirty="0"/>
              <a:t> </a:t>
            </a:r>
            <a:r>
              <a:rPr lang="en-US" sz="1300" dirty="0" err="1"/>
              <a:t>ada</a:t>
            </a:r>
            <a:r>
              <a:rPr lang="en-US" sz="1300" dirty="0"/>
              <a:t> </a:t>
            </a:r>
            <a:r>
              <a:rPr lang="en-US" sz="1300" dirty="0" err="1"/>
              <a:t>langkah</a:t>
            </a:r>
            <a:r>
              <a:rPr lang="en-US" sz="1300" dirty="0"/>
              <a:t> (41) orang </a:t>
            </a:r>
            <a:r>
              <a:rPr lang="en-US" sz="1300" dirty="0" err="1"/>
              <a:t>tua</a:t>
            </a:r>
            <a:r>
              <a:rPr lang="en-US" sz="1300" dirty="0"/>
              <a:t> </a:t>
            </a:r>
            <a:r>
              <a:rPr lang="en-US" sz="1300" dirty="0" err="1"/>
              <a:t>melakukan</a:t>
            </a:r>
            <a:r>
              <a:rPr lang="en-US" sz="1300" dirty="0"/>
              <a:t> </a:t>
            </a:r>
            <a:r>
              <a:rPr lang="en-US" sz="1300" dirty="0" err="1"/>
              <a:t>wawancara</a:t>
            </a:r>
            <a:r>
              <a:rPr lang="en-US" sz="1300" dirty="0"/>
              <a:t>.</a:t>
            </a:r>
          </a:p>
          <a:p>
            <a:pPr marL="342900" indent="-342900">
              <a:buAutoNum type="arabicParenR"/>
            </a:pPr>
            <a:r>
              <a:rPr lang="en-US" sz="1300" dirty="0" err="1"/>
              <a:t>Berdasarkan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5, </a:t>
            </a:r>
            <a:r>
              <a:rPr lang="en-US" sz="1300" dirty="0" err="1"/>
              <a:t>harus</a:t>
            </a:r>
            <a:r>
              <a:rPr lang="en-US" sz="1300" dirty="0"/>
              <a:t> </a:t>
            </a:r>
            <a:r>
              <a:rPr lang="en-US" sz="1300" dirty="0" err="1"/>
              <a:t>ada</a:t>
            </a:r>
            <a:r>
              <a:rPr lang="en-US" sz="1300" dirty="0"/>
              <a:t> </a:t>
            </a:r>
            <a:r>
              <a:rPr lang="en-US" sz="1300" dirty="0" err="1"/>
              <a:t>pengumuman</a:t>
            </a:r>
            <a:r>
              <a:rPr lang="en-US" sz="1300" dirty="0"/>
              <a:t>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yang lulus proses </a:t>
            </a:r>
            <a:r>
              <a:rPr lang="en-US" sz="1300" dirty="0" err="1"/>
              <a:t>seleksi</a:t>
            </a:r>
            <a:r>
              <a:rPr lang="en-US" sz="1300" dirty="0"/>
              <a:t> </a:t>
            </a:r>
            <a:r>
              <a:rPr lang="en-US" sz="1300" dirty="0" err="1"/>
              <a:t>baik</a:t>
            </a:r>
            <a:r>
              <a:rPr lang="en-US" sz="1300" dirty="0"/>
              <a:t> </a:t>
            </a:r>
            <a:r>
              <a:rPr lang="en-US" sz="1300" dirty="0" err="1"/>
              <a:t>jalur</a:t>
            </a:r>
            <a:r>
              <a:rPr lang="en-US" sz="1300" dirty="0"/>
              <a:t> </a:t>
            </a:r>
            <a:r>
              <a:rPr lang="en-US" sz="1300" dirty="0" err="1"/>
              <a:t>prestasi</a:t>
            </a:r>
            <a:r>
              <a:rPr lang="en-US" sz="1300" dirty="0"/>
              <a:t> </a:t>
            </a:r>
            <a:r>
              <a:rPr lang="en-US" sz="1300" dirty="0" err="1"/>
              <a:t>maupun</a:t>
            </a:r>
            <a:r>
              <a:rPr lang="en-US" sz="1300" dirty="0"/>
              <a:t> </a:t>
            </a:r>
            <a:r>
              <a:rPr lang="en-US" sz="1300" dirty="0" err="1"/>
              <a:t>ujian</a:t>
            </a:r>
            <a:r>
              <a:rPr lang="en-US" sz="1300" dirty="0"/>
              <a:t> </a:t>
            </a:r>
            <a:r>
              <a:rPr lang="en-US" sz="1300" dirty="0" err="1"/>
              <a:t>tertulis</a:t>
            </a:r>
            <a:r>
              <a:rPr lang="en-US" sz="1300" dirty="0"/>
              <a:t>. </a:t>
            </a:r>
            <a:r>
              <a:rPr lang="fi-FI" sz="1300" dirty="0"/>
              <a:t>Karena itu ada langkah (51) pengumuman seleksi jalur prestasi dan (52) pengumuman seleksi ujian tertulis.</a:t>
            </a:r>
            <a:endParaRPr lang="en-US" sz="13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77B31B-FA29-43CA-A268-861C16ACF1DB}"/>
              </a:ext>
            </a:extLst>
          </p:cNvPr>
          <p:cNvSpPr/>
          <p:nvPr/>
        </p:nvSpPr>
        <p:spPr>
          <a:xfrm>
            <a:off x="4648200" y="541808"/>
            <a:ext cx="4191000" cy="4093428"/>
          </a:xfrm>
          <a:prstGeom prst="rect">
            <a:avLst/>
          </a:prstGeom>
          <a:ln>
            <a:solidFill>
              <a:schemeClr val="accent2"/>
            </a:solidFill>
            <a:prstDash val="lgDash"/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en-US" sz="1300" dirty="0" err="1"/>
              <a:t>Berdasarkan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6, </a:t>
            </a:r>
            <a:r>
              <a:rPr lang="en-US" sz="1300" dirty="0" err="1"/>
              <a:t>maka</a:t>
            </a:r>
            <a:r>
              <a:rPr lang="en-US" sz="1300" dirty="0"/>
              <a:t> </a:t>
            </a:r>
            <a:r>
              <a:rPr lang="en-US" sz="1300" dirty="0" err="1"/>
              <a:t>harus</a:t>
            </a:r>
            <a:r>
              <a:rPr lang="en-US" sz="1300" dirty="0"/>
              <a:t> </a:t>
            </a:r>
            <a:r>
              <a:rPr lang="en-US" sz="1300" dirty="0" err="1"/>
              <a:t>ada</a:t>
            </a:r>
            <a:r>
              <a:rPr lang="en-US" sz="1300" dirty="0"/>
              <a:t> </a:t>
            </a:r>
            <a:r>
              <a:rPr lang="en-US" sz="1300" dirty="0" err="1"/>
              <a:t>langkah</a:t>
            </a:r>
            <a:r>
              <a:rPr lang="en-US" sz="1300" dirty="0"/>
              <a:t> (61)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</a:t>
            </a:r>
            <a:r>
              <a:rPr lang="en-US" sz="1300" dirty="0" err="1"/>
              <a:t>mengambil</a:t>
            </a:r>
            <a:r>
              <a:rPr lang="en-US" sz="1300" dirty="0"/>
              <a:t> </a:t>
            </a:r>
            <a:r>
              <a:rPr lang="en-US" sz="1300" dirty="0" err="1"/>
              <a:t>formulir</a:t>
            </a:r>
            <a:r>
              <a:rPr lang="en-US" sz="1300" dirty="0"/>
              <a:t> </a:t>
            </a:r>
            <a:r>
              <a:rPr lang="en-US" sz="1300" dirty="0" err="1"/>
              <a:t>pendaftaran</a:t>
            </a:r>
            <a:r>
              <a:rPr lang="en-US" sz="1300" dirty="0"/>
              <a:t>, (62)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</a:t>
            </a:r>
            <a:r>
              <a:rPr lang="en-US" sz="1300" dirty="0" err="1"/>
              <a:t>mengisi</a:t>
            </a:r>
            <a:r>
              <a:rPr lang="en-US" sz="1300" dirty="0"/>
              <a:t> </a:t>
            </a:r>
            <a:r>
              <a:rPr lang="nn-NO" sz="1300" dirty="0"/>
              <a:t>formulir pendaftaran dan melengkapi persyaratan, dan (63)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</a:t>
            </a:r>
            <a:r>
              <a:rPr lang="en-US" sz="1300" dirty="0" err="1"/>
              <a:t>menyerahkan</a:t>
            </a:r>
            <a:r>
              <a:rPr lang="en-US" sz="1300" dirty="0"/>
              <a:t> </a:t>
            </a:r>
            <a:r>
              <a:rPr lang="en-US" sz="1300" dirty="0" err="1"/>
              <a:t>formulir</a:t>
            </a:r>
            <a:r>
              <a:rPr lang="en-US" sz="1300" dirty="0"/>
              <a:t> </a:t>
            </a:r>
            <a:r>
              <a:rPr lang="en-US" sz="1300" dirty="0" err="1"/>
              <a:t>pendaftaran</a:t>
            </a:r>
            <a:r>
              <a:rPr lang="en-US" sz="1300" dirty="0"/>
              <a:t>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300" dirty="0" err="1"/>
              <a:t>Berdasarkan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7, </a:t>
            </a:r>
            <a:r>
              <a:rPr lang="en-US" sz="1300" dirty="0" err="1"/>
              <a:t>harus</a:t>
            </a:r>
            <a:r>
              <a:rPr lang="en-US" sz="1300" dirty="0"/>
              <a:t> </a:t>
            </a:r>
            <a:r>
              <a:rPr lang="en-US" sz="1300" dirty="0" err="1"/>
              <a:t>ada</a:t>
            </a:r>
            <a:r>
              <a:rPr lang="en-US" sz="1300" dirty="0"/>
              <a:t> </a:t>
            </a:r>
            <a:r>
              <a:rPr lang="en-US" sz="1300" dirty="0" err="1"/>
              <a:t>langkah</a:t>
            </a:r>
            <a:r>
              <a:rPr lang="en-US" sz="1300" dirty="0"/>
              <a:t> (71) </a:t>
            </a:r>
            <a:r>
              <a:rPr lang="en-US" sz="1300" dirty="0" err="1"/>
              <a:t>membayar</a:t>
            </a:r>
            <a:r>
              <a:rPr lang="en-US" sz="1300" dirty="0"/>
              <a:t> </a:t>
            </a:r>
            <a:r>
              <a:rPr lang="en-US" sz="1300" dirty="0" err="1"/>
              <a:t>biaya</a:t>
            </a:r>
            <a:r>
              <a:rPr lang="en-US" sz="1300" dirty="0"/>
              <a:t> </a:t>
            </a:r>
            <a:r>
              <a:rPr lang="fi-FI" sz="1300" dirty="0"/>
              <a:t>seleksi penerimaan peserta didik baru.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300" dirty="0" err="1"/>
              <a:t>Berdasarkan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8, </a:t>
            </a:r>
            <a:r>
              <a:rPr lang="en-US" sz="1300" dirty="0" err="1"/>
              <a:t>harus</a:t>
            </a:r>
            <a:r>
              <a:rPr lang="en-US" sz="1300" dirty="0"/>
              <a:t> </a:t>
            </a:r>
            <a:r>
              <a:rPr lang="en-US" sz="1300" dirty="0" err="1"/>
              <a:t>ada</a:t>
            </a:r>
            <a:r>
              <a:rPr lang="en-US" sz="1300" dirty="0"/>
              <a:t> </a:t>
            </a:r>
            <a:r>
              <a:rPr lang="en-US" sz="1300" dirty="0" err="1"/>
              <a:t>langkah</a:t>
            </a:r>
            <a:r>
              <a:rPr lang="en-US" sz="1300" dirty="0"/>
              <a:t> (81) </a:t>
            </a:r>
            <a:r>
              <a:rPr lang="en-US" sz="1300" dirty="0" err="1"/>
              <a:t>menyerahkan</a:t>
            </a:r>
            <a:r>
              <a:rPr lang="en-US" sz="1300" dirty="0"/>
              <a:t> </a:t>
            </a:r>
            <a:r>
              <a:rPr lang="en-US" sz="1300" dirty="0" err="1"/>
              <a:t>persyaratan</a:t>
            </a:r>
            <a:r>
              <a:rPr lang="en-US" sz="1300" dirty="0"/>
              <a:t> </a:t>
            </a:r>
            <a:r>
              <a:rPr lang="en-US" sz="1300" dirty="0" err="1"/>
              <a:t>administrasi</a:t>
            </a:r>
            <a:r>
              <a:rPr lang="en-US" sz="1300" dirty="0"/>
              <a:t> </a:t>
            </a:r>
            <a:r>
              <a:rPr lang="it-IT" sz="1300" dirty="0"/>
              <a:t>bagi peserta didik yang lulus.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300" dirty="0" err="1"/>
              <a:t>Berdasarkan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9, </a:t>
            </a:r>
            <a:r>
              <a:rPr lang="en-US" sz="1300" dirty="0" err="1"/>
              <a:t>harus</a:t>
            </a:r>
            <a:r>
              <a:rPr lang="en-US" sz="1300" dirty="0"/>
              <a:t> </a:t>
            </a:r>
            <a:r>
              <a:rPr lang="en-US" sz="1300" dirty="0" err="1"/>
              <a:t>ada</a:t>
            </a:r>
            <a:r>
              <a:rPr lang="en-US" sz="1300" dirty="0"/>
              <a:t> </a:t>
            </a:r>
            <a:r>
              <a:rPr lang="en-US" sz="1300" dirty="0" err="1"/>
              <a:t>langkah</a:t>
            </a:r>
            <a:r>
              <a:rPr lang="en-US" sz="1300" dirty="0"/>
              <a:t> (91) </a:t>
            </a:r>
            <a:r>
              <a:rPr lang="en-US" sz="1300" dirty="0" err="1"/>
              <a:t>mendaftar</a:t>
            </a:r>
            <a:r>
              <a:rPr lang="en-US" sz="1300" dirty="0"/>
              <a:t> </a:t>
            </a:r>
            <a:r>
              <a:rPr lang="en-US" sz="1300" dirty="0" err="1"/>
              <a:t>ulang</a:t>
            </a:r>
            <a:r>
              <a:rPr lang="en-US" sz="1300" dirty="0"/>
              <a:t> </a:t>
            </a:r>
            <a:r>
              <a:rPr lang="en-US" sz="1300" dirty="0" err="1"/>
              <a:t>dan</a:t>
            </a:r>
            <a:r>
              <a:rPr lang="en-US" sz="1300" dirty="0"/>
              <a:t> (92) </a:t>
            </a:r>
            <a:r>
              <a:rPr lang="en-US" sz="1300" dirty="0" err="1"/>
              <a:t>membayar</a:t>
            </a:r>
            <a:r>
              <a:rPr lang="en-US" sz="1300" dirty="0"/>
              <a:t> </a:t>
            </a:r>
            <a:r>
              <a:rPr lang="en-US" sz="1300" dirty="0" err="1"/>
              <a:t>biaya</a:t>
            </a:r>
            <a:r>
              <a:rPr lang="en-US" sz="1300" dirty="0"/>
              <a:t> </a:t>
            </a:r>
            <a:r>
              <a:rPr lang="en-US" sz="1300" dirty="0" err="1"/>
              <a:t>penerimaan</a:t>
            </a:r>
            <a:r>
              <a:rPr lang="en-US" sz="1300" dirty="0"/>
              <a:t>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</a:t>
            </a:r>
            <a:r>
              <a:rPr lang="en-US" sz="1300" dirty="0" err="1"/>
              <a:t>baru</a:t>
            </a:r>
            <a:r>
              <a:rPr lang="en-US" sz="1300" dirty="0"/>
              <a:t>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sv-SE" sz="1300" dirty="0"/>
              <a:t>Berdasarkan aturan 10, harus ada langkah (101) pembagian kelas.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US" sz="1300" dirty="0" err="1"/>
              <a:t>Berdasarkan</a:t>
            </a:r>
            <a:r>
              <a:rPr lang="en-US" sz="1300" dirty="0"/>
              <a:t> </a:t>
            </a:r>
            <a:r>
              <a:rPr lang="en-US" sz="1300" dirty="0" err="1"/>
              <a:t>aturan</a:t>
            </a:r>
            <a:r>
              <a:rPr lang="en-US" sz="1300" dirty="0"/>
              <a:t> 11, </a:t>
            </a:r>
            <a:r>
              <a:rPr lang="en-US" sz="1300" dirty="0" err="1"/>
              <a:t>harus</a:t>
            </a:r>
            <a:r>
              <a:rPr lang="en-US" sz="1300" dirty="0"/>
              <a:t> </a:t>
            </a:r>
            <a:r>
              <a:rPr lang="en-US" sz="1300" dirty="0" err="1"/>
              <a:t>ada</a:t>
            </a:r>
            <a:r>
              <a:rPr lang="en-US" sz="1300" dirty="0"/>
              <a:t> </a:t>
            </a:r>
            <a:r>
              <a:rPr lang="en-US" sz="1300" dirty="0" err="1"/>
              <a:t>langkah</a:t>
            </a:r>
            <a:r>
              <a:rPr lang="en-US" sz="1300" dirty="0"/>
              <a:t> (111) </a:t>
            </a:r>
            <a:r>
              <a:rPr lang="en-US" sz="1300" dirty="0" err="1"/>
              <a:t>peserta</a:t>
            </a:r>
            <a:r>
              <a:rPr lang="en-US" sz="1300" dirty="0"/>
              <a:t> </a:t>
            </a:r>
            <a:r>
              <a:rPr lang="en-US" sz="1300" dirty="0" err="1"/>
              <a:t>didik</a:t>
            </a:r>
            <a:r>
              <a:rPr lang="en-US" sz="1300" dirty="0"/>
              <a:t> </a:t>
            </a:r>
            <a:r>
              <a:rPr lang="en-US" sz="1300" dirty="0" err="1"/>
              <a:t>mengikuti</a:t>
            </a:r>
            <a:r>
              <a:rPr lang="en-US" sz="1300" dirty="0"/>
              <a:t> </a:t>
            </a:r>
            <a:r>
              <a:rPr lang="en-US" sz="1300" dirty="0" err="1"/>
              <a:t>kegiatan</a:t>
            </a:r>
            <a:r>
              <a:rPr lang="en-US" sz="1300" dirty="0"/>
              <a:t> </a:t>
            </a:r>
            <a:r>
              <a:rPr lang="en-US" sz="1300" dirty="0" err="1"/>
              <a:t>pengenalan</a:t>
            </a:r>
            <a:r>
              <a:rPr lang="en-US" sz="1300" dirty="0"/>
              <a:t> </a:t>
            </a:r>
            <a:r>
              <a:rPr lang="en-US" sz="1300" dirty="0" err="1"/>
              <a:t>sekolah</a:t>
            </a:r>
            <a:r>
              <a:rPr lang="en-US" sz="1300" dirty="0"/>
              <a:t>.</a:t>
            </a:r>
          </a:p>
          <a:p>
            <a:pPr marL="342900" indent="-342900">
              <a:buFont typeface="+mj-lt"/>
              <a:buAutoNum type="arabicParenR" startAt="6"/>
            </a:pPr>
            <a:endParaRPr lang="en-US" sz="1300" dirty="0"/>
          </a:p>
          <a:p>
            <a:pPr marL="342900" indent="-342900">
              <a:buFont typeface="+mj-lt"/>
              <a:buAutoNum type="arabicParenR" startAt="6"/>
            </a:pP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49194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176807-5E5D-4162-9DC1-336AD115AC36}"/>
              </a:ext>
            </a:extLst>
          </p:cNvPr>
          <p:cNvSpPr txBox="1"/>
          <p:nvPr/>
        </p:nvSpPr>
        <p:spPr>
          <a:xfrm>
            <a:off x="228600" y="190440"/>
            <a:ext cx="2286000" cy="400110"/>
          </a:xfrm>
          <a:prstGeom prst="rect">
            <a:avLst/>
          </a:prstGeom>
          <a:solidFill>
            <a:schemeClr val="accent5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Susunan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Sistematis</a:t>
            </a:r>
            <a:endParaRPr lang="id-ID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590550"/>
            <a:ext cx="3509630" cy="3886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554" y="590550"/>
            <a:ext cx="3905546" cy="39830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176807-5E5D-4162-9DC1-336AD115AC36}"/>
              </a:ext>
            </a:extLst>
          </p:cNvPr>
          <p:cNvSpPr txBox="1"/>
          <p:nvPr/>
        </p:nvSpPr>
        <p:spPr>
          <a:xfrm>
            <a:off x="4133554" y="190440"/>
            <a:ext cx="3410246" cy="400110"/>
          </a:xfrm>
          <a:prstGeom prst="rect">
            <a:avLst/>
          </a:prstGeom>
          <a:solidFill>
            <a:schemeClr val="accent3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Susunan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dalam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Bentuk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 Poster</a:t>
            </a:r>
            <a:endParaRPr lang="id-ID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27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3711EAF-7ECD-4862-BDC3-99ACC95CB865}"/>
              </a:ext>
            </a:extLst>
          </p:cNvPr>
          <p:cNvGrpSpPr/>
          <p:nvPr/>
        </p:nvGrpSpPr>
        <p:grpSpPr>
          <a:xfrm>
            <a:off x="381000" y="209550"/>
            <a:ext cx="6868419" cy="485852"/>
            <a:chOff x="228600" y="1029641"/>
            <a:chExt cx="5645918" cy="48585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D868A61-5383-4A37-A662-B08CF4B7604D}"/>
                </a:ext>
              </a:extLst>
            </p:cNvPr>
            <p:cNvSpPr/>
            <p:nvPr/>
          </p:nvSpPr>
          <p:spPr>
            <a:xfrm>
              <a:off x="228600" y="1029641"/>
              <a:ext cx="564591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Menerapkan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Berpikir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Komputasional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dengan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Data</a:t>
              </a:r>
              <a:endParaRPr lang="en-US" sz="2400" b="1" i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11C83BD-FB53-4CB1-9046-69986A815487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5645918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228600" y="895350"/>
            <a:ext cx="8610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231F20"/>
                </a:solidFill>
                <a:latin typeface="+mj-lt"/>
              </a:rPr>
              <a:t>Data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digunakan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mengembangkan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ilmu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pengetahuan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menemukan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hal-hal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baru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mengambil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keputusan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memahami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kondisi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masyarakat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memahami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pasar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sebuah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produk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masih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banyak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231F20"/>
                </a:solidFill>
                <a:latin typeface="+mj-lt"/>
              </a:rPr>
              <a:t>lagi</a:t>
            </a:r>
            <a:r>
              <a:rPr lang="en-US" dirty="0">
                <a:solidFill>
                  <a:srgbClr val="231F20"/>
                </a:solidFill>
                <a:latin typeface="+mj-lt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latin typeface="+mj-lt"/>
              </a:rPr>
              <a:t>Peran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prinsip-prinsip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berpikir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komputasional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dalam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menganalisis</a:t>
            </a:r>
            <a:r>
              <a:rPr lang="en-US" dirty="0">
                <a:latin typeface="+mj-lt"/>
              </a:rPr>
              <a:t> data: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b="1" dirty="0" err="1">
                <a:latin typeface="+mj-lt"/>
              </a:rPr>
              <a:t>Dekomposisi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untuk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memilah-milah</a:t>
            </a:r>
            <a:r>
              <a:rPr lang="en-US" dirty="0">
                <a:latin typeface="+mj-lt"/>
              </a:rPr>
              <a:t> data </a:t>
            </a:r>
            <a:r>
              <a:rPr lang="en-US" dirty="0" err="1">
                <a:latin typeface="+mj-lt"/>
              </a:rPr>
              <a:t>untuk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mendapatkan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berbagai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wawasan</a:t>
            </a:r>
            <a:r>
              <a:rPr lang="en-US" dirty="0">
                <a:latin typeface="+mj-lt"/>
              </a:rPr>
              <a:t>, ide </a:t>
            </a:r>
            <a:r>
              <a:rPr lang="en-US" dirty="0" err="1">
                <a:latin typeface="+mj-lt"/>
              </a:rPr>
              <a:t>atau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pengertian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dari</a:t>
            </a:r>
            <a:r>
              <a:rPr lang="en-US" dirty="0">
                <a:latin typeface="+mj-lt"/>
              </a:rPr>
              <a:t> data yang </a:t>
            </a:r>
            <a:r>
              <a:rPr lang="en-US" dirty="0" err="1">
                <a:latin typeface="+mj-lt"/>
              </a:rPr>
              <a:t>banyak</a:t>
            </a:r>
            <a:r>
              <a:rPr lang="en-US" dirty="0">
                <a:latin typeface="+mj-lt"/>
              </a:rPr>
              <a:t>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b="1" dirty="0" err="1">
                <a:latin typeface="+mj-lt"/>
              </a:rPr>
              <a:t>Abstraksi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untuk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memilah-milah</a:t>
            </a:r>
            <a:r>
              <a:rPr lang="en-US" dirty="0">
                <a:latin typeface="+mj-lt"/>
              </a:rPr>
              <a:t>, mana </a:t>
            </a:r>
            <a:r>
              <a:rPr lang="en-US" dirty="0" err="1">
                <a:latin typeface="+mj-lt"/>
              </a:rPr>
              <a:t>informasi</a:t>
            </a:r>
            <a:r>
              <a:rPr lang="en-US" dirty="0">
                <a:latin typeface="+mj-lt"/>
              </a:rPr>
              <a:t> yang </a:t>
            </a:r>
            <a:r>
              <a:rPr lang="en-US" dirty="0" err="1">
                <a:latin typeface="+mj-lt"/>
              </a:rPr>
              <a:t>penting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berguna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dan</a:t>
            </a:r>
            <a:r>
              <a:rPr lang="en-US" dirty="0">
                <a:latin typeface="+mj-lt"/>
              </a:rPr>
              <a:t> </a:t>
            </a:r>
            <a:r>
              <a:rPr lang="sv-SE" dirty="0">
                <a:latin typeface="+mj-lt"/>
              </a:rPr>
              <a:t>mana yang perlu diabaikan.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sv-SE" dirty="0">
                <a:latin typeface="+mj-lt"/>
              </a:rPr>
              <a:t>Ketika membaca dan menganalisis </a:t>
            </a:r>
            <a:r>
              <a:rPr lang="en-US" dirty="0">
                <a:latin typeface="+mj-lt"/>
              </a:rPr>
              <a:t>data, </a:t>
            </a:r>
            <a:r>
              <a:rPr lang="en-US" dirty="0" err="1">
                <a:latin typeface="+mj-lt"/>
              </a:rPr>
              <a:t>harus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dapat</a:t>
            </a:r>
            <a:r>
              <a:rPr lang="en-US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menemukan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pola-pola</a:t>
            </a:r>
            <a:r>
              <a:rPr lang="en-US" b="1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penting</a:t>
            </a:r>
            <a:r>
              <a:rPr lang="en-US" dirty="0">
                <a:latin typeface="+mj-lt"/>
              </a:rPr>
              <a:t>.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+mj-lt"/>
              </a:rPr>
              <a:t>Cara </a:t>
            </a:r>
            <a:r>
              <a:rPr lang="en-US" b="1" dirty="0" err="1">
                <a:latin typeface="+mj-lt"/>
              </a:rPr>
              <a:t>berpikir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algoritme</a:t>
            </a:r>
            <a:r>
              <a:rPr lang="en-US" b="1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digunakan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dalam</a:t>
            </a:r>
            <a:r>
              <a:rPr lang="en-U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mengambil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kesimpulan</a:t>
            </a:r>
            <a:r>
              <a:rPr lang="es-ES" dirty="0">
                <a:latin typeface="+mj-lt"/>
              </a:rPr>
              <a:t> dan </a:t>
            </a:r>
            <a:r>
              <a:rPr lang="es-ES" dirty="0" err="1">
                <a:latin typeface="+mj-lt"/>
              </a:rPr>
              <a:t>keputusan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apa</a:t>
            </a:r>
            <a:r>
              <a:rPr lang="es-ES" dirty="0">
                <a:latin typeface="+mj-lt"/>
              </a:rPr>
              <a:t> yang </a:t>
            </a:r>
            <a:r>
              <a:rPr lang="es-ES" dirty="0" err="1">
                <a:latin typeface="+mj-lt"/>
              </a:rPr>
              <a:t>harus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dibuat</a:t>
            </a:r>
            <a:r>
              <a:rPr lang="es-E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sebagai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respon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terhadap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wawasan</a:t>
            </a:r>
            <a:r>
              <a:rPr lang="en-US" dirty="0">
                <a:latin typeface="+mj-lt"/>
              </a:rPr>
              <a:t>, ide </a:t>
            </a:r>
            <a:r>
              <a:rPr lang="en-US" dirty="0" err="1">
                <a:latin typeface="+mj-lt"/>
              </a:rPr>
              <a:t>atau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pengertian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dari</a:t>
            </a:r>
            <a:r>
              <a:rPr lang="en-US" dirty="0">
                <a:latin typeface="+mj-lt"/>
              </a:rPr>
              <a:t> data </a:t>
            </a:r>
            <a:r>
              <a:rPr lang="en-US" dirty="0" err="1">
                <a:latin typeface="+mj-lt"/>
              </a:rPr>
              <a:t>tersebut</a:t>
            </a:r>
            <a:r>
              <a:rPr lang="en-US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359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49" y="1728176"/>
            <a:ext cx="3865651" cy="25199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2949" y="361950"/>
            <a:ext cx="38545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Bagaimana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menganalisis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grafik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perbandingan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pertumbuhan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usaha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bidang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Hotel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Restoran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dengan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bidang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Pertanian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Kehutanan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Perikanan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+mj-lt"/>
              </a:rPr>
              <a:t>berikut</a:t>
            </a:r>
            <a:r>
              <a:rPr lang="en-US" sz="1600" b="1" dirty="0">
                <a:solidFill>
                  <a:srgbClr val="231F20"/>
                </a:solidFill>
                <a:latin typeface="+mj-lt"/>
              </a:rPr>
              <a:t>?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114800" y="209550"/>
            <a:ext cx="0" cy="4343400"/>
          </a:xfrm>
          <a:prstGeom prst="line">
            <a:avLst/>
          </a:prstGeom>
          <a:ln w="28575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202131" y="151745"/>
            <a:ext cx="471326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Dekomposisi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Grafik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dapat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dibagi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menjadi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beberapa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bagian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sesuai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rentang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waktu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ketika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grafik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stabil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menurun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mulai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naik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Setelah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itu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bandingkan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kedua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grafik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dipecah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400" b="1" dirty="0" err="1">
                <a:solidFill>
                  <a:srgbClr val="231F20"/>
                </a:solidFill>
                <a:latin typeface="+mj-lt"/>
              </a:rPr>
              <a:t>Abstraksi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. Baca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bagian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grafik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penting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untuk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diperhatikan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abaikan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bagian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grafik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yang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tidak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penting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.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Perhatikan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titik-titik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ekstrim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seperti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kapan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grafik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mencapai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titik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tertinggi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titik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terendah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,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serta</a:t>
            </a:r>
            <a:r>
              <a:rPr lang="fi-FI" sz="1400" dirty="0">
                <a:solidFill>
                  <a:srgbClr val="231F20"/>
                </a:solidFill>
                <a:latin typeface="+mj-lt"/>
              </a:rPr>
              <a:t> perbedaan paling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besar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dan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paling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kecil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di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antara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dua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grafik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231F20"/>
                </a:solidFill>
                <a:latin typeface="+mj-lt"/>
              </a:rPr>
              <a:t>tersebut</a:t>
            </a:r>
            <a:r>
              <a:rPr lang="en-US" sz="1400" dirty="0">
                <a:solidFill>
                  <a:srgbClr val="231F20"/>
                </a:solidFill>
                <a:latin typeface="+mj-lt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400" b="1" dirty="0" err="1">
                <a:latin typeface="+mj-lt"/>
              </a:rPr>
              <a:t>Pengenalan</a:t>
            </a:r>
            <a:r>
              <a:rPr lang="en-US" sz="1400" b="1" dirty="0">
                <a:latin typeface="+mj-lt"/>
              </a:rPr>
              <a:t> </a:t>
            </a:r>
            <a:r>
              <a:rPr lang="en-US" sz="1400" b="1" dirty="0" err="1">
                <a:latin typeface="+mj-lt"/>
              </a:rPr>
              <a:t>Pola</a:t>
            </a:r>
            <a:r>
              <a:rPr lang="en-US" sz="1400" b="1" dirty="0">
                <a:latin typeface="+mj-lt"/>
              </a:rPr>
              <a:t>. </a:t>
            </a:r>
            <a:r>
              <a:rPr lang="sv-SE" sz="1400" dirty="0">
                <a:latin typeface="+mj-lt"/>
              </a:rPr>
              <a:t>Pola yang ditampilkan dapat berupa pola naik, turun, stabil, naik </a:t>
            </a:r>
            <a:r>
              <a:rPr lang="it-IT" sz="1400" dirty="0">
                <a:latin typeface="+mj-lt"/>
              </a:rPr>
              <a:t>secara cepat dan turun secara cepat. Pola-pola ini </a:t>
            </a:r>
            <a:r>
              <a:rPr lang="en-US" sz="1400" dirty="0" err="1">
                <a:latin typeface="+mj-lt"/>
              </a:rPr>
              <a:t>dipelajari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dan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diambil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kesimpulan</a:t>
            </a:r>
            <a:r>
              <a:rPr lang="en-US" sz="1400" dirty="0">
                <a:latin typeface="+mj-lt"/>
              </a:rPr>
              <a:t>, yang </a:t>
            </a:r>
            <a:r>
              <a:rPr lang="en-US" sz="1400" dirty="0" err="1">
                <a:latin typeface="+mj-lt"/>
              </a:rPr>
              <a:t>selanjutnya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direspons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dengan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tindakan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tertentu</a:t>
            </a:r>
            <a:r>
              <a:rPr lang="en-US" sz="1400" dirty="0">
                <a:latin typeface="+mj-lt"/>
              </a:rPr>
              <a:t>. 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400" b="1" dirty="0" err="1">
                <a:latin typeface="+mj-lt"/>
              </a:rPr>
              <a:t>Algoritme</a:t>
            </a:r>
            <a:r>
              <a:rPr lang="en-US" sz="1400" dirty="0">
                <a:latin typeface="+mj-lt"/>
              </a:rPr>
              <a:t>. </a:t>
            </a:r>
            <a:r>
              <a:rPr lang="en-US" sz="1400" dirty="0" err="1">
                <a:latin typeface="+mj-lt"/>
              </a:rPr>
              <a:t>Digunakan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ketika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merespon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apa</a:t>
            </a:r>
            <a:r>
              <a:rPr lang="en-US" sz="1400" dirty="0">
                <a:latin typeface="+mj-lt"/>
              </a:rPr>
              <a:t> yang </a:t>
            </a:r>
            <a:r>
              <a:rPr lang="en-US" sz="1400" dirty="0" err="1">
                <a:latin typeface="+mj-lt"/>
              </a:rPr>
              <a:t>ditampilkan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oleh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grafik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tersebut</a:t>
            </a:r>
            <a:r>
              <a:rPr lang="en-US" sz="1400" dirty="0">
                <a:latin typeface="+mj-lt"/>
              </a:rPr>
              <a:t>. </a:t>
            </a:r>
            <a:r>
              <a:rPr lang="en-US" sz="1400" dirty="0" err="1">
                <a:latin typeface="+mj-lt"/>
              </a:rPr>
              <a:t>Apa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langkah-langkah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sistematis</a:t>
            </a:r>
            <a:r>
              <a:rPr lang="en-US" sz="1400" dirty="0">
                <a:latin typeface="+mj-lt"/>
              </a:rPr>
              <a:t> yang </a:t>
            </a:r>
            <a:r>
              <a:rPr lang="en-US" sz="1400" dirty="0" err="1">
                <a:latin typeface="+mj-lt"/>
              </a:rPr>
              <a:t>dilakukan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untuk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mencari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tahu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penyebab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kejadian</a:t>
            </a:r>
            <a:r>
              <a:rPr lang="en-US" sz="1400" dirty="0">
                <a:latin typeface="+mj-lt"/>
              </a:rPr>
              <a:t> yang </a:t>
            </a:r>
            <a:r>
              <a:rPr lang="en-US" sz="1400" dirty="0" err="1">
                <a:latin typeface="+mj-lt"/>
              </a:rPr>
              <a:t>ditampilkan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grafik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tersebut</a:t>
            </a:r>
            <a:r>
              <a:rPr lang="en-US" sz="1400" dirty="0">
                <a:latin typeface="+mj-lt"/>
              </a:rPr>
              <a:t>? </a:t>
            </a:r>
            <a:r>
              <a:rPr lang="en-US" sz="1400" dirty="0" err="1">
                <a:latin typeface="+mj-lt"/>
              </a:rPr>
              <a:t>Langkah-langkah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sistematis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apa</a:t>
            </a:r>
            <a:r>
              <a:rPr lang="en-US" sz="1400" dirty="0">
                <a:latin typeface="+mj-lt"/>
              </a:rPr>
              <a:t> yang </a:t>
            </a:r>
            <a:r>
              <a:rPr lang="en-US" sz="1400" dirty="0" err="1">
                <a:latin typeface="+mj-lt"/>
              </a:rPr>
              <a:t>perlu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dilakukan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sebagai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solusi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terhadap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persoalan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tersebut</a:t>
            </a:r>
            <a:r>
              <a:rPr lang="en-US" sz="1400" dirty="0">
                <a:latin typeface="+mj-lt"/>
              </a:rPr>
              <a:t>?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3598952" y="4313931"/>
            <a:ext cx="428518" cy="256640"/>
          </a:xfrm>
          <a:prstGeom prst="right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68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5"/>
          <p:cNvSpPr txBox="1">
            <a:spLocks/>
          </p:cNvSpPr>
          <p:nvPr/>
        </p:nvSpPr>
        <p:spPr>
          <a:xfrm>
            <a:off x="228600" y="285601"/>
            <a:ext cx="699120" cy="466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lIns="163275" tIns="81638" rIns="163275" bIns="81638" rtlCol="0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2400" kern="1200" baseline="0">
                <a:solidFill>
                  <a:schemeClr val="tx2"/>
                </a:solidFill>
                <a:latin typeface="Route 159 UltraLight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3" name="直角三角形 10"/>
          <p:cNvSpPr/>
          <p:nvPr/>
        </p:nvSpPr>
        <p:spPr>
          <a:xfrm rot="5400000">
            <a:off x="694423" y="692567"/>
            <a:ext cx="186433" cy="280161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845768" y="90411"/>
            <a:ext cx="830580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b="1" dirty="0">
                <a:solidFill>
                  <a:schemeClr val="tx1"/>
                </a:solidFill>
                <a:latin typeface="Calibri" panose="020F0502020204030204" pitchFamily="34" charset="0"/>
              </a:rPr>
              <a:t>Konsep Berpikir Komputasional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正方形/長方形 15"/>
          <p:cNvSpPr/>
          <p:nvPr/>
        </p:nvSpPr>
        <p:spPr>
          <a:xfrm>
            <a:off x="1005737" y="701030"/>
            <a:ext cx="7732315" cy="50651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Open Sans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462" y="216220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7375496-3AF6-4446-B277-EC1F003B7A2A}"/>
              </a:ext>
            </a:extLst>
          </p:cNvPr>
          <p:cNvGrpSpPr/>
          <p:nvPr/>
        </p:nvGrpSpPr>
        <p:grpSpPr>
          <a:xfrm>
            <a:off x="652321" y="882335"/>
            <a:ext cx="4976294" cy="461665"/>
            <a:chOff x="228600" y="1086758"/>
            <a:chExt cx="4090567" cy="4616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DE6137-310F-40AB-8D35-2D686A237789}"/>
                </a:ext>
              </a:extLst>
            </p:cNvPr>
            <p:cNvSpPr/>
            <p:nvPr/>
          </p:nvSpPr>
          <p:spPr>
            <a:xfrm>
              <a:off x="252684" y="1086758"/>
              <a:ext cx="406648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Pengertian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Berpikir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Komputasional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4ED5873-36D5-4646-BADB-C758F9D1AB20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090567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14C407B9-5FFB-401B-A3AA-19CB7601399D}"/>
              </a:ext>
            </a:extLst>
          </p:cNvPr>
          <p:cNvSpPr/>
          <p:nvPr/>
        </p:nvSpPr>
        <p:spPr>
          <a:xfrm>
            <a:off x="647559" y="1425340"/>
            <a:ext cx="8305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err="1"/>
              <a:t>Berpikir</a:t>
            </a:r>
            <a:r>
              <a:rPr lang="en-US" b="1" dirty="0"/>
              <a:t> </a:t>
            </a:r>
            <a:r>
              <a:rPr lang="en-US" b="1" dirty="0" err="1"/>
              <a:t>komputasional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en-US" i="1" dirty="0"/>
              <a:t>computational thinking</a:t>
            </a:r>
            <a:r>
              <a:rPr lang="en-US" dirty="0"/>
              <a:t>)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konsep</a:t>
            </a:r>
            <a:r>
              <a:rPr lang="en-US" dirty="0"/>
              <a:t> </a:t>
            </a:r>
            <a:r>
              <a:rPr lang="en-US" dirty="0" err="1"/>
              <a:t>bagaimana</a:t>
            </a:r>
            <a:r>
              <a:rPr lang="en-US" dirty="0"/>
              <a:t> </a:t>
            </a:r>
            <a:r>
              <a:rPr lang="en-US" dirty="0" err="1"/>
              <a:t>menemukan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di </a:t>
            </a:r>
            <a:r>
              <a:rPr lang="en-US" dirty="0" err="1"/>
              <a:t>sekitar</a:t>
            </a:r>
            <a:r>
              <a:rPr lang="en-US" dirty="0"/>
              <a:t> </a:t>
            </a:r>
            <a:r>
              <a:rPr lang="en-US" dirty="0" err="1"/>
              <a:t>kita</a:t>
            </a:r>
            <a:r>
              <a:rPr lang="en-US" dirty="0"/>
              <a:t>, </a:t>
            </a:r>
            <a:r>
              <a:rPr lang="en-US" dirty="0" err="1"/>
              <a:t>memahaminya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mengembangkan</a:t>
            </a:r>
            <a:r>
              <a:rPr lang="en-US" dirty="0"/>
              <a:t> </a:t>
            </a:r>
            <a:r>
              <a:rPr lang="en-US" dirty="0" err="1"/>
              <a:t>solusi</a:t>
            </a:r>
            <a:r>
              <a:rPr lang="en-US" dirty="0"/>
              <a:t> yang </a:t>
            </a:r>
            <a:r>
              <a:rPr lang="en-US" dirty="0" err="1"/>
              <a:t>inovatif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bantuan</a:t>
            </a:r>
            <a:r>
              <a:rPr lang="en-US" dirty="0"/>
              <a:t> </a:t>
            </a:r>
            <a:r>
              <a:rPr lang="en-US" dirty="0" err="1"/>
              <a:t>perangkat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. </a:t>
            </a:r>
            <a:r>
              <a:rPr lang="en-US" dirty="0" err="1"/>
              <a:t>Berpikir</a:t>
            </a:r>
            <a:r>
              <a:rPr lang="en-US" dirty="0"/>
              <a:t> </a:t>
            </a:r>
            <a:r>
              <a:rPr lang="en-US" dirty="0" err="1"/>
              <a:t>komputasional</a:t>
            </a:r>
            <a:r>
              <a:rPr lang="en-US" dirty="0"/>
              <a:t> </a:t>
            </a:r>
            <a:r>
              <a:rPr lang="en-US" dirty="0" err="1"/>
              <a:t>memungkinkan</a:t>
            </a:r>
            <a:r>
              <a:rPr lang="en-US" dirty="0"/>
              <a:t>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menyelesaikan</a:t>
            </a:r>
            <a:r>
              <a:rPr lang="en-US" dirty="0"/>
              <a:t> </a:t>
            </a:r>
            <a:r>
              <a:rPr lang="en-US" dirty="0" err="1"/>
              <a:t>masalah-masalah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meskipun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yang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kompleks</a:t>
            </a:r>
            <a:r>
              <a:rPr lang="en-US" dirty="0"/>
              <a:t>.</a:t>
            </a:r>
            <a:endParaRPr lang="id-ID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dirty="0"/>
              <a:t>B</a:t>
            </a:r>
            <a:r>
              <a:rPr lang="en-US" dirty="0" err="1"/>
              <a:t>erpikir</a:t>
            </a:r>
            <a:r>
              <a:rPr lang="en-US" dirty="0"/>
              <a:t> </a:t>
            </a:r>
            <a:r>
              <a:rPr lang="en-US" dirty="0" err="1"/>
              <a:t>komputasional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empat</a:t>
            </a:r>
            <a:r>
              <a:rPr lang="en-US" dirty="0"/>
              <a:t> </a:t>
            </a:r>
            <a:r>
              <a:rPr lang="en-US" dirty="0" err="1"/>
              <a:t>teknik</a:t>
            </a:r>
            <a:r>
              <a:rPr lang="en-US" dirty="0"/>
              <a:t> </a:t>
            </a:r>
            <a:r>
              <a:rPr lang="en-US" dirty="0" err="1"/>
              <a:t>kun</a:t>
            </a:r>
            <a:r>
              <a:rPr lang="id-ID" dirty="0"/>
              <a:t>ci</a:t>
            </a:r>
            <a:r>
              <a:rPr lang="en-US" dirty="0"/>
              <a:t> </a:t>
            </a:r>
            <a:r>
              <a:rPr lang="en-US" dirty="0" err="1"/>
              <a:t>pendekatan</a:t>
            </a:r>
            <a:r>
              <a:rPr lang="en-US" dirty="0"/>
              <a:t> (</a:t>
            </a:r>
            <a:r>
              <a:rPr lang="en-US" i="1" dirty="0"/>
              <a:t>c</a:t>
            </a:r>
            <a:r>
              <a:rPr lang="id-ID" i="1" dirty="0"/>
              <a:t>orn</a:t>
            </a:r>
            <a:r>
              <a:rPr lang="en-US" i="1" dirty="0" err="1"/>
              <a:t>erstones</a:t>
            </a:r>
            <a:r>
              <a:rPr lang="en-US" dirty="0"/>
              <a:t>),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b="1" dirty="0" err="1"/>
              <a:t>dekomposisi</a:t>
            </a:r>
            <a:r>
              <a:rPr lang="en-US" b="1" dirty="0"/>
              <a:t>, </a:t>
            </a:r>
            <a:r>
              <a:rPr lang="en-US" b="1" dirty="0" err="1"/>
              <a:t>pengenalan</a:t>
            </a:r>
            <a:r>
              <a:rPr lang="en-US" b="1" dirty="0"/>
              <a:t> </a:t>
            </a:r>
            <a:r>
              <a:rPr lang="en-US" b="1" dirty="0" err="1"/>
              <a:t>pola</a:t>
            </a:r>
            <a:r>
              <a:rPr lang="en-US" b="1" dirty="0"/>
              <a:t>, </a:t>
            </a:r>
            <a:r>
              <a:rPr lang="en-US" b="1" dirty="0" err="1"/>
              <a:t>abstraksi</a:t>
            </a:r>
            <a:r>
              <a:rPr lang="en-US" b="1" dirty="0"/>
              <a:t>,</a:t>
            </a:r>
            <a:r>
              <a:rPr lang="en-US" dirty="0"/>
              <a:t> dan </a:t>
            </a:r>
            <a:r>
              <a:rPr lang="en-US" b="1" dirty="0" err="1"/>
              <a:t>algoritme</a:t>
            </a:r>
            <a:r>
              <a:rPr lang="en-US" dirty="0"/>
              <a:t>. </a:t>
            </a:r>
            <a:r>
              <a:rPr lang="en-US" dirty="0" err="1"/>
              <a:t>Keempat</a:t>
            </a:r>
            <a:r>
              <a:rPr lang="en-US" dirty="0"/>
              <a:t> </a:t>
            </a:r>
            <a:r>
              <a:rPr lang="en-US" dirty="0" err="1"/>
              <a:t>teknik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bekerja</a:t>
            </a:r>
            <a:r>
              <a:rPr lang="en-US" dirty="0"/>
              <a:t> </a:t>
            </a:r>
            <a:r>
              <a:rPr lang="en-US" dirty="0" err="1"/>
              <a:t>bersama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melengkapi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yang lain</a:t>
            </a:r>
            <a:r>
              <a:rPr lang="id-ID" dirty="0"/>
              <a:t>.</a:t>
            </a:r>
            <a:endParaRPr lang="en-ID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6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4" grpId="0"/>
      <p:bldP spid="5" grpId="0" animBg="1"/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8AE6C1-C846-42E6-9C07-D0CAF62D1F43}"/>
              </a:ext>
            </a:extLst>
          </p:cNvPr>
          <p:cNvGrpSpPr/>
          <p:nvPr/>
        </p:nvGrpSpPr>
        <p:grpSpPr>
          <a:xfrm>
            <a:off x="533400" y="528518"/>
            <a:ext cx="8077200" cy="3539431"/>
            <a:chOff x="533400" y="209550"/>
            <a:chExt cx="8077200" cy="353943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609660"/>
              <a:ext cx="8077200" cy="3139321"/>
            </a:xfrm>
            <a:prstGeom prst="rect">
              <a:avLst/>
            </a:prstGeom>
            <a:ln>
              <a:solidFill>
                <a:schemeClr val="accent3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Dekomposisi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pendekatan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memecah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masalah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besar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kompleks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menjadi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masalah-masalah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lebih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kecil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lebih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sederhana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sehingga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lebih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mudah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dikelola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dipahami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kemudian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dicari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solusinya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Istilah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lain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teknik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dekomposisi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“</a:t>
              </a:r>
              <a:r>
                <a:rPr lang="en-US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divide and conquer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”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“</a:t>
              </a:r>
              <a:r>
                <a:rPr lang="en-US" sz="1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divide et </a:t>
              </a:r>
              <a:r>
                <a:rPr lang="en-US" sz="1800" i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impera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’.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Teknik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pendekatan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dekomposisi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berbagai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persoalan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kehidupan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mengembangkan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sesuatu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termasuk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mengembangkan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produk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endekatan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dekomposisi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memberikan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kemudahan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melakukan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inovasi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Ketika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mengembangkan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solusi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produk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melakukan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menambahkan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perubahan-perubahan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memberikan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hasil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lebih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penyelesaian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permasalahan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pengembangan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produk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93EC3D-0CDC-4461-B6AD-E219684570C6}"/>
                </a:ext>
              </a:extLst>
            </p:cNvPr>
            <p:cNvSpPr txBox="1"/>
            <p:nvPr/>
          </p:nvSpPr>
          <p:spPr>
            <a:xfrm>
              <a:off x="533400" y="209550"/>
              <a:ext cx="2269944" cy="40011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a. Dekomposisi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525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B259AC-5F19-41E0-A18F-FCB383927A13}"/>
              </a:ext>
            </a:extLst>
          </p:cNvPr>
          <p:cNvSpPr/>
          <p:nvPr/>
        </p:nvSpPr>
        <p:spPr>
          <a:xfrm>
            <a:off x="5486400" y="533460"/>
            <a:ext cx="3352800" cy="28623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memecah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masalah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contoh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tersebut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kita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memahami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permasalahan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lebih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jelas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menyelesaikan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masalah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Langkah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selanjutnya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menyelesaikan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masalah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mencari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jawaban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permasalahan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7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04799" y="133350"/>
            <a:ext cx="4953001" cy="4370428"/>
            <a:chOff x="304799" y="133350"/>
            <a:chExt cx="4953001" cy="43704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777B31B-FA29-43CA-A268-861C16ACF1DB}"/>
                </a:ext>
              </a:extLst>
            </p:cNvPr>
            <p:cNvSpPr/>
            <p:nvPr/>
          </p:nvSpPr>
          <p:spPr>
            <a:xfrm>
              <a:off x="304800" y="533460"/>
              <a:ext cx="4953000" cy="3970318"/>
            </a:xfrm>
            <a:prstGeom prst="rect">
              <a:avLst/>
            </a:prstGeom>
            <a:ln>
              <a:solidFill>
                <a:schemeClr val="accent3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id-ID" b="1" dirty="0">
                  <a:latin typeface="Calibri" panose="020F0502020204030204" pitchFamily="34" charset="0"/>
                </a:rPr>
                <a:t>Contoh</a:t>
              </a:r>
              <a:r>
                <a:rPr lang="id-ID" dirty="0">
                  <a:latin typeface="Calibri" panose="020F0502020204030204" pitchFamily="34" charset="0"/>
                </a:rPr>
                <a:t>: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Misalnya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memiliki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sepeda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id-ID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ermasalahannya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ketika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sepeda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dikendarai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terdengar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bunyi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“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tak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tak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tak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”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secara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berulang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semakin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d-ID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cepat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d-ID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terdengar saat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sepeda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bergerak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d-ID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engan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teknik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dekomposisi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diselesaikan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memecah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persoalan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menjadi</a:t>
              </a: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berikut</a:t>
              </a:r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id-ID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indent="-342900">
                <a:buFont typeface="+mj-lt"/>
                <a:buAutoNum type="arabicParenR"/>
              </a:pPr>
              <a:r>
                <a:rPr lang="en-US" dirty="0" err="1">
                  <a:latin typeface="Calibri" panose="020F0502020204030204" pitchFamily="34" charset="0"/>
                </a:rPr>
                <a:t>Apa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penyebab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dari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bunyi</a:t>
              </a:r>
              <a:r>
                <a:rPr lang="en-US" dirty="0">
                  <a:latin typeface="Calibri" panose="020F0502020204030204" pitchFamily="34" charset="0"/>
                </a:rPr>
                <a:t> “</a:t>
              </a:r>
              <a:r>
                <a:rPr lang="en-US" dirty="0" err="1">
                  <a:latin typeface="Calibri" panose="020F0502020204030204" pitchFamily="34" charset="0"/>
                </a:rPr>
                <a:t>tak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tak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tak</a:t>
              </a:r>
              <a:r>
                <a:rPr lang="en-US" dirty="0">
                  <a:latin typeface="Calibri" panose="020F0502020204030204" pitchFamily="34" charset="0"/>
                </a:rPr>
                <a:t>”?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dirty="0">
                  <a:latin typeface="Calibri" panose="020F0502020204030204" pitchFamily="34" charset="0"/>
                </a:rPr>
                <a:t>Bagian mana </a:t>
              </a:r>
              <a:r>
                <a:rPr lang="en-US" dirty="0" err="1">
                  <a:latin typeface="Calibri" panose="020F0502020204030204" pitchFamily="34" charset="0"/>
                </a:rPr>
                <a:t>dari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sepeda</a:t>
              </a:r>
              <a:r>
                <a:rPr lang="en-US" dirty="0">
                  <a:latin typeface="Calibri" panose="020F0502020204030204" pitchFamily="34" charset="0"/>
                </a:rPr>
                <a:t> yang </a:t>
              </a:r>
              <a:r>
                <a:rPr lang="en-US" dirty="0" err="1">
                  <a:latin typeface="Calibri" panose="020F0502020204030204" pitchFamily="34" charset="0"/>
                </a:rPr>
                <a:t>bergerak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menjadi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sumber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bunyi</a:t>
              </a:r>
              <a:r>
                <a:rPr lang="en-US" dirty="0">
                  <a:latin typeface="Calibri" panose="020F0502020204030204" pitchFamily="34" charset="0"/>
                </a:rPr>
                <a:t>?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dirty="0" err="1">
                  <a:latin typeface="Calibri" panose="020F0502020204030204" pitchFamily="34" charset="0"/>
                </a:rPr>
                <a:t>Bagaimana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cara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memeriksa</a:t>
              </a:r>
              <a:r>
                <a:rPr lang="en-US" dirty="0">
                  <a:latin typeface="Calibri" panose="020F0502020204030204" pitchFamily="34" charset="0"/>
                </a:rPr>
                <a:t> dan </a:t>
              </a:r>
              <a:r>
                <a:rPr lang="en-US" dirty="0" err="1">
                  <a:latin typeface="Calibri" panose="020F0502020204030204" pitchFamily="34" charset="0"/>
                </a:rPr>
                <a:t>menentukan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sumber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bunyi</a:t>
              </a:r>
              <a:r>
                <a:rPr lang="en-US" dirty="0">
                  <a:latin typeface="Calibri" panose="020F0502020204030204" pitchFamily="34" charset="0"/>
                </a:rPr>
                <a:t>?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dirty="0" err="1">
                  <a:latin typeface="Calibri" panose="020F0502020204030204" pitchFamily="34" charset="0"/>
                </a:rPr>
                <a:t>Bagaimana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cara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melakukan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perbaikan</a:t>
              </a:r>
              <a:r>
                <a:rPr lang="en-US" dirty="0">
                  <a:latin typeface="Calibri" panose="020F0502020204030204" pitchFamily="34" charset="0"/>
                </a:rPr>
                <a:t>?</a:t>
              </a:r>
            </a:p>
            <a:p>
              <a:pPr marL="342900" indent="-342900">
                <a:buFont typeface="+mj-lt"/>
                <a:buAutoNum type="arabicParenR"/>
              </a:pPr>
              <a:r>
                <a:rPr lang="en-US" dirty="0" err="1">
                  <a:latin typeface="Calibri" panose="020F0502020204030204" pitchFamily="34" charset="0"/>
                </a:rPr>
                <a:t>Bagaimana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cara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memeriksa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bahwa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perbaikan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sudah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dilakukan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dengan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 err="1">
                  <a:latin typeface="Calibri" panose="020F0502020204030204" pitchFamily="34" charset="0"/>
                </a:rPr>
                <a:t>benar</a:t>
              </a:r>
              <a:r>
                <a:rPr lang="en-US" dirty="0">
                  <a:latin typeface="Calibri" panose="020F0502020204030204" pitchFamily="34" charset="0"/>
                </a:rPr>
                <a:t>?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EED6C47-EE57-4C89-BD0D-0F7ED645F0DB}"/>
                </a:ext>
              </a:extLst>
            </p:cNvPr>
            <p:cNvSpPr txBox="1"/>
            <p:nvPr/>
          </p:nvSpPr>
          <p:spPr>
            <a:xfrm>
              <a:off x="304799" y="133350"/>
              <a:ext cx="2368163" cy="40011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a. Dekomposisi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947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E0D5653-9487-4AA5-A63A-A6C695A3F354}"/>
              </a:ext>
            </a:extLst>
          </p:cNvPr>
          <p:cNvGrpSpPr/>
          <p:nvPr/>
        </p:nvGrpSpPr>
        <p:grpSpPr>
          <a:xfrm>
            <a:off x="457200" y="133350"/>
            <a:ext cx="3505200" cy="4370428"/>
            <a:chOff x="533400" y="2937851"/>
            <a:chExt cx="3657600" cy="43704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9D62C9F-5833-4766-85F4-8AC85943B3A9}"/>
                </a:ext>
              </a:extLst>
            </p:cNvPr>
            <p:cNvSpPr/>
            <p:nvPr/>
          </p:nvSpPr>
          <p:spPr>
            <a:xfrm>
              <a:off x="533400" y="3337961"/>
              <a:ext cx="3657600" cy="3970318"/>
            </a:xfrm>
            <a:prstGeom prst="rect">
              <a:avLst/>
            </a:prstGeom>
            <a:ln>
              <a:solidFill>
                <a:schemeClr val="accent6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Teknik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pengenalan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merupakan teknik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mencoba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melihat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kesamaan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pola-pola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karakteristik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tertentu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dari suatu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permasalahan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Masalah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memiliki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karateristik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sama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memberikan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peluang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menggunakan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solusi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sama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Kesamaan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juga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membuat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komputer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menemukan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memberikan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solusi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lebih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mudah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D48EA22-E473-453D-A058-8A9DE0C8AE86}"/>
                </a:ext>
              </a:extLst>
            </p:cNvPr>
            <p:cNvSpPr txBox="1"/>
            <p:nvPr/>
          </p:nvSpPr>
          <p:spPr>
            <a:xfrm>
              <a:off x="533400" y="2937851"/>
              <a:ext cx="2895600" cy="4001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Pengenalan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P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ola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DA21D058-611A-4D6C-96DB-ADA4DC6FB406}"/>
              </a:ext>
            </a:extLst>
          </p:cNvPr>
          <p:cNvSpPr/>
          <p:nvPr/>
        </p:nvSpPr>
        <p:spPr>
          <a:xfrm>
            <a:off x="4114800" y="361950"/>
            <a:ext cx="4800600" cy="424731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</a:rPr>
              <a:t>Contoh</a:t>
            </a:r>
            <a:r>
              <a:rPr lang="id-ID" dirty="0">
                <a:latin typeface="Calibri" panose="020F0502020204030204" pitchFamily="34" charset="0"/>
              </a:rPr>
              <a:t>: Terdapat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beberapa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bola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seperti pada gambar dibawah ini.</a:t>
            </a:r>
          </a:p>
          <a:p>
            <a:endParaRPr lang="id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d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d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d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d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d-ID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d-ID" dirty="0">
                <a:latin typeface="Calibri" panose="020F0502020204030204" pitchFamily="34" charset="0"/>
              </a:rPr>
              <a:t>Perbedaan: Bola-bola tersebut memiliki ukuran, warna, dan bahan yang berbeda, yang berdampak pada karateristik bola-bola tersebut.</a:t>
            </a:r>
          </a:p>
          <a:p>
            <a:r>
              <a:rPr lang="id-ID" dirty="0">
                <a:latin typeface="Calibri" panose="020F0502020204030204" pitchFamily="34" charset="0"/>
              </a:rPr>
              <a:t>Persamaan: Mempunyai bentuk yang sama, sehingga memiliki sifat yang sama, yaitu dapat mengelinding dan memantul jika dilemparkan ke lantai atau dinding.</a:t>
            </a:r>
            <a:endParaRPr lang="en-US" dirty="0">
              <a:latin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79C18E-0457-496A-BAED-1266234F05CC}"/>
              </a:ext>
            </a:extLst>
          </p:cNvPr>
          <p:cNvGrpSpPr/>
          <p:nvPr/>
        </p:nvGrpSpPr>
        <p:grpSpPr>
          <a:xfrm>
            <a:off x="4526254" y="466790"/>
            <a:ext cx="3977690" cy="2154431"/>
            <a:chOff x="4526254" y="466790"/>
            <a:chExt cx="3977690" cy="215443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BFA68A9-D401-46B8-8846-6E5256EEE4EB}"/>
                </a:ext>
              </a:extLst>
            </p:cNvPr>
            <p:cNvSpPr txBox="1"/>
            <p:nvPr/>
          </p:nvSpPr>
          <p:spPr>
            <a:xfrm rot="16200000">
              <a:off x="7132933" y="1309229"/>
              <a:ext cx="19310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US" sz="1000" i="1" dirty="0">
                  <a:latin typeface="Calibri" panose="020F0502020204030204" pitchFamily="34" charset="0"/>
                </a:rPr>
                <a:t>pixabay.com</a:t>
              </a:r>
              <a:endParaRPr lang="en-ID" sz="1000" i="1" dirty="0">
                <a:latin typeface="Calibri" panose="020F0502020204030204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67A757A-C6D7-433C-9CCB-A4B2DB8F8B49}"/>
                </a:ext>
              </a:extLst>
            </p:cNvPr>
            <p:cNvGrpSpPr/>
            <p:nvPr/>
          </p:nvGrpSpPr>
          <p:grpSpPr>
            <a:xfrm>
              <a:off x="4526254" y="971550"/>
              <a:ext cx="3977690" cy="1649671"/>
              <a:chOff x="4526254" y="971550"/>
              <a:chExt cx="3977690" cy="1649671"/>
            </a:xfrm>
          </p:grpSpPr>
          <p:pic>
            <p:nvPicPr>
              <p:cNvPr id="1026" name="Picture 2" descr="Image result for balls">
                <a:extLst>
                  <a:ext uri="{FF2B5EF4-FFF2-40B4-BE49-F238E27FC236}">
                    <a16:creationId xmlns:a16="http://schemas.microsoft.com/office/drawing/2014/main" id="{1A5065E2-07E2-4A7C-9F9A-E91215F59A4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91" t="4073" r="5186" b="33581"/>
              <a:stretch/>
            </p:blipFill>
            <p:spPr bwMode="auto">
              <a:xfrm>
                <a:off x="5004849" y="971550"/>
                <a:ext cx="3020501" cy="13968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44606A6-FFA8-4AD2-A206-24E9C5F812C3}"/>
                  </a:ext>
                </a:extLst>
              </p:cNvPr>
              <p:cNvSpPr txBox="1"/>
              <p:nvPr/>
            </p:nvSpPr>
            <p:spPr>
              <a:xfrm>
                <a:off x="4526254" y="2298056"/>
                <a:ext cx="397769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500" b="1" dirty="0">
                    <a:latin typeface="Calibri" panose="020F0502020204030204" pitchFamily="34" charset="0"/>
                  </a:rPr>
                  <a:t>Berbagai jenis bola. Pola apa yang kamu lihat?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814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45BAA52-5864-4D04-BAAC-AD1E625E8CDC}"/>
              </a:ext>
            </a:extLst>
          </p:cNvPr>
          <p:cNvGrpSpPr/>
          <p:nvPr/>
        </p:nvGrpSpPr>
        <p:grpSpPr>
          <a:xfrm>
            <a:off x="457200" y="285750"/>
            <a:ext cx="5486400" cy="4093429"/>
            <a:chOff x="533400" y="2937851"/>
            <a:chExt cx="5691811" cy="409342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7C9A7D3-DE00-461A-9A09-82B4666B6EFB}"/>
                </a:ext>
              </a:extLst>
            </p:cNvPr>
            <p:cNvSpPr/>
            <p:nvPr/>
          </p:nvSpPr>
          <p:spPr>
            <a:xfrm>
              <a:off x="533400" y="3337961"/>
              <a:ext cx="5691811" cy="3693319"/>
            </a:xfrm>
            <a:prstGeom prst="rect">
              <a:avLst/>
            </a:prstGeom>
            <a:ln>
              <a:solidFill>
                <a:schemeClr val="accent6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tidak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dibatasi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visual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saja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ola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muncul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berbagai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wujud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melihat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b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erbagai hal yang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jika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diperhatikan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dalam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skala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besar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membentuk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sendiri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Pemahaman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tersebut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membantu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manusia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memperkirakan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cuaca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musim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bencana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sehingga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manusia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mengambil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tindakan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dibutuhkan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Kemampuan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mengenali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seperti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angka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kejadian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perilaku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pola-pola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lainnya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merupakan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sesuatu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penting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Kemampuan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mengenali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tersebut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membantu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mengidentifikasi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masalah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menganalisis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mencari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solusi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en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4E85F85-7958-4AA1-9793-918F32290F22}"/>
                </a:ext>
              </a:extLst>
            </p:cNvPr>
            <p:cNvSpPr txBox="1"/>
            <p:nvPr/>
          </p:nvSpPr>
          <p:spPr>
            <a:xfrm>
              <a:off x="533400" y="2937851"/>
              <a:ext cx="2895600" cy="4001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b.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Calibri" panose="020F0502020204030204" pitchFamily="34" charset="0"/>
                </a:rPr>
                <a:t>Pengenalan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P</a:t>
              </a:r>
              <a:r>
                <a:rPr lang="en-US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ola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051549" y="1066301"/>
            <a:ext cx="3296307" cy="3370030"/>
            <a:chOff x="6051549" y="1066301"/>
            <a:chExt cx="3296307" cy="3370030"/>
          </a:xfrm>
        </p:grpSpPr>
        <p:pic>
          <p:nvPicPr>
            <p:cNvPr id="2050" name="Picture 2" descr="Image result for farming">
              <a:extLst>
                <a:ext uri="{FF2B5EF4-FFF2-40B4-BE49-F238E27FC236}">
                  <a16:creationId xmlns:a16="http://schemas.microsoft.com/office/drawing/2014/main" id="{9663F6CA-50CF-4730-9E35-CEA0F16796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1549" y="1066301"/>
              <a:ext cx="27432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3131D9E-660C-48E5-95C4-6C3B6C26E0C7}"/>
                </a:ext>
              </a:extLst>
            </p:cNvPr>
            <p:cNvSpPr txBox="1"/>
            <p:nvPr/>
          </p:nvSpPr>
          <p:spPr>
            <a:xfrm>
              <a:off x="6103681" y="3420668"/>
              <a:ext cx="26263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500" b="1" dirty="0">
                  <a:latin typeface="Calibri" panose="020F0502020204030204" pitchFamily="34" charset="0"/>
                </a:rPr>
                <a:t>Waktu tanam padi tergantung pada cuaca dan iklim di daerah tersebut. Hal itu termasuk pola</a:t>
              </a:r>
              <a:r>
                <a:rPr lang="en-US" sz="1500" b="1" dirty="0">
                  <a:latin typeface="Calibri" panose="020F0502020204030204" pitchFamily="34" charset="0"/>
                </a:rPr>
                <a:t>.</a:t>
              </a:r>
              <a:endParaRPr lang="id-ID" sz="1500" b="1" dirty="0">
                <a:latin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8A60F6-2652-407A-88BB-9127F55F525C}"/>
                </a:ext>
              </a:extLst>
            </p:cNvPr>
            <p:cNvSpPr txBox="1"/>
            <p:nvPr/>
          </p:nvSpPr>
          <p:spPr>
            <a:xfrm>
              <a:off x="7010400" y="3149517"/>
              <a:ext cx="233745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ID" sz="1000" dirty="0" err="1">
                  <a:latin typeface="Calibri" panose="020F0502020204030204" pitchFamily="34" charset="0"/>
                </a:rPr>
                <a:t>Sumber</a:t>
              </a:r>
              <a:r>
                <a:rPr lang="en-ID" sz="1000" dirty="0">
                  <a:latin typeface="Calibri" panose="020F0502020204030204" pitchFamily="34" charset="0"/>
                </a:rPr>
                <a:t>: </a:t>
              </a:r>
              <a:r>
                <a:rPr lang="en-ID" sz="1000" i="1" dirty="0">
                  <a:latin typeface="Calibri" panose="020F0502020204030204" pitchFamily="34" charset="0"/>
                </a:rPr>
                <a:t>commons.wikimedia.org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673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8AE6C1-C846-42E6-9C07-D0CAF62D1F43}"/>
              </a:ext>
            </a:extLst>
          </p:cNvPr>
          <p:cNvGrpSpPr/>
          <p:nvPr/>
        </p:nvGrpSpPr>
        <p:grpSpPr>
          <a:xfrm>
            <a:off x="533400" y="528518"/>
            <a:ext cx="8077200" cy="2985433"/>
            <a:chOff x="533400" y="209550"/>
            <a:chExt cx="8077200" cy="298543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FDCB7A-552C-4F8E-993C-02FABC3FF55D}"/>
                </a:ext>
              </a:extLst>
            </p:cNvPr>
            <p:cNvSpPr/>
            <p:nvPr/>
          </p:nvSpPr>
          <p:spPr>
            <a:xfrm>
              <a:off x="533400" y="609660"/>
              <a:ext cx="8077200" cy="2585323"/>
            </a:xfrm>
            <a:prstGeom prst="rect">
              <a:avLst/>
            </a:prstGeom>
            <a:ln>
              <a:solidFill>
                <a:schemeClr val="accent5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Abstraksi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adalah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teknik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menemukan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penting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tidak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relevan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dengan ber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fokus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pada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penting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berguna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serta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mengabaikan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detail-detail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tidak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berguna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Setelah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melakukan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dekomposisi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pengenalan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perlu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melihat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secara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detail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setiap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permasalahan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sudah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dipecah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mempelajarinya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serta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menentukan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karateristik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perlu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dipertimbangkan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karateristik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perlu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dihilangkan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dari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pengamatan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melakukan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abstraksi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fokus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pada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berguna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menghilangkan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tidak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penting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93EC3D-0CDC-4461-B6AD-E219684570C6}"/>
                </a:ext>
              </a:extLst>
            </p:cNvPr>
            <p:cNvSpPr txBox="1"/>
            <p:nvPr/>
          </p:nvSpPr>
          <p:spPr>
            <a:xfrm>
              <a:off x="533400" y="209550"/>
              <a:ext cx="2269944" cy="400110"/>
            </a:xfrm>
            <a:prstGeom prst="rect">
              <a:avLst/>
            </a:prstGeom>
            <a:solidFill>
              <a:schemeClr val="accent5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c. Abstraksi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24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4799" y="133350"/>
            <a:ext cx="3276601" cy="4370428"/>
            <a:chOff x="304799" y="133350"/>
            <a:chExt cx="3276601" cy="43704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777B31B-FA29-43CA-A268-861C16ACF1DB}"/>
                </a:ext>
              </a:extLst>
            </p:cNvPr>
            <p:cNvSpPr/>
            <p:nvPr/>
          </p:nvSpPr>
          <p:spPr>
            <a:xfrm>
              <a:off x="304800" y="533460"/>
              <a:ext cx="3276600" cy="3970318"/>
            </a:xfrm>
            <a:prstGeom prst="rect">
              <a:avLst/>
            </a:prstGeom>
            <a:ln>
              <a:solidFill>
                <a:schemeClr val="accent5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id-ID" b="1" dirty="0">
                  <a:latin typeface="Calibri" panose="020F0502020204030204" pitchFamily="34" charset="0"/>
                </a:rPr>
                <a:t>Contoh</a:t>
              </a:r>
              <a:r>
                <a:rPr lang="id-ID" dirty="0">
                  <a:latin typeface="Calibri" panose="020F0502020204030204" pitchFamily="34" charset="0"/>
                </a:rPr>
                <a:t>: K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ingin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membangun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model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matematika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untuk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menggambarkan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perilaku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bola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melakukan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dekomposisi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cara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membagi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beberapa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karateristik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bola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Pada proses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pengenalan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pola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melihat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bahwa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d-ID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bola-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bola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memiliki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kesamaan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bentuk</a:t>
              </a:r>
              <a:r>
                <a:rPr lang="id-ID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Selanjutnya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pada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tahap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kita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melakukan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proses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abstraksi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yaitu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menyaring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penting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dan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informasi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perlu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dibuang</a:t>
              </a:r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EED6C47-EE57-4C89-BD0D-0F7ED645F0DB}"/>
                </a:ext>
              </a:extLst>
            </p:cNvPr>
            <p:cNvSpPr txBox="1"/>
            <p:nvPr/>
          </p:nvSpPr>
          <p:spPr>
            <a:xfrm>
              <a:off x="304799" y="133350"/>
              <a:ext cx="2368163" cy="400110"/>
            </a:xfrm>
            <a:prstGeom prst="rect">
              <a:avLst/>
            </a:prstGeom>
            <a:solidFill>
              <a:schemeClr val="accent5"/>
            </a:solid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c. Abstraksi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48904EAE-EDAC-4EC8-87A0-F7776D0760E2}"/>
              </a:ext>
            </a:extLst>
          </p:cNvPr>
          <p:cNvSpPr/>
          <p:nvPr/>
        </p:nvSpPr>
        <p:spPr>
          <a:xfrm>
            <a:off x="3733800" y="533460"/>
            <a:ext cx="5105400" cy="36933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ntuk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membuat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model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matematika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pantulan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bola,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ukuran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warna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desain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tampilan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bola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yang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hanyalah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bola. </a:t>
            </a:r>
            <a:r>
              <a:rPr lang="id-ID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nformasi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ukuran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warna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desain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tampilan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bola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dibuang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d-ID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membuat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model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matematika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perilaku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bola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ketika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menggelinding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tentang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warna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desain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tampilan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dibutuhkan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yang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dibutuhkan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tentang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ukuran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bola. </a:t>
            </a:r>
            <a:endParaRPr lang="id-ID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Setelah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membuang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Infomasi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tindak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selanjutnya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kita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id-ID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berfokus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pada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informasi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saja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D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79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1669</TotalTime>
  <Words>2420</Words>
  <Application>Microsoft Office PowerPoint</Application>
  <PresentationFormat>On-screen Show (16:9)</PresentationFormat>
  <Paragraphs>192</Paragraphs>
  <Slides>23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Open Sans</vt:lpstr>
      <vt:lpstr>Wingdings</vt:lpstr>
      <vt:lpstr>Office Theme</vt:lpstr>
      <vt:lpstr>Custom Design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Elisa Putri Andini</dc:creator>
  <cp:lastModifiedBy>Ganendrajati Widagdo</cp:lastModifiedBy>
  <cp:revision>144</cp:revision>
  <dcterms:created xsi:type="dcterms:W3CDTF">2016-06-25T05:09:46Z</dcterms:created>
  <dcterms:modified xsi:type="dcterms:W3CDTF">2022-07-25T15:47:52Z</dcterms:modified>
</cp:coreProperties>
</file>